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7.xml"/><Relationship Id="rId22" Type="http://schemas.openxmlformats.org/officeDocument/2006/relationships/font" Target="fonts/Lato-bold.fntdata"/><Relationship Id="rId10" Type="http://schemas.openxmlformats.org/officeDocument/2006/relationships/slide" Target="slides/slide6.xml"/><Relationship Id="rId21" Type="http://schemas.openxmlformats.org/officeDocument/2006/relationships/font" Target="fonts/Lato-regular.fntdata"/><Relationship Id="rId13" Type="http://schemas.openxmlformats.org/officeDocument/2006/relationships/slide" Target="slides/slide9.xml"/><Relationship Id="rId24" Type="http://schemas.openxmlformats.org/officeDocument/2006/relationships/font" Target="fonts/Lato-boldItalic.fntdata"/><Relationship Id="rId12" Type="http://schemas.openxmlformats.org/officeDocument/2006/relationships/slide" Target="slides/slide8.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aleway-italic.fntdata"/><Relationship Id="rId6" Type="http://schemas.openxmlformats.org/officeDocument/2006/relationships/slide" Target="slides/slide2.xml"/><Relationship Id="rId18" Type="http://schemas.openxmlformats.org/officeDocument/2006/relationships/font" Target="fonts/Raleway-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Welcome to the Party</a:t>
            </a:r>
            <a:endParaRPr/>
          </a:p>
        </p:txBody>
      </p:sp>
      <p:sp>
        <p:nvSpPr>
          <p:cNvPr id="87" name="Shape 8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Making introductions in Frank O’Hara’s </a:t>
            </a:r>
            <a:r>
              <a:rPr i="1" lang="en"/>
              <a:t>Lunch Poems</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XSLT: From EPUB to TEI</a:t>
            </a:r>
            <a:endParaRPr/>
          </a:p>
        </p:txBody>
      </p:sp>
      <p:sp>
        <p:nvSpPr>
          <p:cNvPr id="148" name="Shape 1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49" name="Shape 149"/>
          <p:cNvPicPr preferRelativeResize="0"/>
          <p:nvPr/>
        </p:nvPicPr>
        <p:blipFill>
          <a:blip r:embed="rId3">
            <a:alphaModFix/>
          </a:blip>
          <a:stretch>
            <a:fillRect/>
          </a:stretch>
        </p:blipFill>
        <p:spPr>
          <a:xfrm>
            <a:off x="88300" y="2202325"/>
            <a:ext cx="9055699" cy="2649900"/>
          </a:xfrm>
          <a:prstGeom prst="rect">
            <a:avLst/>
          </a:prstGeom>
          <a:noFill/>
          <a:ln>
            <a:noFill/>
          </a:ln>
        </p:spPr>
      </p:pic>
      <p:pic>
        <p:nvPicPr>
          <p:cNvPr id="150" name="Shape 150"/>
          <p:cNvPicPr preferRelativeResize="0"/>
          <p:nvPr/>
        </p:nvPicPr>
        <p:blipFill>
          <a:blip r:embed="rId4">
            <a:alphaModFix/>
          </a:blip>
          <a:stretch>
            <a:fillRect/>
          </a:stretch>
        </p:blipFill>
        <p:spPr>
          <a:xfrm>
            <a:off x="5910750" y="1853850"/>
            <a:ext cx="2507400" cy="3210500"/>
          </a:xfrm>
          <a:prstGeom prst="rect">
            <a:avLst/>
          </a:prstGeom>
          <a:noFill/>
          <a:ln>
            <a:noFill/>
          </a:ln>
        </p:spPr>
      </p:pic>
      <p:cxnSp>
        <p:nvCxnSpPr>
          <p:cNvPr id="151" name="Shape 151"/>
          <p:cNvCxnSpPr/>
          <p:nvPr/>
        </p:nvCxnSpPr>
        <p:spPr>
          <a:xfrm>
            <a:off x="5107975" y="3758175"/>
            <a:ext cx="170400" cy="7200"/>
          </a:xfrm>
          <a:prstGeom prst="straightConnector1">
            <a:avLst/>
          </a:prstGeom>
          <a:noFill/>
          <a:ln cap="flat" cmpd="sng" w="9525">
            <a:solidFill>
              <a:srgbClr val="980000"/>
            </a:solidFill>
            <a:prstDash val="solid"/>
            <a:round/>
            <a:headEnd len="med" w="med" type="none"/>
            <a:tailEnd len="med" w="med" type="none"/>
          </a:ln>
        </p:spPr>
      </p:cxnSp>
      <p:cxnSp>
        <p:nvCxnSpPr>
          <p:cNvPr id="152" name="Shape 152"/>
          <p:cNvCxnSpPr/>
          <p:nvPr/>
        </p:nvCxnSpPr>
        <p:spPr>
          <a:xfrm flipH="1">
            <a:off x="845275" y="3168500"/>
            <a:ext cx="5243100" cy="405000"/>
          </a:xfrm>
          <a:prstGeom prst="straightConnector1">
            <a:avLst/>
          </a:prstGeom>
          <a:noFill/>
          <a:ln cap="flat" cmpd="sng" w="9525">
            <a:solidFill>
              <a:srgbClr val="0000FF"/>
            </a:solidFill>
            <a:prstDash val="solid"/>
            <a:round/>
            <a:headEnd len="med" w="med" type="none"/>
            <a:tailEnd len="med" w="med" type="none"/>
          </a:ln>
        </p:spPr>
      </p:cxnSp>
      <p:cxnSp>
        <p:nvCxnSpPr>
          <p:cNvPr id="153" name="Shape 153"/>
          <p:cNvCxnSpPr/>
          <p:nvPr/>
        </p:nvCxnSpPr>
        <p:spPr>
          <a:xfrm>
            <a:off x="1349825" y="3807900"/>
            <a:ext cx="4880700" cy="85200"/>
          </a:xfrm>
          <a:prstGeom prst="straightConnector1">
            <a:avLst/>
          </a:prstGeom>
          <a:noFill/>
          <a:ln cap="flat" cmpd="sng" w="9525">
            <a:solidFill>
              <a:srgbClr val="0000FF"/>
            </a:solidFill>
            <a:prstDash val="solid"/>
            <a:round/>
            <a:headEnd len="med" w="med" type="none"/>
            <a:tailEnd len="med" w="med" type="none"/>
          </a:ln>
        </p:spPr>
      </p:cxnSp>
      <p:cxnSp>
        <p:nvCxnSpPr>
          <p:cNvPr id="154" name="Shape 154"/>
          <p:cNvCxnSpPr/>
          <p:nvPr/>
        </p:nvCxnSpPr>
        <p:spPr>
          <a:xfrm>
            <a:off x="724625" y="2571750"/>
            <a:ext cx="92400" cy="0"/>
          </a:xfrm>
          <a:prstGeom prst="straightConnector1">
            <a:avLst/>
          </a:prstGeom>
          <a:noFill/>
          <a:ln cap="flat" cmpd="sng" w="9525">
            <a:solidFill>
              <a:srgbClr val="FF0000"/>
            </a:solidFill>
            <a:prstDash val="solid"/>
            <a:round/>
            <a:headEnd len="med" w="med" type="none"/>
            <a:tailEnd len="med" w="med" type="none"/>
          </a:ln>
        </p:spPr>
      </p:cxnSp>
      <p:cxnSp>
        <p:nvCxnSpPr>
          <p:cNvPr id="155" name="Shape 155"/>
          <p:cNvCxnSpPr/>
          <p:nvPr/>
        </p:nvCxnSpPr>
        <p:spPr>
          <a:xfrm>
            <a:off x="1570050" y="2568200"/>
            <a:ext cx="129600" cy="18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Annotation </a:t>
            </a:r>
            <a:endParaRPr/>
          </a:p>
        </p:txBody>
      </p:sp>
      <p:sp>
        <p:nvSpPr>
          <p:cNvPr id="161" name="Shape 1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62" name="Shape 162"/>
          <p:cNvPicPr preferRelativeResize="0"/>
          <p:nvPr/>
        </p:nvPicPr>
        <p:blipFill>
          <a:blip r:embed="rId3">
            <a:alphaModFix/>
          </a:blip>
          <a:stretch>
            <a:fillRect/>
          </a:stretch>
        </p:blipFill>
        <p:spPr>
          <a:xfrm>
            <a:off x="0" y="2254513"/>
            <a:ext cx="9143999" cy="20854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Shape 167"/>
          <p:cNvPicPr preferRelativeResize="0"/>
          <p:nvPr/>
        </p:nvPicPr>
        <p:blipFill>
          <a:blip r:embed="rId3">
            <a:alphaModFix/>
          </a:blip>
          <a:stretch>
            <a:fillRect/>
          </a:stretch>
        </p:blipFill>
        <p:spPr>
          <a:xfrm>
            <a:off x="814800" y="497025"/>
            <a:ext cx="7113575" cy="4532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Frank O’Hara and Lunch Poems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Frank O’Hara</a:t>
            </a:r>
            <a:endParaRPr/>
          </a:p>
        </p:txBody>
      </p:sp>
      <p:sp>
        <p:nvSpPr>
          <p:cNvPr id="98" name="Shape 98"/>
          <p:cNvSpPr txBox="1"/>
          <p:nvPr>
            <p:ph idx="1" type="body"/>
          </p:nvPr>
        </p:nvSpPr>
        <p:spPr>
          <a:xfrm>
            <a:off x="1976575" y="2078875"/>
            <a:ext cx="66279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Frank O’Hara (1926-1966) was an important figure in New York’s poetry and art scene in the 1950s and 1960s. He was friends with poets who would later become influential (John </a:t>
            </a:r>
            <a:r>
              <a:rPr lang="en"/>
              <a:t>Ashbery</a:t>
            </a:r>
            <a:r>
              <a:rPr lang="en"/>
              <a:t>, </a:t>
            </a:r>
            <a:r>
              <a:rPr lang="en"/>
              <a:t>Allen</a:t>
            </a:r>
            <a:r>
              <a:rPr lang="en"/>
              <a:t> Ginsberg, Amiri Baraka), and, despite his untimely death, his own work would also influence generations of poets. </a:t>
            </a:r>
            <a:endParaRPr/>
          </a:p>
          <a:p>
            <a:pPr indent="0" lvl="0" marL="0">
              <a:spcBef>
                <a:spcPts val="1600"/>
              </a:spcBef>
              <a:spcAft>
                <a:spcPts val="1600"/>
              </a:spcAft>
              <a:buNone/>
            </a:pPr>
            <a:r>
              <a:rPr lang="en"/>
              <a:t>In addition to his influence in the avant-garde poetry world, O’Hara was also deeply connected to the world of fine art. He worked in various capacities at the Museum of Modern Art, and was friends with many of the major figures in the abstract expressionist movement.</a:t>
            </a:r>
            <a:endParaRPr/>
          </a:p>
        </p:txBody>
      </p:sp>
      <p:pic>
        <p:nvPicPr>
          <p:cNvPr id="99" name="Shape 99"/>
          <p:cNvPicPr preferRelativeResize="0"/>
          <p:nvPr/>
        </p:nvPicPr>
        <p:blipFill>
          <a:blip r:embed="rId3">
            <a:alphaModFix/>
          </a:blip>
          <a:stretch>
            <a:fillRect/>
          </a:stretch>
        </p:blipFill>
        <p:spPr>
          <a:xfrm>
            <a:off x="576100" y="2078875"/>
            <a:ext cx="1227974" cy="2560998"/>
          </a:xfrm>
          <a:prstGeom prst="rect">
            <a:avLst/>
          </a:prstGeom>
          <a:noFill/>
          <a:ln>
            <a:noFill/>
          </a:ln>
        </p:spPr>
      </p:pic>
      <p:sp>
        <p:nvSpPr>
          <p:cNvPr id="100" name="Shape 100"/>
          <p:cNvSpPr txBox="1"/>
          <p:nvPr/>
        </p:nvSpPr>
        <p:spPr>
          <a:xfrm>
            <a:off x="624575" y="4702625"/>
            <a:ext cx="4232400" cy="49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800">
                <a:solidFill>
                  <a:schemeClr val="accent1"/>
                </a:solidFill>
                <a:latin typeface="Lato"/>
                <a:ea typeface="Lato"/>
                <a:cs typeface="Lato"/>
                <a:sym typeface="Lato"/>
              </a:rPr>
              <a:t>Frank O’Hara by Alice Neel, 1960. Oil on canvas (85.7 x 40.6 x 2.5 cm). Gift of Hartley S. Neel. National Portrait Gallery, Smithsonian Institution.</a:t>
            </a:r>
            <a:endParaRPr sz="800">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Poetics: Personism</a:t>
            </a:r>
            <a:endParaRPr/>
          </a:p>
        </p:txBody>
      </p:sp>
      <p:sp>
        <p:nvSpPr>
          <p:cNvPr id="106" name="Shape 106"/>
          <p:cNvSpPr txBox="1"/>
          <p:nvPr>
            <p:ph idx="1" type="body"/>
          </p:nvPr>
        </p:nvSpPr>
        <p:spPr>
          <a:xfrm>
            <a:off x="729450" y="2078875"/>
            <a:ext cx="5183700" cy="22611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200">
                <a:solidFill>
                  <a:srgbClr val="000000"/>
                </a:solidFill>
                <a:highlight>
                  <a:srgbClr val="FFFFFF"/>
                </a:highlight>
              </a:rPr>
              <a:t>Personism, a movement which I recently founded and which nobody yet knows about, interests me a great deal, being so totally opposed to this kind of abstract removal that it is verging on a true abstraction for the first time, really, in the history of poetry.</a:t>
            </a:r>
            <a:r>
              <a:rPr lang="en" sz="1200"/>
              <a:t>...I</a:t>
            </a:r>
            <a:r>
              <a:rPr lang="en" sz="1200"/>
              <a:t>f I wanted to I could use the telephone instead of writing the poem...</a:t>
            </a:r>
            <a:r>
              <a:rPr lang="en" sz="1200">
                <a:solidFill>
                  <a:srgbClr val="000000"/>
                </a:solidFill>
                <a:highlight>
                  <a:srgbClr val="FFFFFF"/>
                </a:highlight>
              </a:rPr>
              <a:t> It puts the poem squarely between the poet and the person, Lucky Pierre style, and the poem is correspondingly gratified. The poem is at last between two persons instead of two pages.</a:t>
            </a:r>
            <a:endParaRPr sz="1200"/>
          </a:p>
        </p:txBody>
      </p:sp>
      <p:pic>
        <p:nvPicPr>
          <p:cNvPr id="107" name="Shape 107"/>
          <p:cNvPicPr preferRelativeResize="0"/>
          <p:nvPr/>
        </p:nvPicPr>
        <p:blipFill>
          <a:blip r:embed="rId3">
            <a:alphaModFix/>
          </a:blip>
          <a:stretch>
            <a:fillRect/>
          </a:stretch>
        </p:blipFill>
        <p:spPr>
          <a:xfrm>
            <a:off x="6172175" y="1724700"/>
            <a:ext cx="2145050" cy="2969475"/>
          </a:xfrm>
          <a:prstGeom prst="rect">
            <a:avLst/>
          </a:prstGeom>
          <a:noFill/>
          <a:ln>
            <a:noFill/>
          </a:ln>
        </p:spPr>
      </p:pic>
      <p:sp>
        <p:nvSpPr>
          <p:cNvPr id="108" name="Shape 108"/>
          <p:cNvSpPr txBox="1"/>
          <p:nvPr/>
        </p:nvSpPr>
        <p:spPr>
          <a:xfrm>
            <a:off x="6172200" y="4768775"/>
            <a:ext cx="2145000" cy="316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800">
                <a:solidFill>
                  <a:schemeClr val="accent1"/>
                </a:solidFill>
                <a:latin typeface="Lato"/>
                <a:ea typeface="Lato"/>
                <a:cs typeface="Lato"/>
                <a:sym typeface="Lato"/>
              </a:rPr>
              <a:t>Photograph  by Mario Schifano, 1965</a:t>
            </a:r>
            <a:endParaRPr sz="800">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i="1" lang="en"/>
              <a:t>Lunch Poems</a:t>
            </a:r>
            <a:endParaRPr i="1"/>
          </a:p>
        </p:txBody>
      </p:sp>
      <p:sp>
        <p:nvSpPr>
          <p:cNvPr id="114" name="Shape 114"/>
          <p:cNvSpPr txBox="1"/>
          <p:nvPr>
            <p:ph idx="1" type="body"/>
          </p:nvPr>
        </p:nvSpPr>
        <p:spPr>
          <a:xfrm>
            <a:off x="729450" y="2078875"/>
            <a:ext cx="3758700" cy="8547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O’Hara’s best known and most influential work, </a:t>
            </a:r>
            <a:r>
              <a:rPr i="1" lang="en"/>
              <a:t>Lunch Poems</a:t>
            </a:r>
            <a:r>
              <a:rPr lang="en"/>
              <a:t> was published in 1965, and collects poems written between 1953 and 1965.</a:t>
            </a:r>
            <a:endParaRPr/>
          </a:p>
        </p:txBody>
      </p:sp>
      <p:pic>
        <p:nvPicPr>
          <p:cNvPr id="115" name="Shape 115"/>
          <p:cNvPicPr preferRelativeResize="0"/>
          <p:nvPr/>
        </p:nvPicPr>
        <p:blipFill>
          <a:blip r:embed="rId3">
            <a:alphaModFix/>
          </a:blip>
          <a:stretch>
            <a:fillRect/>
          </a:stretch>
        </p:blipFill>
        <p:spPr>
          <a:xfrm>
            <a:off x="5728576" y="1318650"/>
            <a:ext cx="2613698" cy="333717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a:t>Lunch Poems</a:t>
            </a:r>
            <a:endParaRPr i="1"/>
          </a:p>
        </p:txBody>
      </p:sp>
      <p:sp>
        <p:nvSpPr>
          <p:cNvPr id="121" name="Shape 121"/>
          <p:cNvSpPr txBox="1"/>
          <p:nvPr>
            <p:ph idx="1" type="body"/>
          </p:nvPr>
        </p:nvSpPr>
        <p:spPr>
          <a:xfrm>
            <a:off x="729450" y="2078875"/>
            <a:ext cx="3758700" cy="85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O’Hara’s best known and most influential work, </a:t>
            </a:r>
            <a:r>
              <a:rPr i="1" lang="en"/>
              <a:t>Lunch Poems</a:t>
            </a:r>
            <a:r>
              <a:rPr lang="en"/>
              <a:t> was published in 1965, and collects poems written between 1953 and 1965.</a:t>
            </a:r>
            <a:endParaRPr/>
          </a:p>
          <a:p>
            <a:pPr indent="0" lvl="0" marL="0" rtl="0">
              <a:spcBef>
                <a:spcPts val="1600"/>
              </a:spcBef>
              <a:spcAft>
                <a:spcPts val="1600"/>
              </a:spcAft>
              <a:buNone/>
            </a:pPr>
            <a:r>
              <a:rPr lang="en"/>
              <a:t>Included are several of O’Hara’s best known poems including “A Step Away from Them,” “The Day Lady Died” and [Lana Turner has collapsed!]</a:t>
            </a:r>
            <a:endParaRPr/>
          </a:p>
        </p:txBody>
      </p:sp>
      <p:pic>
        <p:nvPicPr>
          <p:cNvPr id="122" name="Shape 122"/>
          <p:cNvPicPr preferRelativeResize="0"/>
          <p:nvPr/>
        </p:nvPicPr>
        <p:blipFill>
          <a:blip r:embed="rId3">
            <a:alphaModFix/>
          </a:blip>
          <a:stretch>
            <a:fillRect/>
          </a:stretch>
        </p:blipFill>
        <p:spPr>
          <a:xfrm>
            <a:off x="5728576" y="1318650"/>
            <a:ext cx="2613698" cy="33371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Constructing a Digital Edition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Constructing A Digital Edition</a:t>
            </a:r>
            <a:endParaRPr/>
          </a:p>
        </p:txBody>
      </p:sp>
      <p:sp>
        <p:nvSpPr>
          <p:cNvPr id="133" name="Shape 133"/>
          <p:cNvSpPr txBox="1"/>
          <p:nvPr>
            <p:ph idx="1" type="body"/>
          </p:nvPr>
        </p:nvSpPr>
        <p:spPr>
          <a:xfrm>
            <a:off x="729450" y="2599225"/>
            <a:ext cx="3657300" cy="902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Lunch Poems already exists digitally in several different formats. For this project I began with an EPUB hosted on the Internet Archive.</a:t>
            </a:r>
            <a:endParaRPr/>
          </a:p>
        </p:txBody>
      </p:sp>
      <p:pic>
        <p:nvPicPr>
          <p:cNvPr id="134" name="Shape 134"/>
          <p:cNvPicPr preferRelativeResize="0"/>
          <p:nvPr/>
        </p:nvPicPr>
        <p:blipFill>
          <a:blip r:embed="rId3">
            <a:alphaModFix/>
          </a:blip>
          <a:stretch>
            <a:fillRect/>
          </a:stretch>
        </p:blipFill>
        <p:spPr>
          <a:xfrm>
            <a:off x="4473125" y="2078875"/>
            <a:ext cx="3822600" cy="200300"/>
          </a:xfrm>
          <a:prstGeom prst="rect">
            <a:avLst/>
          </a:prstGeom>
          <a:noFill/>
          <a:ln>
            <a:noFill/>
          </a:ln>
        </p:spPr>
      </p:pic>
      <p:pic>
        <p:nvPicPr>
          <p:cNvPr id="135" name="Shape 135"/>
          <p:cNvPicPr preferRelativeResize="0"/>
          <p:nvPr/>
        </p:nvPicPr>
        <p:blipFill>
          <a:blip r:embed="rId4">
            <a:alphaModFix/>
          </a:blip>
          <a:stretch>
            <a:fillRect/>
          </a:stretch>
        </p:blipFill>
        <p:spPr>
          <a:xfrm>
            <a:off x="4473125" y="2279175"/>
            <a:ext cx="3822599" cy="2366075"/>
          </a:xfrm>
          <a:prstGeom prst="rect">
            <a:avLst/>
          </a:prstGeom>
          <a:noFill/>
          <a:ln>
            <a:noFill/>
          </a:ln>
        </p:spPr>
      </p:pic>
      <p:sp>
        <p:nvSpPr>
          <p:cNvPr id="136" name="Shape 136"/>
          <p:cNvSpPr/>
          <p:nvPr/>
        </p:nvSpPr>
        <p:spPr>
          <a:xfrm>
            <a:off x="7134700" y="3501625"/>
            <a:ext cx="1073400" cy="174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XSLT: From EPUB to TEI</a:t>
            </a:r>
            <a:endParaRPr/>
          </a:p>
        </p:txBody>
      </p:sp>
      <p:sp>
        <p:nvSpPr>
          <p:cNvPr id="142" name="Shape 142"/>
          <p:cNvSpPr txBox="1"/>
          <p:nvPr>
            <p:ph idx="1" type="body"/>
          </p:nvPr>
        </p:nvSpPr>
        <p:spPr>
          <a:xfrm>
            <a:off x="729450" y="2078875"/>
            <a:ext cx="25668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Issues: </a:t>
            </a:r>
            <a:endParaRPr/>
          </a:p>
          <a:p>
            <a:pPr indent="0" lvl="0" marL="0">
              <a:spcBef>
                <a:spcPts val="1600"/>
              </a:spcBef>
              <a:spcAft>
                <a:spcPts val="0"/>
              </a:spcAft>
              <a:buNone/>
            </a:pPr>
            <a:r>
              <a:rPr lang="en"/>
              <a:t>	Unhelpful HTML structure</a:t>
            </a:r>
            <a:endParaRPr/>
          </a:p>
          <a:p>
            <a:pPr indent="0" lvl="0" marL="0">
              <a:spcBef>
                <a:spcPts val="1600"/>
              </a:spcBef>
              <a:spcAft>
                <a:spcPts val="1600"/>
              </a:spcAft>
              <a:buNone/>
            </a:pPr>
            <a:r>
              <a:rPr lang="en"/>
              <a:t>	Badly OCRed text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