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0" r:id="rId1"/>
  </p:sldMasterIdLst>
  <p:notesMasterIdLst>
    <p:notesMasterId r:id="rId11"/>
  </p:notesMasterIdLst>
  <p:sldIdLst>
    <p:sldId id="257" r:id="rId2"/>
    <p:sldId id="260" r:id="rId3"/>
    <p:sldId id="270" r:id="rId4"/>
    <p:sldId id="259" r:id="rId5"/>
    <p:sldId id="266" r:id="rId6"/>
    <p:sldId id="261" r:id="rId7"/>
    <p:sldId id="269" r:id="rId8"/>
    <p:sldId id="264"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36" d="100"/>
          <a:sy n="136" d="100"/>
        </p:scale>
        <p:origin x="261" y="82"/>
      </p:cViewPr>
      <p:guideLst/>
    </p:cSldViewPr>
  </p:slideViewPr>
  <p:notesTextViewPr>
    <p:cViewPr>
      <p:scale>
        <a:sx n="1" d="1"/>
        <a:sy n="1" d="1"/>
      </p:scale>
      <p:origin x="0" y="0"/>
    </p:cViewPr>
  </p:notesTextViewPr>
  <p:notesViewPr>
    <p:cSldViewPr snapToGrid="0">
      <p:cViewPr varScale="1">
        <p:scale>
          <a:sx n="103" d="100"/>
          <a:sy n="103" d="100"/>
        </p:scale>
        <p:origin x="3453"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5EC430-DDA3-4008-B552-0305E5DFD7D9}" type="datetimeFigureOut">
              <a:rPr lang="en-US" smtClean="0"/>
              <a:t>9/30/2021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8CE134-1498-4627-AA2C-7CB23EE8D3D9}" type="slidenum">
              <a:rPr lang="en-US" smtClean="0"/>
              <a:t>‹#›</a:t>
            </a:fld>
            <a:endParaRPr lang="en-US"/>
          </a:p>
        </p:txBody>
      </p:sp>
    </p:spTree>
    <p:extLst>
      <p:ext uri="{BB962C8B-B14F-4D97-AF65-F5344CB8AC3E}">
        <p14:creationId xmlns:p14="http://schemas.microsoft.com/office/powerpoint/2010/main" val="38553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what it says</a:t>
            </a:r>
          </a:p>
          <a:p>
            <a:endParaRPr lang="en-US" dirty="0"/>
          </a:p>
          <a:p>
            <a:r>
              <a:rPr lang="en-US" dirty="0"/>
              <a:t>At first IOT might look to a developer as requiring embedded systems programming skills. Maybe, but that’s just a small part of it. Its about a system where the embedded devices are just one part. </a:t>
            </a:r>
          </a:p>
          <a:p>
            <a:endParaRPr lang="en-US" dirty="0"/>
          </a:p>
          <a:p>
            <a:r>
              <a:rPr lang="en-US" dirty="0"/>
              <a:t>I expect that a company developing an IOT solution would need a couple of embedded system nerds (I was one for 35 years). Maybe an EE or two. But these days many embedded boards run Linux and that increases all the time.  Some use an RTOS but that’s just software too. </a:t>
            </a:r>
          </a:p>
          <a:p>
            <a:br>
              <a:rPr lang="en-US" dirty="0"/>
            </a:br>
            <a:r>
              <a:rPr lang="en-US" dirty="0"/>
              <a:t>That’s not the focus here. Assume you have an embedded device with the right hardware hookups that’s running Linux.</a:t>
            </a:r>
          </a:p>
        </p:txBody>
      </p:sp>
      <p:sp>
        <p:nvSpPr>
          <p:cNvPr id="4" name="Slide Number Placeholder 3"/>
          <p:cNvSpPr>
            <a:spLocks noGrp="1"/>
          </p:cNvSpPr>
          <p:nvPr>
            <p:ph type="sldNum" sz="quarter" idx="5"/>
          </p:nvPr>
        </p:nvSpPr>
        <p:spPr/>
        <p:txBody>
          <a:bodyPr/>
          <a:lstStyle/>
          <a:p>
            <a:fld id="{9A8CE134-1498-4627-AA2C-7CB23EE8D3D9}" type="slidenum">
              <a:rPr lang="en-US" smtClean="0"/>
              <a:t>1</a:t>
            </a:fld>
            <a:endParaRPr lang="en-US"/>
          </a:p>
        </p:txBody>
      </p:sp>
    </p:spTree>
    <p:extLst>
      <p:ext uri="{BB962C8B-B14F-4D97-AF65-F5344CB8AC3E}">
        <p14:creationId xmlns:p14="http://schemas.microsoft.com/office/powerpoint/2010/main" val="1022092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IOT system has just 2 components</a:t>
            </a:r>
          </a:p>
          <a:p>
            <a:endParaRPr lang="en-US" dirty="0"/>
          </a:p>
          <a:p>
            <a:r>
              <a:rPr lang="en-US" dirty="0"/>
              <a:t>A Broker</a:t>
            </a:r>
          </a:p>
          <a:p>
            <a:r>
              <a:rPr lang="en-US" dirty="0"/>
              <a:t>A set of clients</a:t>
            </a:r>
          </a:p>
          <a:p>
            <a:endParaRPr lang="en-US" dirty="0"/>
          </a:p>
          <a:p>
            <a:r>
              <a:rPr lang="en-US" dirty="0"/>
              <a:t>All clients work the same way and use the same interface to the broker. </a:t>
            </a:r>
          </a:p>
          <a:p>
            <a:endParaRPr lang="en-US" dirty="0"/>
          </a:p>
          <a:p>
            <a:r>
              <a:rPr lang="en-US" dirty="0"/>
              <a:t>Some clients are the remote nodes that everyone things of as IOT. </a:t>
            </a:r>
          </a:p>
          <a:p>
            <a:r>
              <a:rPr lang="en-US" dirty="0"/>
              <a:t>The ‘front end’</a:t>
            </a:r>
          </a:p>
          <a:p>
            <a:endParaRPr lang="en-US" dirty="0"/>
          </a:p>
          <a:p>
            <a:r>
              <a:rPr lang="en-US" dirty="0"/>
              <a:t>Other clients are workstations, servers, mobile</a:t>
            </a:r>
          </a:p>
          <a:p>
            <a:r>
              <a:rPr lang="en-US" dirty="0"/>
              <a:t>The ‘back end’</a:t>
            </a:r>
          </a:p>
          <a:p>
            <a:endParaRPr lang="en-US" dirty="0"/>
          </a:p>
          <a:p>
            <a:r>
              <a:rPr lang="en-US" dirty="0"/>
              <a:t>But to the system and broker they are all the same</a:t>
            </a:r>
          </a:p>
          <a:p>
            <a:r>
              <a:rPr lang="en-US" dirty="0"/>
              <a:t>Clients can do two things:</a:t>
            </a:r>
          </a:p>
          <a:p>
            <a:r>
              <a:rPr lang="en-US" dirty="0"/>
              <a:t>	publish data to the Broker</a:t>
            </a:r>
          </a:p>
          <a:p>
            <a:r>
              <a:rPr lang="en-US" dirty="0"/>
              <a:t>	subscribe to data from the Broker</a:t>
            </a:r>
          </a:p>
          <a:p>
            <a:r>
              <a:rPr lang="en-US" dirty="0"/>
              <a:t>There is no direct interface between clients, such as workstation to remote node</a:t>
            </a:r>
          </a:p>
        </p:txBody>
      </p:sp>
      <p:sp>
        <p:nvSpPr>
          <p:cNvPr id="4" name="Slide Number Placeholder 3"/>
          <p:cNvSpPr>
            <a:spLocks noGrp="1"/>
          </p:cNvSpPr>
          <p:nvPr>
            <p:ph type="sldNum" sz="quarter" idx="5"/>
          </p:nvPr>
        </p:nvSpPr>
        <p:spPr/>
        <p:txBody>
          <a:bodyPr/>
          <a:lstStyle/>
          <a:p>
            <a:fld id="{9A8CE134-1498-4627-AA2C-7CB23EE8D3D9}" type="slidenum">
              <a:rPr lang="en-US" smtClean="0"/>
              <a:t>2</a:t>
            </a:fld>
            <a:endParaRPr lang="en-US"/>
          </a:p>
        </p:txBody>
      </p:sp>
    </p:spTree>
    <p:extLst>
      <p:ext uri="{BB962C8B-B14F-4D97-AF65-F5344CB8AC3E}">
        <p14:creationId xmlns:p14="http://schemas.microsoft.com/office/powerpoint/2010/main" val="3843900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implementations of Broker’s available, open source</a:t>
            </a:r>
          </a:p>
        </p:txBody>
      </p:sp>
      <p:sp>
        <p:nvSpPr>
          <p:cNvPr id="4" name="Slide Number Placeholder 3"/>
          <p:cNvSpPr>
            <a:spLocks noGrp="1"/>
          </p:cNvSpPr>
          <p:nvPr>
            <p:ph type="sldNum" sz="quarter" idx="5"/>
          </p:nvPr>
        </p:nvSpPr>
        <p:spPr/>
        <p:txBody>
          <a:bodyPr/>
          <a:lstStyle/>
          <a:p>
            <a:fld id="{9A8CE134-1498-4627-AA2C-7CB23EE8D3D9}" type="slidenum">
              <a:rPr lang="en-US" smtClean="0"/>
              <a:t>3</a:t>
            </a:fld>
            <a:endParaRPr lang="en-US"/>
          </a:p>
        </p:txBody>
      </p:sp>
    </p:spTree>
    <p:extLst>
      <p:ext uri="{BB962C8B-B14F-4D97-AF65-F5344CB8AC3E}">
        <p14:creationId xmlns:p14="http://schemas.microsoft.com/office/powerpoint/2010/main" val="1750520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8CE134-1498-4627-AA2C-7CB23EE8D3D9}" type="slidenum">
              <a:rPr lang="en-US" smtClean="0"/>
              <a:t>4</a:t>
            </a:fld>
            <a:endParaRPr lang="en-US"/>
          </a:p>
        </p:txBody>
      </p:sp>
    </p:spTree>
    <p:extLst>
      <p:ext uri="{BB962C8B-B14F-4D97-AF65-F5344CB8AC3E}">
        <p14:creationId xmlns:p14="http://schemas.microsoft.com/office/powerpoint/2010/main" val="677409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communication protocol, MQTT is simple enough that you could write your own, but there are MQTT </a:t>
            </a:r>
            <a:r>
              <a:rPr lang="en-US" dirty="0" err="1"/>
              <a:t>sdk’s</a:t>
            </a:r>
            <a:r>
              <a:rPr lang="en-US" dirty="0"/>
              <a:t> available for most languages and platforms.</a:t>
            </a:r>
          </a:p>
          <a:p>
            <a:endParaRPr lang="en-US" dirty="0"/>
          </a:p>
          <a:p>
            <a:r>
              <a:rPr lang="en-US" dirty="0"/>
              <a:t>Some SDKs support embedded systems , others anything with Linux, Windows on the back end side. </a:t>
            </a:r>
          </a:p>
          <a:p>
            <a:endParaRPr lang="en-US" dirty="0"/>
          </a:p>
          <a:p>
            <a:r>
              <a:rPr lang="en-US" dirty="0"/>
              <a:t>There is a </a:t>
            </a:r>
            <a:r>
              <a:rPr lang="en-US" dirty="0" err="1"/>
              <a:t>javascript</a:t>
            </a:r>
            <a:r>
              <a:rPr lang="en-US" dirty="0"/>
              <a:t> package that works in browsers (MQTT over </a:t>
            </a:r>
            <a:r>
              <a:rPr lang="en-US" dirty="0" err="1"/>
              <a:t>Websocket</a:t>
            </a:r>
            <a:r>
              <a:rPr lang="en-US" dirty="0"/>
              <a:t>) or node back-ends. That’s what I’m using right now.</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A8CE134-1498-4627-AA2C-7CB23EE8D3D9}" type="slidenum">
              <a:rPr lang="en-US" smtClean="0"/>
              <a:t>5</a:t>
            </a:fld>
            <a:endParaRPr lang="en-US"/>
          </a:p>
        </p:txBody>
      </p:sp>
    </p:spTree>
    <p:extLst>
      <p:ext uri="{BB962C8B-B14F-4D97-AF65-F5344CB8AC3E}">
        <p14:creationId xmlns:p14="http://schemas.microsoft.com/office/powerpoint/2010/main" val="916455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big cloud providers tie you into their entire offerings. In the long run they are probably the way to go even if you host the basic MQTT broker in their cloud. </a:t>
            </a:r>
          </a:p>
          <a:p>
            <a:r>
              <a:rPr lang="en-US" dirty="0"/>
              <a:t>Their IOT support is very vendor specific. </a:t>
            </a:r>
          </a:p>
          <a:p>
            <a:endParaRPr lang="en-US" dirty="0"/>
          </a:p>
          <a:p>
            <a:r>
              <a:rPr lang="en-US" dirty="0"/>
              <a:t>The hosted MQTT brokers focus on MQTT itself and seem much more standards based. You can use their hosting or a cloud of your choice. As competition grows, they are adding more features similar to the big cloud providers, or just tie their offering into one or the other of big providers.</a:t>
            </a:r>
          </a:p>
          <a:p>
            <a:endParaRPr lang="en-US" dirty="0"/>
          </a:p>
          <a:p>
            <a:r>
              <a:rPr lang="en-US" dirty="0"/>
              <a:t>You can do it all yourself with one of the open source solutions.</a:t>
            </a:r>
          </a:p>
        </p:txBody>
      </p:sp>
      <p:sp>
        <p:nvSpPr>
          <p:cNvPr id="4" name="Slide Number Placeholder 3"/>
          <p:cNvSpPr>
            <a:spLocks noGrp="1"/>
          </p:cNvSpPr>
          <p:nvPr>
            <p:ph type="sldNum" sz="quarter" idx="5"/>
          </p:nvPr>
        </p:nvSpPr>
        <p:spPr/>
        <p:txBody>
          <a:bodyPr/>
          <a:lstStyle/>
          <a:p>
            <a:fld id="{9A8CE134-1498-4627-AA2C-7CB23EE8D3D9}" type="slidenum">
              <a:rPr lang="en-US" smtClean="0"/>
              <a:t>6</a:t>
            </a:fld>
            <a:endParaRPr lang="en-US"/>
          </a:p>
        </p:txBody>
      </p:sp>
    </p:spTree>
    <p:extLst>
      <p:ext uri="{BB962C8B-B14F-4D97-AF65-F5344CB8AC3E}">
        <p14:creationId xmlns:p14="http://schemas.microsoft.com/office/powerpoint/2010/main" val="3580416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8CE134-1498-4627-AA2C-7CB23EE8D3D9}" type="slidenum">
              <a:rPr lang="en-US" smtClean="0"/>
              <a:t>7</a:t>
            </a:fld>
            <a:endParaRPr lang="en-US"/>
          </a:p>
        </p:txBody>
      </p:sp>
    </p:spTree>
    <p:extLst>
      <p:ext uri="{BB962C8B-B14F-4D97-AF65-F5344CB8AC3E}">
        <p14:creationId xmlns:p14="http://schemas.microsoft.com/office/powerpoint/2010/main" val="2030063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8CE134-1498-4627-AA2C-7CB23EE8D3D9}" type="slidenum">
              <a:rPr lang="en-US" smtClean="0"/>
              <a:t>8</a:t>
            </a:fld>
            <a:endParaRPr lang="en-US"/>
          </a:p>
        </p:txBody>
      </p:sp>
    </p:spTree>
    <p:extLst>
      <p:ext uri="{BB962C8B-B14F-4D97-AF65-F5344CB8AC3E}">
        <p14:creationId xmlns:p14="http://schemas.microsoft.com/office/powerpoint/2010/main" val="2009507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8CE134-1498-4627-AA2C-7CB23EE8D3D9}" type="slidenum">
              <a:rPr lang="en-US" smtClean="0"/>
              <a:t>9</a:t>
            </a:fld>
            <a:endParaRPr lang="en-US"/>
          </a:p>
        </p:txBody>
      </p:sp>
    </p:spTree>
    <p:extLst>
      <p:ext uri="{BB962C8B-B14F-4D97-AF65-F5344CB8AC3E}">
        <p14:creationId xmlns:p14="http://schemas.microsoft.com/office/powerpoint/2010/main" val="3891076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6820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37698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90967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34746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45884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50088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96031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3939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7869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1297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5051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19686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24913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7516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0162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9/30/2021</a:t>
            </a:fld>
            <a:endParaRPr lang="en-US" dirty="0"/>
          </a:p>
        </p:txBody>
      </p:sp>
    </p:spTree>
    <p:extLst>
      <p:ext uri="{BB962C8B-B14F-4D97-AF65-F5344CB8AC3E}">
        <p14:creationId xmlns:p14="http://schemas.microsoft.com/office/powerpoint/2010/main" val="1942440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9/30/2021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87921231"/>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hivemq.com/mqtt-client-library-encyclopedia/"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github.com/dmh2000/iot.gi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00020-12B0-4667-BDBC-6E2C9EA14900}"/>
              </a:ext>
            </a:extLst>
          </p:cNvPr>
          <p:cNvSpPr>
            <a:spLocks noGrp="1"/>
          </p:cNvSpPr>
          <p:nvPr>
            <p:ph type="title"/>
          </p:nvPr>
        </p:nvSpPr>
        <p:spPr/>
        <p:txBody>
          <a:bodyPr/>
          <a:lstStyle/>
          <a:p>
            <a:r>
              <a:rPr lang="en-US" dirty="0"/>
              <a:t>Internet of Things</a:t>
            </a:r>
          </a:p>
        </p:txBody>
      </p:sp>
      <p:sp>
        <p:nvSpPr>
          <p:cNvPr id="3" name="Content Placeholder 2">
            <a:extLst>
              <a:ext uri="{FF2B5EF4-FFF2-40B4-BE49-F238E27FC236}">
                <a16:creationId xmlns:a16="http://schemas.microsoft.com/office/drawing/2014/main" id="{D5DFFC30-9CEC-4CC5-95C3-41805C4B63DC}"/>
              </a:ext>
            </a:extLst>
          </p:cNvPr>
          <p:cNvSpPr>
            <a:spLocks noGrp="1"/>
          </p:cNvSpPr>
          <p:nvPr>
            <p:ph idx="1"/>
          </p:nvPr>
        </p:nvSpPr>
        <p:spPr/>
        <p:txBody>
          <a:bodyPr>
            <a:normAutofit/>
          </a:bodyPr>
          <a:lstStyle/>
          <a:p>
            <a:r>
              <a:rPr lang="en-US" sz="2000" dirty="0"/>
              <a:t>What is IOT?</a:t>
            </a:r>
          </a:p>
          <a:p>
            <a:pPr lvl="1"/>
            <a:r>
              <a:rPr lang="en-US" sz="1600" dirty="0"/>
              <a:t>Deploying </a:t>
            </a:r>
            <a:r>
              <a:rPr lang="en-US" dirty="0"/>
              <a:t>a system of </a:t>
            </a:r>
            <a:r>
              <a:rPr lang="en-US" sz="1600" dirty="0"/>
              <a:t>smart devices (one to a million or more)</a:t>
            </a:r>
          </a:p>
          <a:p>
            <a:pPr lvl="1"/>
            <a:r>
              <a:rPr lang="en-US" sz="1600" dirty="0"/>
              <a:t>Connected over the internet</a:t>
            </a:r>
          </a:p>
          <a:p>
            <a:pPr lvl="1"/>
            <a:r>
              <a:rPr lang="en-US" sz="1600" dirty="0"/>
              <a:t>Monitor them remotely</a:t>
            </a:r>
          </a:p>
          <a:p>
            <a:pPr lvl="1"/>
            <a:r>
              <a:rPr lang="en-US" sz="1600" dirty="0"/>
              <a:t>Control them remotely</a:t>
            </a:r>
          </a:p>
          <a:p>
            <a:pPr lvl="1"/>
            <a:r>
              <a:rPr lang="en-US" sz="1600" dirty="0"/>
              <a:t>Access them securely</a:t>
            </a:r>
          </a:p>
          <a:p>
            <a:r>
              <a:rPr lang="en-US" dirty="0"/>
              <a:t>IOT is not just about programming embedded systems</a:t>
            </a:r>
          </a:p>
          <a:p>
            <a:pPr lvl="1"/>
            <a:r>
              <a:rPr lang="en-US" dirty="0"/>
              <a:t>It’s a system and an infrastructure</a:t>
            </a:r>
          </a:p>
          <a:p>
            <a:pPr lvl="1"/>
            <a:r>
              <a:rPr lang="en-US" dirty="0"/>
              <a:t>That’s where the opportunities are</a:t>
            </a:r>
          </a:p>
        </p:txBody>
      </p:sp>
    </p:spTree>
    <p:extLst>
      <p:ext uri="{BB962C8B-B14F-4D97-AF65-F5344CB8AC3E}">
        <p14:creationId xmlns:p14="http://schemas.microsoft.com/office/powerpoint/2010/main" val="2763706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413C6-90E3-4927-AED3-207DC6F8B0B6}"/>
              </a:ext>
            </a:extLst>
          </p:cNvPr>
          <p:cNvSpPr>
            <a:spLocks noGrp="1"/>
          </p:cNvSpPr>
          <p:nvPr>
            <p:ph type="title" idx="4294967295"/>
          </p:nvPr>
        </p:nvSpPr>
        <p:spPr>
          <a:xfrm>
            <a:off x="0" y="609600"/>
            <a:ext cx="8596313" cy="1320800"/>
          </a:xfrm>
        </p:spPr>
        <p:txBody>
          <a:bodyPr/>
          <a:lstStyle/>
          <a:p>
            <a:pPr algn="ctr"/>
            <a:r>
              <a:rPr lang="en-US" dirty="0"/>
              <a:t>IOT System</a:t>
            </a:r>
          </a:p>
        </p:txBody>
      </p:sp>
      <p:pic>
        <p:nvPicPr>
          <p:cNvPr id="5" name="Picture 4">
            <a:extLst>
              <a:ext uri="{FF2B5EF4-FFF2-40B4-BE49-F238E27FC236}">
                <a16:creationId xmlns:a16="http://schemas.microsoft.com/office/drawing/2014/main" id="{EC51CCA6-66CC-48AF-A54D-268C0D46A44D}"/>
              </a:ext>
            </a:extLst>
          </p:cNvPr>
          <p:cNvPicPr>
            <a:picLocks noChangeAspect="1"/>
          </p:cNvPicPr>
          <p:nvPr/>
        </p:nvPicPr>
        <p:blipFill>
          <a:blip r:embed="rId3"/>
          <a:stretch>
            <a:fillRect/>
          </a:stretch>
        </p:blipFill>
        <p:spPr>
          <a:xfrm>
            <a:off x="439402" y="2061103"/>
            <a:ext cx="9273055" cy="3192686"/>
          </a:xfrm>
          <a:prstGeom prst="rect">
            <a:avLst/>
          </a:prstGeom>
        </p:spPr>
      </p:pic>
      <p:cxnSp>
        <p:nvCxnSpPr>
          <p:cNvPr id="6" name="Straight Arrow Connector 5">
            <a:extLst>
              <a:ext uri="{FF2B5EF4-FFF2-40B4-BE49-F238E27FC236}">
                <a16:creationId xmlns:a16="http://schemas.microsoft.com/office/drawing/2014/main" id="{65C43000-09A2-4AE9-9E6B-D39D3138C791}"/>
              </a:ext>
            </a:extLst>
          </p:cNvPr>
          <p:cNvCxnSpPr/>
          <p:nvPr/>
        </p:nvCxnSpPr>
        <p:spPr>
          <a:xfrm flipH="1">
            <a:off x="4731224" y="4976884"/>
            <a:ext cx="185609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F58D2CB-F9B9-48E0-8D17-CC6F6D019163}"/>
              </a:ext>
            </a:extLst>
          </p:cNvPr>
          <p:cNvSpPr txBox="1"/>
          <p:nvPr/>
        </p:nvSpPr>
        <p:spPr>
          <a:xfrm>
            <a:off x="1697792" y="4805781"/>
            <a:ext cx="1452642" cy="230832"/>
          </a:xfrm>
          <a:prstGeom prst="rect">
            <a:avLst/>
          </a:prstGeom>
          <a:noFill/>
        </p:spPr>
        <p:txBody>
          <a:bodyPr wrap="none" rtlCol="0">
            <a:spAutoFit/>
          </a:bodyPr>
          <a:lstStyle/>
          <a:p>
            <a:r>
              <a:rPr lang="en-US" sz="900" dirty="0"/>
              <a:t>Subscribe to a command</a:t>
            </a:r>
          </a:p>
        </p:txBody>
      </p:sp>
      <p:cxnSp>
        <p:nvCxnSpPr>
          <p:cNvPr id="9" name="Straight Arrow Connector 8">
            <a:extLst>
              <a:ext uri="{FF2B5EF4-FFF2-40B4-BE49-F238E27FC236}">
                <a16:creationId xmlns:a16="http://schemas.microsoft.com/office/drawing/2014/main" id="{A1B514AE-4B14-43E7-B1C7-5AB96C344703}"/>
              </a:ext>
            </a:extLst>
          </p:cNvPr>
          <p:cNvCxnSpPr/>
          <p:nvPr/>
        </p:nvCxnSpPr>
        <p:spPr>
          <a:xfrm flipH="1">
            <a:off x="1776663" y="4752474"/>
            <a:ext cx="14317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B31DED8-1F56-4999-8A34-8FC1A3AF60CC}"/>
              </a:ext>
            </a:extLst>
          </p:cNvPr>
          <p:cNvSpPr txBox="1"/>
          <p:nvPr/>
        </p:nvSpPr>
        <p:spPr>
          <a:xfrm>
            <a:off x="4912663" y="4999921"/>
            <a:ext cx="1183337" cy="230832"/>
          </a:xfrm>
          <a:prstGeom prst="rect">
            <a:avLst/>
          </a:prstGeom>
          <a:noFill/>
        </p:spPr>
        <p:txBody>
          <a:bodyPr wrap="none" rtlCol="0">
            <a:spAutoFit/>
          </a:bodyPr>
          <a:lstStyle/>
          <a:p>
            <a:r>
              <a:rPr lang="en-US" sz="900" dirty="0"/>
              <a:t>Publish a command</a:t>
            </a:r>
          </a:p>
        </p:txBody>
      </p:sp>
    </p:spTree>
    <p:extLst>
      <p:ext uri="{BB962C8B-B14F-4D97-AF65-F5344CB8AC3E}">
        <p14:creationId xmlns:p14="http://schemas.microsoft.com/office/powerpoint/2010/main" val="1140637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EB336-4F9F-47CC-9E25-0B22BA230276}"/>
              </a:ext>
            </a:extLst>
          </p:cNvPr>
          <p:cNvSpPr>
            <a:spLocks noGrp="1"/>
          </p:cNvSpPr>
          <p:nvPr>
            <p:ph type="title"/>
          </p:nvPr>
        </p:nvSpPr>
        <p:spPr>
          <a:xfrm>
            <a:off x="677334" y="609600"/>
            <a:ext cx="8596668" cy="657726"/>
          </a:xfrm>
        </p:spPr>
        <p:txBody>
          <a:bodyPr/>
          <a:lstStyle/>
          <a:p>
            <a:pPr algn="ctr"/>
            <a:r>
              <a:rPr lang="en-US" dirty="0"/>
              <a:t>Broker</a:t>
            </a:r>
          </a:p>
        </p:txBody>
      </p:sp>
      <p:sp>
        <p:nvSpPr>
          <p:cNvPr id="3" name="Content Placeholder 2">
            <a:extLst>
              <a:ext uri="{FF2B5EF4-FFF2-40B4-BE49-F238E27FC236}">
                <a16:creationId xmlns:a16="http://schemas.microsoft.com/office/drawing/2014/main" id="{D80026D2-2B98-4A67-8214-6882CA2B7E86}"/>
              </a:ext>
            </a:extLst>
          </p:cNvPr>
          <p:cNvSpPr>
            <a:spLocks noGrp="1"/>
          </p:cNvSpPr>
          <p:nvPr>
            <p:ph idx="1"/>
          </p:nvPr>
        </p:nvSpPr>
        <p:spPr>
          <a:xfrm>
            <a:off x="677334" y="1828801"/>
            <a:ext cx="8596668" cy="4212562"/>
          </a:xfrm>
        </p:spPr>
        <p:txBody>
          <a:bodyPr>
            <a:normAutofit lnSpcReduction="10000"/>
          </a:bodyPr>
          <a:lstStyle/>
          <a:p>
            <a:r>
              <a:rPr lang="en-US" sz="2800" dirty="0"/>
              <a:t>An IOT Broker is:</a:t>
            </a:r>
          </a:p>
          <a:p>
            <a:pPr lvl="1"/>
            <a:r>
              <a:rPr lang="en-US" sz="2400" dirty="0"/>
              <a:t>Server software, visible on the interwebs</a:t>
            </a:r>
          </a:p>
          <a:p>
            <a:pPr lvl="1"/>
            <a:r>
              <a:rPr lang="en-US" sz="2400" dirty="0"/>
              <a:t>A middleman to decouple Clients</a:t>
            </a:r>
          </a:p>
          <a:p>
            <a:pPr lvl="1"/>
            <a:r>
              <a:rPr lang="en-US" sz="2400" dirty="0"/>
              <a:t>Receives and Sends Messages </a:t>
            </a:r>
          </a:p>
          <a:p>
            <a:pPr lvl="1"/>
            <a:r>
              <a:rPr lang="en-US" sz="2400" dirty="0"/>
              <a:t>Speaks MQTT – MQ Telemetry Transport</a:t>
            </a:r>
          </a:p>
          <a:p>
            <a:pPr lvl="2"/>
            <a:r>
              <a:rPr lang="en-US" sz="2200" dirty="0"/>
              <a:t>Publish/Subscribe</a:t>
            </a:r>
          </a:p>
          <a:p>
            <a:pPr lvl="2"/>
            <a:r>
              <a:rPr lang="en-US" sz="2200" dirty="0"/>
              <a:t>MQ Telemetry Transport</a:t>
            </a:r>
          </a:p>
          <a:p>
            <a:pPr lvl="2"/>
            <a:r>
              <a:rPr lang="en-US" sz="2200" dirty="0"/>
              <a:t>Lightweight protocol over TCP</a:t>
            </a:r>
          </a:p>
          <a:p>
            <a:pPr lvl="1"/>
            <a:r>
              <a:rPr lang="en-US" sz="2400" dirty="0"/>
              <a:t>Somewhere in the cloud</a:t>
            </a:r>
          </a:p>
          <a:p>
            <a:endParaRPr lang="en-US" dirty="0"/>
          </a:p>
        </p:txBody>
      </p:sp>
      <p:pic>
        <p:nvPicPr>
          <p:cNvPr id="4098" name="Picture 2" descr="Guide to MQTT - Cedalo">
            <a:extLst>
              <a:ext uri="{FF2B5EF4-FFF2-40B4-BE49-F238E27FC236}">
                <a16:creationId xmlns:a16="http://schemas.microsoft.com/office/drawing/2014/main" id="{C436567E-EF0D-4C27-AC43-16E981F570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1309" y="495299"/>
            <a:ext cx="3973489" cy="2225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274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1E2C7-5A6F-442D-8690-DBB29A551876}"/>
              </a:ext>
            </a:extLst>
          </p:cNvPr>
          <p:cNvSpPr>
            <a:spLocks noGrp="1"/>
          </p:cNvSpPr>
          <p:nvPr>
            <p:ph type="title"/>
          </p:nvPr>
        </p:nvSpPr>
        <p:spPr>
          <a:xfrm>
            <a:off x="677334" y="609600"/>
            <a:ext cx="8596668" cy="737937"/>
          </a:xfrm>
        </p:spPr>
        <p:txBody>
          <a:bodyPr/>
          <a:lstStyle/>
          <a:p>
            <a:pPr algn="ctr"/>
            <a:r>
              <a:rPr lang="en-US" dirty="0"/>
              <a:t>Clients</a:t>
            </a:r>
          </a:p>
        </p:txBody>
      </p:sp>
      <p:sp>
        <p:nvSpPr>
          <p:cNvPr id="3" name="Content Placeholder 2">
            <a:extLst>
              <a:ext uri="{FF2B5EF4-FFF2-40B4-BE49-F238E27FC236}">
                <a16:creationId xmlns:a16="http://schemas.microsoft.com/office/drawing/2014/main" id="{529FBC79-CFA8-4741-A700-BCC7636C13CC}"/>
              </a:ext>
            </a:extLst>
          </p:cNvPr>
          <p:cNvSpPr>
            <a:spLocks noGrp="1"/>
          </p:cNvSpPr>
          <p:nvPr>
            <p:ph idx="1"/>
          </p:nvPr>
        </p:nvSpPr>
        <p:spPr>
          <a:xfrm>
            <a:off x="677334" y="1586753"/>
            <a:ext cx="8596668" cy="4454609"/>
          </a:xfrm>
        </p:spPr>
        <p:txBody>
          <a:bodyPr>
            <a:normAutofit fontScale="92500" lnSpcReduction="10000"/>
          </a:bodyPr>
          <a:lstStyle/>
          <a:p>
            <a:r>
              <a:rPr lang="en-US" dirty="0"/>
              <a:t>IOT calls all the devices and computers ‘Clients’ of the Broker</a:t>
            </a:r>
          </a:p>
          <a:p>
            <a:pPr lvl="1"/>
            <a:r>
              <a:rPr lang="en-US" dirty="0"/>
              <a:t>Remote Devices</a:t>
            </a:r>
          </a:p>
          <a:p>
            <a:pPr lvl="1"/>
            <a:r>
              <a:rPr lang="en-US" dirty="0"/>
              <a:t>Workstations, Mobile, Back-end</a:t>
            </a:r>
          </a:p>
          <a:p>
            <a:r>
              <a:rPr lang="en-US" dirty="0"/>
              <a:t>Clients contact the Broker</a:t>
            </a:r>
          </a:p>
          <a:p>
            <a:pPr lvl="1"/>
            <a:r>
              <a:rPr lang="en-US" dirty="0"/>
              <a:t>Clients are usually behind a firewall of some kind</a:t>
            </a:r>
          </a:p>
          <a:p>
            <a:pPr lvl="2"/>
            <a:r>
              <a:rPr lang="en-US" dirty="0"/>
              <a:t>Typically, don’t expose a static address and port on the internet (at least not the port)</a:t>
            </a:r>
          </a:p>
          <a:p>
            <a:pPr lvl="1"/>
            <a:r>
              <a:rPr lang="en-US" dirty="0"/>
              <a:t>Clients reach out to the broker and establish a connection</a:t>
            </a:r>
          </a:p>
          <a:p>
            <a:pPr lvl="1"/>
            <a:r>
              <a:rPr lang="en-US" dirty="0"/>
              <a:t>The Broker never goes out to the Clients</a:t>
            </a:r>
          </a:p>
          <a:p>
            <a:r>
              <a:rPr lang="en-US" dirty="0"/>
              <a:t>Clients Publish and Subscribe their data as ‘Topics’ (in MQTT)</a:t>
            </a:r>
          </a:p>
          <a:p>
            <a:r>
              <a:rPr lang="en-US" dirty="0"/>
              <a:t>Software</a:t>
            </a:r>
          </a:p>
          <a:p>
            <a:pPr lvl="1"/>
            <a:r>
              <a:rPr lang="en-US" dirty="0"/>
              <a:t>Broker Software usually has associated Client SDKs for most languages and runtimes</a:t>
            </a:r>
          </a:p>
          <a:p>
            <a:pPr lvl="1"/>
            <a:r>
              <a:rPr lang="en-US" b="1" dirty="0"/>
              <a:t>usually Linux or RTOS, not so much Windows</a:t>
            </a:r>
          </a:p>
          <a:p>
            <a:pPr lvl="2"/>
            <a:r>
              <a:rPr lang="en-US" b="1" dirty="0"/>
              <a:t>You need basic Linux skills</a:t>
            </a:r>
          </a:p>
          <a:p>
            <a:pPr lvl="1"/>
            <a:endParaRPr lang="en-US" dirty="0"/>
          </a:p>
          <a:p>
            <a:endParaRPr lang="en-US" dirty="0"/>
          </a:p>
        </p:txBody>
      </p:sp>
      <p:pic>
        <p:nvPicPr>
          <p:cNvPr id="5" name="Picture 4" descr="A picture containing text, electronics, circuit&#10;&#10;Description automatically generated">
            <a:extLst>
              <a:ext uri="{FF2B5EF4-FFF2-40B4-BE49-F238E27FC236}">
                <a16:creationId xmlns:a16="http://schemas.microsoft.com/office/drawing/2014/main" id="{5F71105D-7CDC-484A-9B39-04059B66A699}"/>
              </a:ext>
            </a:extLst>
          </p:cNvPr>
          <p:cNvPicPr>
            <a:picLocks noChangeAspect="1"/>
          </p:cNvPicPr>
          <p:nvPr/>
        </p:nvPicPr>
        <p:blipFill>
          <a:blip r:embed="rId3"/>
          <a:stretch>
            <a:fillRect/>
          </a:stretch>
        </p:blipFill>
        <p:spPr>
          <a:xfrm>
            <a:off x="9442804" y="125110"/>
            <a:ext cx="1909785" cy="2832847"/>
          </a:xfrm>
          <a:prstGeom prst="rect">
            <a:avLst/>
          </a:prstGeom>
        </p:spPr>
      </p:pic>
      <p:pic>
        <p:nvPicPr>
          <p:cNvPr id="2054" name="Picture 6" descr="5 Best MQTT Clients for Testing on Desktop &amp;amp; Mobile - Mntolia.com">
            <a:extLst>
              <a:ext uri="{FF2B5EF4-FFF2-40B4-BE49-F238E27FC236}">
                <a16:creationId xmlns:a16="http://schemas.microsoft.com/office/drawing/2014/main" id="{1E1512E8-67EB-4A33-AC2A-92E9F7C7CA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2805" y="3213846"/>
            <a:ext cx="1909784" cy="3429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501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05CE6-09FC-40A0-BDEE-2EBD6126A4D6}"/>
              </a:ext>
            </a:extLst>
          </p:cNvPr>
          <p:cNvSpPr>
            <a:spLocks noGrp="1"/>
          </p:cNvSpPr>
          <p:nvPr>
            <p:ph type="title"/>
          </p:nvPr>
        </p:nvSpPr>
        <p:spPr/>
        <p:txBody>
          <a:bodyPr/>
          <a:lstStyle/>
          <a:p>
            <a:pPr algn="ctr"/>
            <a:r>
              <a:rPr lang="en-US" dirty="0"/>
              <a:t>They Talk MQTT Protocol</a:t>
            </a:r>
          </a:p>
        </p:txBody>
      </p:sp>
      <p:sp>
        <p:nvSpPr>
          <p:cNvPr id="3" name="Content Placeholder 2">
            <a:extLst>
              <a:ext uri="{FF2B5EF4-FFF2-40B4-BE49-F238E27FC236}">
                <a16:creationId xmlns:a16="http://schemas.microsoft.com/office/drawing/2014/main" id="{DB747DDB-E62F-4DAB-9477-DA95B4F7F793}"/>
              </a:ext>
            </a:extLst>
          </p:cNvPr>
          <p:cNvSpPr>
            <a:spLocks noGrp="1"/>
          </p:cNvSpPr>
          <p:nvPr>
            <p:ph idx="1"/>
          </p:nvPr>
        </p:nvSpPr>
        <p:spPr>
          <a:xfrm>
            <a:off x="677334" y="1613647"/>
            <a:ext cx="8596668" cy="4427715"/>
          </a:xfrm>
        </p:spPr>
        <p:txBody>
          <a:bodyPr>
            <a:normAutofit lnSpcReduction="10000"/>
          </a:bodyPr>
          <a:lstStyle/>
          <a:p>
            <a:r>
              <a:rPr lang="en-US" dirty="0"/>
              <a:t>MQ Telemetry Transport – not a message queue </a:t>
            </a:r>
            <a:r>
              <a:rPr lang="en-US" dirty="0">
                <a:sym typeface="Wingdings" panose="05000000000000000000" pitchFamily="2" charset="2"/>
              </a:rPr>
              <a:t></a:t>
            </a:r>
            <a:endParaRPr lang="en-US" dirty="0"/>
          </a:p>
          <a:p>
            <a:pPr lvl="1"/>
            <a:r>
              <a:rPr lang="en-US" dirty="0"/>
              <a:t>Machine-to-machine communication </a:t>
            </a:r>
          </a:p>
          <a:p>
            <a:pPr lvl="1"/>
            <a:r>
              <a:rPr lang="en-US" b="0" i="0" dirty="0">
                <a:solidFill>
                  <a:srgbClr val="333333"/>
                </a:solidFill>
                <a:effectLst/>
                <a:latin typeface="roboto" panose="020B0604020202020204" pitchFamily="2" charset="0"/>
              </a:rPr>
              <a:t>invented at IBM in 1999 by Andy Stanford-Clark and Arlen Nipper</a:t>
            </a:r>
          </a:p>
          <a:p>
            <a:pPr lvl="2"/>
            <a:r>
              <a:rPr lang="en-US" dirty="0">
                <a:solidFill>
                  <a:srgbClr val="333333"/>
                </a:solidFill>
                <a:latin typeface="roboto" panose="020B0604020202020204" pitchFamily="2" charset="0"/>
              </a:rPr>
              <a:t>Open-source spec released 2010</a:t>
            </a:r>
            <a:endParaRPr lang="en-US" dirty="0"/>
          </a:p>
          <a:p>
            <a:pPr lvl="1"/>
            <a:r>
              <a:rPr lang="en-US" dirty="0"/>
              <a:t>Simple</a:t>
            </a:r>
          </a:p>
          <a:p>
            <a:pPr lvl="1"/>
            <a:r>
              <a:rPr lang="en-US" dirty="0"/>
              <a:t>TCP/IP  (clients initiate the connections)</a:t>
            </a:r>
          </a:p>
          <a:p>
            <a:pPr lvl="1"/>
            <a:r>
              <a:rPr lang="en-US" dirty="0"/>
              <a:t>QOS</a:t>
            </a:r>
          </a:p>
          <a:p>
            <a:pPr lvl="1"/>
            <a:r>
              <a:rPr lang="en-US" dirty="0"/>
              <a:t>Lightweight</a:t>
            </a:r>
          </a:p>
          <a:p>
            <a:pPr lvl="1"/>
            <a:r>
              <a:rPr lang="en-US" dirty="0"/>
              <a:t>Data agnostic (binary) </a:t>
            </a:r>
          </a:p>
          <a:p>
            <a:r>
              <a:rPr lang="en-US" dirty="0"/>
              <a:t>Publish/Subscribe vs Client Server</a:t>
            </a:r>
          </a:p>
          <a:p>
            <a:r>
              <a:rPr lang="en-US" dirty="0"/>
              <a:t>Version 3.x, Version 5 coming soon</a:t>
            </a:r>
          </a:p>
          <a:p>
            <a:r>
              <a:rPr lang="en-US" dirty="0"/>
              <a:t>Standards based SDK’s are available for mainstream programming languages</a:t>
            </a:r>
          </a:p>
          <a:p>
            <a:pPr lvl="1"/>
            <a:endParaRPr lang="en-US" dirty="0"/>
          </a:p>
        </p:txBody>
      </p:sp>
      <p:pic>
        <p:nvPicPr>
          <p:cNvPr id="1026" name="Picture 2" descr="MQTT Specification">
            <a:extLst>
              <a:ext uri="{FF2B5EF4-FFF2-40B4-BE49-F238E27FC236}">
                <a16:creationId xmlns:a16="http://schemas.microsoft.com/office/drawing/2014/main" id="{ECC6E9DD-3126-41CA-9941-DF42A557C3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0165" y="3148146"/>
            <a:ext cx="3962400" cy="115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809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B0690-7989-4097-864D-F14D98F78379}"/>
              </a:ext>
            </a:extLst>
          </p:cNvPr>
          <p:cNvSpPr>
            <a:spLocks noGrp="1"/>
          </p:cNvSpPr>
          <p:nvPr>
            <p:ph type="title"/>
          </p:nvPr>
        </p:nvSpPr>
        <p:spPr>
          <a:xfrm>
            <a:off x="677334" y="609600"/>
            <a:ext cx="8596668" cy="793376"/>
          </a:xfrm>
        </p:spPr>
        <p:txBody>
          <a:bodyPr/>
          <a:lstStyle/>
          <a:p>
            <a:pPr algn="ctr"/>
            <a:r>
              <a:rPr lang="en-US" dirty="0"/>
              <a:t>Some Solutions</a:t>
            </a:r>
          </a:p>
        </p:txBody>
      </p:sp>
      <p:sp>
        <p:nvSpPr>
          <p:cNvPr id="3" name="Content Placeholder 2">
            <a:extLst>
              <a:ext uri="{FF2B5EF4-FFF2-40B4-BE49-F238E27FC236}">
                <a16:creationId xmlns:a16="http://schemas.microsoft.com/office/drawing/2014/main" id="{987E3D2E-4715-4CC7-9602-174165B6DED5}"/>
              </a:ext>
            </a:extLst>
          </p:cNvPr>
          <p:cNvSpPr>
            <a:spLocks noGrp="1"/>
          </p:cNvSpPr>
          <p:nvPr>
            <p:ph idx="1"/>
          </p:nvPr>
        </p:nvSpPr>
        <p:spPr>
          <a:xfrm>
            <a:off x="677334" y="1507959"/>
            <a:ext cx="8596668" cy="4533404"/>
          </a:xfrm>
        </p:spPr>
        <p:txBody>
          <a:bodyPr>
            <a:normAutofit fontScale="92500" lnSpcReduction="20000"/>
          </a:bodyPr>
          <a:lstStyle/>
          <a:p>
            <a:r>
              <a:rPr lang="en-US" dirty="0"/>
              <a:t>Major Cloud Providers</a:t>
            </a:r>
          </a:p>
          <a:p>
            <a:pPr lvl="1"/>
            <a:r>
              <a:rPr lang="en-US" dirty="0"/>
              <a:t>Google, Azure, AWS, IBM</a:t>
            </a:r>
          </a:p>
          <a:p>
            <a:pPr lvl="2"/>
            <a:r>
              <a:rPr lang="en-US" dirty="0"/>
              <a:t>All provide an end-to-end IOT infrastructure including broker, node and client support</a:t>
            </a:r>
          </a:p>
          <a:p>
            <a:pPr lvl="2"/>
            <a:r>
              <a:rPr lang="en-US" dirty="0"/>
              <a:t>Tie into all their other cloud services such as storage, database, analytics</a:t>
            </a:r>
          </a:p>
          <a:p>
            <a:pPr lvl="2"/>
            <a:r>
              <a:rPr lang="en-US" dirty="0"/>
              <a:t>Of course, large distributed data center infrastructure</a:t>
            </a:r>
          </a:p>
          <a:p>
            <a:r>
              <a:rPr lang="en-US" dirty="0"/>
              <a:t>Hosted MQTT Brokers </a:t>
            </a:r>
          </a:p>
          <a:p>
            <a:pPr lvl="2"/>
            <a:r>
              <a:rPr lang="en-US" dirty="0"/>
              <a:t>These focus more on the core Client </a:t>
            </a:r>
            <a:r>
              <a:rPr lang="en-US" dirty="0">
                <a:sym typeface="Wingdings" panose="05000000000000000000" pitchFamily="2" charset="2"/>
              </a:rPr>
              <a:t> Broker infrastructure</a:t>
            </a:r>
          </a:p>
          <a:p>
            <a:pPr lvl="1"/>
            <a:r>
              <a:rPr lang="en-US" dirty="0"/>
              <a:t>hivemq.com *</a:t>
            </a:r>
          </a:p>
          <a:p>
            <a:pPr lvl="1"/>
            <a:r>
              <a:rPr lang="en-US" dirty="0"/>
              <a:t>cloudmqtt.com</a:t>
            </a:r>
          </a:p>
          <a:p>
            <a:pPr lvl="1"/>
            <a:r>
              <a:rPr lang="en-US" dirty="0"/>
              <a:t>emqx.io *</a:t>
            </a:r>
          </a:p>
          <a:p>
            <a:r>
              <a:rPr lang="en-US" dirty="0"/>
              <a:t>Open Source</a:t>
            </a:r>
          </a:p>
          <a:p>
            <a:pPr lvl="1"/>
            <a:r>
              <a:rPr lang="en-US" dirty="0"/>
              <a:t>mosquitto.org*</a:t>
            </a:r>
          </a:p>
          <a:p>
            <a:pPr lvl="1"/>
            <a:r>
              <a:rPr lang="en-US" dirty="0"/>
              <a:t>eclispse.org/</a:t>
            </a:r>
            <a:r>
              <a:rPr lang="en-US" dirty="0" err="1"/>
              <a:t>paho</a:t>
            </a:r>
            <a:r>
              <a:rPr lang="en-US" dirty="0"/>
              <a:t>*</a:t>
            </a:r>
          </a:p>
          <a:p>
            <a:r>
              <a:rPr lang="en-US" dirty="0"/>
              <a:t>* has open source edition	</a:t>
            </a:r>
          </a:p>
          <a:p>
            <a:pPr lvl="1"/>
            <a:endParaRPr lang="en-US" dirty="0"/>
          </a:p>
          <a:p>
            <a:pPr lvl="1"/>
            <a:endParaRPr lang="en-US" dirty="0"/>
          </a:p>
          <a:p>
            <a:pPr lvl="1"/>
            <a:endParaRPr lang="en-US" dirty="0"/>
          </a:p>
          <a:p>
            <a:pPr lvl="1"/>
            <a:endParaRPr lang="en-US" dirty="0"/>
          </a:p>
        </p:txBody>
      </p:sp>
      <p:pic>
        <p:nvPicPr>
          <p:cNvPr id="5" name="Picture 4">
            <a:extLst>
              <a:ext uri="{FF2B5EF4-FFF2-40B4-BE49-F238E27FC236}">
                <a16:creationId xmlns:a16="http://schemas.microsoft.com/office/drawing/2014/main" id="{3348E14B-4326-4FCF-B6FE-E5CD76F6A28D}"/>
              </a:ext>
            </a:extLst>
          </p:cNvPr>
          <p:cNvPicPr>
            <a:picLocks noChangeAspect="1"/>
          </p:cNvPicPr>
          <p:nvPr/>
        </p:nvPicPr>
        <p:blipFill>
          <a:blip r:embed="rId3"/>
          <a:stretch>
            <a:fillRect/>
          </a:stretch>
        </p:blipFill>
        <p:spPr>
          <a:xfrm>
            <a:off x="8555150" y="425782"/>
            <a:ext cx="2114845" cy="1514686"/>
          </a:xfrm>
          <a:prstGeom prst="rect">
            <a:avLst/>
          </a:prstGeom>
        </p:spPr>
      </p:pic>
      <p:pic>
        <p:nvPicPr>
          <p:cNvPr id="3080" name="Picture 8" descr="MQTT Brokers : IOT Part 15">
            <a:extLst>
              <a:ext uri="{FF2B5EF4-FFF2-40B4-BE49-F238E27FC236}">
                <a16:creationId xmlns:a16="http://schemas.microsoft.com/office/drawing/2014/main" id="{C45E3E3E-7A27-476E-936A-BEA5160025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3261" y="4266631"/>
            <a:ext cx="2847975" cy="1600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DCDB6E4-4FF4-4393-90BA-2B05671BF254}"/>
              </a:ext>
            </a:extLst>
          </p:cNvPr>
          <p:cNvPicPr>
            <a:picLocks noChangeAspect="1"/>
          </p:cNvPicPr>
          <p:nvPr/>
        </p:nvPicPr>
        <p:blipFill>
          <a:blip r:embed="rId5"/>
          <a:stretch>
            <a:fillRect/>
          </a:stretch>
        </p:blipFill>
        <p:spPr>
          <a:xfrm>
            <a:off x="8906724" y="2223662"/>
            <a:ext cx="1721048" cy="1476581"/>
          </a:xfrm>
          <a:prstGeom prst="rect">
            <a:avLst/>
          </a:prstGeom>
        </p:spPr>
      </p:pic>
    </p:spTree>
    <p:extLst>
      <p:ext uri="{BB962C8B-B14F-4D97-AF65-F5344CB8AC3E}">
        <p14:creationId xmlns:p14="http://schemas.microsoft.com/office/powerpoint/2010/main" val="2200038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A3D3-C465-438D-8323-DC2BC0EE8B6B}"/>
              </a:ext>
            </a:extLst>
          </p:cNvPr>
          <p:cNvSpPr>
            <a:spLocks noGrp="1"/>
          </p:cNvSpPr>
          <p:nvPr>
            <p:ph type="title"/>
          </p:nvPr>
        </p:nvSpPr>
        <p:spPr/>
        <p:txBody>
          <a:bodyPr/>
          <a:lstStyle/>
          <a:p>
            <a:pPr algn="ctr"/>
            <a:r>
              <a:rPr lang="en-US" dirty="0"/>
              <a:t>Developer Opportunities In IOT</a:t>
            </a:r>
          </a:p>
        </p:txBody>
      </p:sp>
      <p:sp>
        <p:nvSpPr>
          <p:cNvPr id="3" name="Content Placeholder 2">
            <a:extLst>
              <a:ext uri="{FF2B5EF4-FFF2-40B4-BE49-F238E27FC236}">
                <a16:creationId xmlns:a16="http://schemas.microsoft.com/office/drawing/2014/main" id="{191ACBC0-9BC8-4817-BC90-56C6046D219F}"/>
              </a:ext>
            </a:extLst>
          </p:cNvPr>
          <p:cNvSpPr>
            <a:spLocks noGrp="1"/>
          </p:cNvSpPr>
          <p:nvPr>
            <p:ph idx="1"/>
          </p:nvPr>
        </p:nvSpPr>
        <p:spPr/>
        <p:txBody>
          <a:bodyPr>
            <a:normAutofit/>
          </a:bodyPr>
          <a:lstStyle/>
          <a:p>
            <a:r>
              <a:rPr lang="en-US" sz="2400" dirty="0"/>
              <a:t>Cloud Experts</a:t>
            </a:r>
          </a:p>
          <a:p>
            <a:pPr lvl="1"/>
            <a:r>
              <a:rPr lang="en-US" sz="2000" dirty="0"/>
              <a:t>The most important for a system designer and administrator</a:t>
            </a:r>
          </a:p>
          <a:p>
            <a:r>
              <a:rPr lang="en-US" sz="2400" dirty="0"/>
              <a:t>Back End Devs : API’s, Databases, Analytics, Servers</a:t>
            </a:r>
          </a:p>
          <a:p>
            <a:pPr lvl="1"/>
            <a:r>
              <a:rPr lang="en-US" sz="2000" dirty="0"/>
              <a:t>Subscribe to data</a:t>
            </a:r>
          </a:p>
          <a:p>
            <a:pPr lvl="1"/>
            <a:r>
              <a:rPr lang="en-US" sz="2000" dirty="0"/>
              <a:t>Publish commands</a:t>
            </a:r>
          </a:p>
          <a:p>
            <a:r>
              <a:rPr lang="en-US" sz="2400" dirty="0"/>
              <a:t>Front End Devs : Web, Mobile, Dashboards, Analytics, Apps</a:t>
            </a:r>
          </a:p>
          <a:p>
            <a:r>
              <a:rPr lang="en-US" sz="2400" dirty="0"/>
              <a:t>Embedded Systems : Linux, RTOS, Devices</a:t>
            </a:r>
          </a:p>
        </p:txBody>
      </p:sp>
    </p:spTree>
    <p:extLst>
      <p:ext uri="{BB962C8B-B14F-4D97-AF65-F5344CB8AC3E}">
        <p14:creationId xmlns:p14="http://schemas.microsoft.com/office/powerpoint/2010/main" val="2289985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D9D37-AA87-485F-8810-61FBC9E93FDC}"/>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5334C175-53FB-4DEB-A624-80A11BF5E9A0}"/>
              </a:ext>
            </a:extLst>
          </p:cNvPr>
          <p:cNvSpPr>
            <a:spLocks noGrp="1"/>
          </p:cNvSpPr>
          <p:nvPr>
            <p:ph idx="1"/>
          </p:nvPr>
        </p:nvSpPr>
        <p:spPr>
          <a:xfrm>
            <a:off x="677334" y="1519989"/>
            <a:ext cx="8596668" cy="4521373"/>
          </a:xfrm>
        </p:spPr>
        <p:txBody>
          <a:bodyPr>
            <a:normAutofit fontScale="92500" lnSpcReduction="20000"/>
          </a:bodyPr>
          <a:lstStyle/>
          <a:p>
            <a:r>
              <a:rPr lang="en-US" dirty="0"/>
              <a:t>mqtt.org/ </a:t>
            </a:r>
          </a:p>
          <a:p>
            <a:pPr lvl="1"/>
            <a:r>
              <a:rPr lang="en-US" dirty="0"/>
              <a:t>standards</a:t>
            </a:r>
          </a:p>
          <a:p>
            <a:r>
              <a:rPr lang="en-US" b="1" dirty="0"/>
              <a:t>www.hivemq.com/mqtt-essentials/</a:t>
            </a:r>
          </a:p>
          <a:p>
            <a:pPr lvl="1"/>
            <a:r>
              <a:rPr lang="en-US" b="1" dirty="0"/>
              <a:t>https://youtu.be/jTeJxQFD8Ak   (their mqtt-essentials YouTube series)</a:t>
            </a:r>
          </a:p>
          <a:p>
            <a:pPr lvl="1"/>
            <a:r>
              <a:rPr lang="en-US" b="1" dirty="0">
                <a:hlinkClick r:id="rId3"/>
              </a:rPr>
              <a:t>https://www.hivemq.com/mqtt-client-library-encyclopedia/</a:t>
            </a:r>
            <a:endParaRPr lang="en-US" b="1" dirty="0"/>
          </a:p>
          <a:p>
            <a:r>
              <a:rPr lang="en-US" dirty="0"/>
              <a:t>www.steves-internet-guide.com/</a:t>
            </a:r>
          </a:p>
          <a:p>
            <a:r>
              <a:rPr lang="en-US" dirty="0"/>
              <a:t>azure.microsoft.com/</a:t>
            </a:r>
            <a:r>
              <a:rPr lang="en-US" dirty="0" err="1"/>
              <a:t>en</a:t>
            </a:r>
            <a:r>
              <a:rPr lang="en-US" dirty="0"/>
              <a:t>-us/overview/</a:t>
            </a:r>
            <a:r>
              <a:rPr lang="en-US" dirty="0" err="1"/>
              <a:t>iot</a:t>
            </a:r>
            <a:r>
              <a:rPr lang="en-US" dirty="0"/>
              <a:t>/</a:t>
            </a:r>
          </a:p>
          <a:p>
            <a:r>
              <a:rPr lang="en-US" dirty="0"/>
              <a:t>amazon.com/</a:t>
            </a:r>
            <a:r>
              <a:rPr lang="en-US" dirty="0" err="1"/>
              <a:t>iot</a:t>
            </a:r>
            <a:r>
              <a:rPr lang="en-US" dirty="0"/>
              <a:t>/</a:t>
            </a:r>
          </a:p>
          <a:p>
            <a:r>
              <a:rPr lang="en-US" sz="1700" dirty="0"/>
              <a:t>My IOT REPO</a:t>
            </a:r>
          </a:p>
          <a:p>
            <a:pPr lvl="1"/>
            <a:r>
              <a:rPr lang="en-US" sz="2000" dirty="0">
                <a:hlinkClick r:id="rId4"/>
              </a:rPr>
              <a:t>https://github.com/dmh2000/iot.git</a:t>
            </a:r>
            <a:r>
              <a:rPr lang="en-US" sz="2000" dirty="0"/>
              <a:t> </a:t>
            </a:r>
          </a:p>
          <a:p>
            <a:pPr lvl="1"/>
            <a:r>
              <a:rPr lang="en-US" sz="2000" dirty="0"/>
              <a:t>Includes </a:t>
            </a:r>
            <a:r>
              <a:rPr lang="en-US" sz="2000" dirty="0" err="1"/>
              <a:t>quickstarts</a:t>
            </a:r>
            <a:r>
              <a:rPr lang="en-US" sz="2000" dirty="0"/>
              <a:t> for </a:t>
            </a:r>
            <a:r>
              <a:rPr lang="en-US" sz="2000" dirty="0" err="1"/>
              <a:t>HiveMQ</a:t>
            </a:r>
            <a:r>
              <a:rPr lang="en-US" sz="2000" dirty="0"/>
              <a:t> and Azure IOT</a:t>
            </a:r>
          </a:p>
          <a:p>
            <a:pPr lvl="1"/>
            <a:r>
              <a:rPr lang="en-US" sz="2000" dirty="0"/>
              <a:t>Slides from this presentation</a:t>
            </a:r>
          </a:p>
          <a:p>
            <a:pPr lvl="2"/>
            <a:r>
              <a:rPr lang="en-US" sz="1800" dirty="0"/>
              <a:t>But you don’t really need those </a:t>
            </a:r>
            <a:r>
              <a:rPr lang="en-US" sz="1800" dirty="0">
                <a:sym typeface="Wingdings" panose="05000000000000000000" pitchFamily="2" charset="2"/>
              </a:rPr>
              <a:t></a:t>
            </a:r>
            <a:endParaRPr lang="en-US" sz="1800" dirty="0"/>
          </a:p>
        </p:txBody>
      </p:sp>
    </p:spTree>
    <p:extLst>
      <p:ext uri="{BB962C8B-B14F-4D97-AF65-F5344CB8AC3E}">
        <p14:creationId xmlns:p14="http://schemas.microsoft.com/office/powerpoint/2010/main" val="4174137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27">
            <a:extLst>
              <a:ext uri="{FF2B5EF4-FFF2-40B4-BE49-F238E27FC236}">
                <a16:creationId xmlns:a16="http://schemas.microsoft.com/office/drawing/2014/main" id="{7459C506-5F4B-4B75-9218-C7C3F87FA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29">
            <a:extLst>
              <a:ext uri="{FF2B5EF4-FFF2-40B4-BE49-F238E27FC236}">
                <a16:creationId xmlns:a16="http://schemas.microsoft.com/office/drawing/2014/main" id="{BC659EEB-C3AE-4544-8263-417009DCDF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1" name="Straight Connector 30">
              <a:extLst>
                <a:ext uri="{FF2B5EF4-FFF2-40B4-BE49-F238E27FC236}">
                  <a16:creationId xmlns:a16="http://schemas.microsoft.com/office/drawing/2014/main" id="{D99DB6C6-36F9-4576-A558-95153EADBE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2" name="Rectangle 23">
              <a:extLst>
                <a:ext uri="{FF2B5EF4-FFF2-40B4-BE49-F238E27FC236}">
                  <a16:creationId xmlns:a16="http://schemas.microsoft.com/office/drawing/2014/main" id="{694E7916-EDE4-4B50-A4A1-6B28FDD4D9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5">
              <a:extLst>
                <a:ext uri="{FF2B5EF4-FFF2-40B4-BE49-F238E27FC236}">
                  <a16:creationId xmlns:a16="http://schemas.microsoft.com/office/drawing/2014/main" id="{6F6CB7BB-4370-4173-97F8-F636C0F14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B0F590BB-1F51-4138-A2D4-2E483C84F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4A492863-9797-45A2-BAB3-514F10C5F2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8">
              <a:extLst>
                <a:ext uri="{FF2B5EF4-FFF2-40B4-BE49-F238E27FC236}">
                  <a16:creationId xmlns:a16="http://schemas.microsoft.com/office/drawing/2014/main" id="{7C1E33F6-6D0F-4ECF-92F4-6F71D8BAF3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9">
              <a:extLst>
                <a:ext uri="{FF2B5EF4-FFF2-40B4-BE49-F238E27FC236}">
                  <a16:creationId xmlns:a16="http://schemas.microsoft.com/office/drawing/2014/main" id="{73EEEA64-7411-474B-BD0E-60C24B3F4E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4F82A6DD-92BB-4443-B5A5-05240DD55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79832BCB-1DCF-46AC-9FFA-170791668D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1" name="Rectangle 40">
            <a:extLst>
              <a:ext uri="{FF2B5EF4-FFF2-40B4-BE49-F238E27FC236}">
                <a16:creationId xmlns:a16="http://schemas.microsoft.com/office/drawing/2014/main" id="{4E74DA95-CD7A-4D5E-9D27-67A759CE7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D3722104-42D4-43B2-B1E9-CC01A9A30E81}"/>
              </a:ext>
            </a:extLst>
          </p:cNvPr>
          <p:cNvPicPr>
            <a:picLocks noChangeAspect="1"/>
          </p:cNvPicPr>
          <p:nvPr/>
        </p:nvPicPr>
        <p:blipFill>
          <a:blip r:embed="rId3"/>
          <a:stretch>
            <a:fillRect/>
          </a:stretch>
        </p:blipFill>
        <p:spPr>
          <a:xfrm>
            <a:off x="1293724" y="1575746"/>
            <a:ext cx="4257292" cy="4602479"/>
          </a:xfrm>
          <a:prstGeom prst="rect">
            <a:avLst/>
          </a:prstGeom>
        </p:spPr>
      </p:pic>
      <p:cxnSp>
        <p:nvCxnSpPr>
          <p:cNvPr id="43" name="Straight Connector 42">
            <a:extLst>
              <a:ext uri="{FF2B5EF4-FFF2-40B4-BE49-F238E27FC236}">
                <a16:creationId xmlns:a16="http://schemas.microsoft.com/office/drawing/2014/main" id="{14AA3B5C-0C55-4FFF-9C45-8F9F7C074A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81305" y="1650669"/>
            <a:ext cx="0" cy="3431969"/>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64AAD12-D665-4931-9F51-38A66B27CBE6}"/>
              </a:ext>
            </a:extLst>
          </p:cNvPr>
          <p:cNvPicPr>
            <a:picLocks noChangeAspect="1"/>
          </p:cNvPicPr>
          <p:nvPr/>
        </p:nvPicPr>
        <p:blipFill>
          <a:blip r:embed="rId4"/>
          <a:stretch>
            <a:fillRect/>
          </a:stretch>
        </p:blipFill>
        <p:spPr>
          <a:xfrm>
            <a:off x="6578076" y="1575745"/>
            <a:ext cx="4268798" cy="4602479"/>
          </a:xfrm>
          <a:prstGeom prst="rect">
            <a:avLst/>
          </a:prstGeom>
        </p:spPr>
      </p:pic>
      <p:sp>
        <p:nvSpPr>
          <p:cNvPr id="8" name="TextBox 7">
            <a:extLst>
              <a:ext uri="{FF2B5EF4-FFF2-40B4-BE49-F238E27FC236}">
                <a16:creationId xmlns:a16="http://schemas.microsoft.com/office/drawing/2014/main" id="{FB8A400A-4242-49B4-A2B0-E44F61DF18EF}"/>
              </a:ext>
            </a:extLst>
          </p:cNvPr>
          <p:cNvSpPr txBox="1"/>
          <p:nvPr/>
        </p:nvSpPr>
        <p:spPr>
          <a:xfrm>
            <a:off x="2875288" y="591594"/>
            <a:ext cx="6290505" cy="553998"/>
          </a:xfrm>
          <a:prstGeom prst="rect">
            <a:avLst/>
          </a:prstGeom>
          <a:noFill/>
        </p:spPr>
        <p:txBody>
          <a:bodyPr wrap="none" rtlCol="0">
            <a:spAutoFit/>
          </a:bodyPr>
          <a:lstStyle/>
          <a:p>
            <a:pPr algn="ctr"/>
            <a:r>
              <a:rPr lang="en-US" dirty="0"/>
              <a:t>HiveMQ Quickstart at https://github.com/dmh2000/iot.git</a:t>
            </a:r>
          </a:p>
          <a:p>
            <a:pPr algn="ctr"/>
            <a:r>
              <a:rPr lang="en-US" sz="1200" dirty="0"/>
              <a:t>https://www.hivemq.com/docs/hivemq/4.7/user-guide/getting-started.html</a:t>
            </a:r>
          </a:p>
        </p:txBody>
      </p:sp>
      <p:sp>
        <p:nvSpPr>
          <p:cNvPr id="9" name="TextBox 8">
            <a:extLst>
              <a:ext uri="{FF2B5EF4-FFF2-40B4-BE49-F238E27FC236}">
                <a16:creationId xmlns:a16="http://schemas.microsoft.com/office/drawing/2014/main" id="{F40D1D99-1578-424A-B2F1-5A93C92D3DD5}"/>
              </a:ext>
            </a:extLst>
          </p:cNvPr>
          <p:cNvSpPr txBox="1"/>
          <p:nvPr/>
        </p:nvSpPr>
        <p:spPr>
          <a:xfrm>
            <a:off x="2456330" y="1191365"/>
            <a:ext cx="1239442" cy="369332"/>
          </a:xfrm>
          <a:prstGeom prst="rect">
            <a:avLst/>
          </a:prstGeom>
          <a:noFill/>
        </p:spPr>
        <p:txBody>
          <a:bodyPr wrap="none" rtlCol="0">
            <a:spAutoFit/>
          </a:bodyPr>
          <a:lstStyle/>
          <a:p>
            <a:r>
              <a:rPr lang="en-US" dirty="0"/>
              <a:t>subscriber</a:t>
            </a:r>
          </a:p>
        </p:txBody>
      </p:sp>
      <p:sp>
        <p:nvSpPr>
          <p:cNvPr id="44" name="TextBox 43">
            <a:extLst>
              <a:ext uri="{FF2B5EF4-FFF2-40B4-BE49-F238E27FC236}">
                <a16:creationId xmlns:a16="http://schemas.microsoft.com/office/drawing/2014/main" id="{32E74E61-3A4C-4955-9EB4-16021E8C96D3}"/>
              </a:ext>
            </a:extLst>
          </p:cNvPr>
          <p:cNvSpPr txBox="1"/>
          <p:nvPr/>
        </p:nvSpPr>
        <p:spPr>
          <a:xfrm>
            <a:off x="8043202" y="1209404"/>
            <a:ext cx="1136850" cy="369332"/>
          </a:xfrm>
          <a:prstGeom prst="rect">
            <a:avLst/>
          </a:prstGeom>
          <a:noFill/>
        </p:spPr>
        <p:txBody>
          <a:bodyPr wrap="none" rtlCol="0">
            <a:spAutoFit/>
          </a:bodyPr>
          <a:lstStyle/>
          <a:p>
            <a:r>
              <a:rPr lang="en-US" dirty="0"/>
              <a:t>publisher</a:t>
            </a:r>
          </a:p>
        </p:txBody>
      </p:sp>
      <p:sp>
        <p:nvSpPr>
          <p:cNvPr id="11" name="TextBox 10">
            <a:extLst>
              <a:ext uri="{FF2B5EF4-FFF2-40B4-BE49-F238E27FC236}">
                <a16:creationId xmlns:a16="http://schemas.microsoft.com/office/drawing/2014/main" id="{F6C6BFBB-4075-4AC0-82A5-795CE0F35013}"/>
              </a:ext>
            </a:extLst>
          </p:cNvPr>
          <p:cNvSpPr txBox="1"/>
          <p:nvPr/>
        </p:nvSpPr>
        <p:spPr>
          <a:xfrm>
            <a:off x="4672916" y="1160641"/>
            <a:ext cx="2289409" cy="276999"/>
          </a:xfrm>
          <a:prstGeom prst="rect">
            <a:avLst/>
          </a:prstGeom>
          <a:noFill/>
        </p:spPr>
        <p:txBody>
          <a:bodyPr wrap="none" rtlCol="0">
            <a:spAutoFit/>
          </a:bodyPr>
          <a:lstStyle/>
          <a:p>
            <a:r>
              <a:rPr lang="en-US" sz="1200" dirty="0"/>
              <a:t>You get these when you signup</a:t>
            </a:r>
          </a:p>
        </p:txBody>
      </p:sp>
      <p:cxnSp>
        <p:nvCxnSpPr>
          <p:cNvPr id="24" name="Straight Arrow Connector 23">
            <a:extLst>
              <a:ext uri="{FF2B5EF4-FFF2-40B4-BE49-F238E27FC236}">
                <a16:creationId xmlns:a16="http://schemas.microsoft.com/office/drawing/2014/main" id="{722DEA12-DC57-43C2-B619-A7F3D3DD7360}"/>
              </a:ext>
            </a:extLst>
          </p:cNvPr>
          <p:cNvCxnSpPr>
            <a:cxnSpLocks/>
            <a:stCxn id="11" idx="1"/>
          </p:cNvCxnSpPr>
          <p:nvPr/>
        </p:nvCxnSpPr>
        <p:spPr>
          <a:xfrm flipH="1">
            <a:off x="3645858" y="1299141"/>
            <a:ext cx="1027058" cy="910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192B70E-C0AF-439C-ADA1-12205033D8E7}"/>
              </a:ext>
            </a:extLst>
          </p:cNvPr>
          <p:cNvCxnSpPr>
            <a:stCxn id="11" idx="3"/>
          </p:cNvCxnSpPr>
          <p:nvPr/>
        </p:nvCxnSpPr>
        <p:spPr>
          <a:xfrm>
            <a:off x="6962325" y="1299141"/>
            <a:ext cx="1455770" cy="766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17795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566</TotalTime>
  <Words>988</Words>
  <Application>Microsoft Office PowerPoint</Application>
  <PresentationFormat>Widescreen</PresentationFormat>
  <Paragraphs>140</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roboto</vt:lpstr>
      <vt:lpstr>Trebuchet MS</vt:lpstr>
      <vt:lpstr>Wingdings 3</vt:lpstr>
      <vt:lpstr>Facet</vt:lpstr>
      <vt:lpstr>Internet of Things</vt:lpstr>
      <vt:lpstr>IOT System</vt:lpstr>
      <vt:lpstr>Broker</vt:lpstr>
      <vt:lpstr>Clients</vt:lpstr>
      <vt:lpstr>They Talk MQTT Protocol</vt:lpstr>
      <vt:lpstr>Some Solutions</vt:lpstr>
      <vt:lpstr>Developer Opportunities In IOT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 Brief Overview</dc:title>
  <dc:creator>david howard</dc:creator>
  <cp:lastModifiedBy>david howard</cp:lastModifiedBy>
  <cp:revision>45</cp:revision>
  <dcterms:created xsi:type="dcterms:W3CDTF">2021-09-20T05:30:32Z</dcterms:created>
  <dcterms:modified xsi:type="dcterms:W3CDTF">2021-09-30T22:07:52Z</dcterms:modified>
</cp:coreProperties>
</file>