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6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82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9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0967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46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588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8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03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3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6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9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5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8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1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1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6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4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2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iot-develop/quickstart-send-telemetry-central" TargetMode="External"/><Relationship Id="rId2" Type="http://schemas.openxmlformats.org/officeDocument/2006/relationships/hyperlink" Target="https://mqtt.org/softwa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ws.amazon.com/iot/latest/developergui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0AC5-87A3-4240-AC96-0CBFC8829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IOT : Brief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D85DE-D39B-4861-A054-6C3AF53E3A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7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0020-12B0-4667-BDBC-6E2C9EA1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of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FFC30-9CEC-4CC5-95C3-41805C4B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 is IOT?</a:t>
            </a:r>
          </a:p>
          <a:p>
            <a:pPr lvl="1"/>
            <a:r>
              <a:rPr lang="en-US" sz="1600" dirty="0"/>
              <a:t>Deploying smart devices (one to a million or more)</a:t>
            </a:r>
          </a:p>
          <a:p>
            <a:pPr lvl="1"/>
            <a:r>
              <a:rPr lang="en-US" sz="1600" dirty="0"/>
              <a:t>Connected over the internet</a:t>
            </a:r>
          </a:p>
          <a:p>
            <a:pPr lvl="1"/>
            <a:r>
              <a:rPr lang="en-US" sz="1600" dirty="0"/>
              <a:t>Monitor them remotely</a:t>
            </a:r>
          </a:p>
          <a:p>
            <a:pPr lvl="1"/>
            <a:r>
              <a:rPr lang="en-US" sz="1600" dirty="0"/>
              <a:t>Control them remotely</a:t>
            </a:r>
          </a:p>
          <a:p>
            <a:pPr lvl="1"/>
            <a:r>
              <a:rPr lang="en-US" sz="1600" dirty="0"/>
              <a:t>Access them securely</a:t>
            </a:r>
          </a:p>
          <a:p>
            <a:r>
              <a:rPr lang="en-US" dirty="0"/>
              <a:t>IOT is not really about programming embedded systems</a:t>
            </a:r>
          </a:p>
          <a:p>
            <a:pPr lvl="1"/>
            <a:r>
              <a:rPr lang="en-US" dirty="0"/>
              <a:t>That’s just a part of it</a:t>
            </a:r>
          </a:p>
          <a:p>
            <a:pPr lvl="1"/>
            <a:r>
              <a:rPr lang="en-US" dirty="0"/>
              <a:t>It’s a system and an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76370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8212-43FA-4559-AC6D-66D0ED15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Components Of AN IOT SYSTEM</a:t>
            </a:r>
            <a:br>
              <a:rPr lang="en-US" dirty="0"/>
            </a:br>
            <a:r>
              <a:rPr lang="en-US" dirty="0"/>
              <a:t>Think Big!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9612EB-1BD1-4552-B476-0B5EF5641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227" y="2160589"/>
            <a:ext cx="3957349" cy="3749323"/>
          </a:xfrm>
        </p:spPr>
        <p:txBody>
          <a:bodyPr>
            <a:normAutofit fontScale="62500" lnSpcReduction="20000"/>
          </a:bodyPr>
          <a:lstStyle/>
          <a:p>
            <a:r>
              <a:rPr lang="en-US" sz="2800" dirty="0"/>
              <a:t>Nodes</a:t>
            </a:r>
          </a:p>
          <a:p>
            <a:pPr lvl="1"/>
            <a:r>
              <a:rPr lang="en-US" sz="2400" dirty="0"/>
              <a:t>Device</a:t>
            </a:r>
          </a:p>
          <a:p>
            <a:pPr lvl="1"/>
            <a:r>
              <a:rPr lang="en-US" sz="2400" dirty="0"/>
              <a:t>Millions/</a:t>
            </a:r>
            <a:r>
              <a:rPr lang="en-US" sz="2400" dirty="0" err="1"/>
              <a:t>billlions</a:t>
            </a:r>
            <a:endParaRPr lang="en-US" sz="2400" dirty="0"/>
          </a:p>
          <a:p>
            <a:r>
              <a:rPr lang="en-US" sz="2800" dirty="0"/>
              <a:t>Clients</a:t>
            </a:r>
          </a:p>
          <a:p>
            <a:pPr lvl="1"/>
            <a:r>
              <a:rPr lang="en-US" sz="2400" dirty="0"/>
              <a:t>servers</a:t>
            </a:r>
          </a:p>
          <a:p>
            <a:pPr lvl="1"/>
            <a:r>
              <a:rPr lang="en-US" sz="2400" dirty="0"/>
              <a:t>workstations</a:t>
            </a:r>
          </a:p>
          <a:p>
            <a:r>
              <a:rPr lang="en-US" sz="2800" dirty="0"/>
              <a:t>Broker</a:t>
            </a:r>
          </a:p>
          <a:p>
            <a:pPr lvl="1"/>
            <a:r>
              <a:rPr lang="en-US" sz="2400" dirty="0"/>
              <a:t>cloud</a:t>
            </a:r>
          </a:p>
          <a:p>
            <a:r>
              <a:rPr lang="en-US" sz="2600" dirty="0"/>
              <a:t>MQTT</a:t>
            </a:r>
          </a:p>
          <a:p>
            <a:pPr lvl="1"/>
            <a:r>
              <a:rPr lang="en-US" sz="2400" dirty="0"/>
              <a:t>Transport</a:t>
            </a:r>
          </a:p>
          <a:p>
            <a:pPr lvl="1"/>
            <a:r>
              <a:rPr lang="en-US" sz="2400" dirty="0"/>
              <a:t>others</a:t>
            </a:r>
          </a:p>
          <a:p>
            <a:pPr lvl="1"/>
            <a:endParaRPr lang="en-US" sz="2400" dirty="0"/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B2C40C46-BFCD-4386-B333-406A5C97E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871" y="1930400"/>
            <a:ext cx="5346267" cy="415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8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13C6-90E3-4927-AED3-207DC6F8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Broker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66B92-376C-435E-B9D4-D60E5DF71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929" y="3989391"/>
            <a:ext cx="6530788" cy="2456233"/>
          </a:xfrm>
        </p:spPr>
        <p:txBody>
          <a:bodyPr>
            <a:normAutofit fontScale="40000" lnSpcReduction="20000"/>
          </a:bodyPr>
          <a:lstStyle/>
          <a:p>
            <a:r>
              <a:rPr lang="en-US" sz="2800" dirty="0"/>
              <a:t>An IOT Broker is:</a:t>
            </a:r>
          </a:p>
          <a:p>
            <a:pPr lvl="1"/>
            <a:r>
              <a:rPr lang="en-US" sz="2400" dirty="0"/>
              <a:t>Software, usually running in the cloud</a:t>
            </a:r>
          </a:p>
          <a:p>
            <a:pPr lvl="1"/>
            <a:r>
              <a:rPr lang="en-US" sz="2400" dirty="0"/>
              <a:t>A middleman to decouple Nodes from Clients</a:t>
            </a:r>
          </a:p>
          <a:p>
            <a:pPr lvl="1"/>
            <a:r>
              <a:rPr lang="en-US" sz="2400" dirty="0"/>
              <a:t>Sort of Like a Post Office</a:t>
            </a:r>
          </a:p>
          <a:p>
            <a:pPr lvl="2"/>
            <a:r>
              <a:rPr lang="en-US" sz="2200" dirty="0"/>
              <a:t> Nodes Publish Data to the Broker : </a:t>
            </a:r>
            <a:r>
              <a:rPr lang="en-US" sz="2000" dirty="0"/>
              <a:t>Sending Mail</a:t>
            </a:r>
          </a:p>
          <a:p>
            <a:pPr lvl="2"/>
            <a:r>
              <a:rPr lang="en-US" sz="2200" dirty="0"/>
              <a:t> Clients Subscribe to Data from the Broker : </a:t>
            </a:r>
            <a:r>
              <a:rPr lang="en-US" sz="2000" dirty="0"/>
              <a:t>Receiving Mail</a:t>
            </a:r>
          </a:p>
          <a:p>
            <a:pPr lvl="2"/>
            <a:r>
              <a:rPr lang="en-US" sz="2200" dirty="0"/>
              <a:t>The Broker Routes The Mail</a:t>
            </a:r>
          </a:p>
          <a:p>
            <a:pPr lvl="1"/>
            <a:r>
              <a:rPr lang="en-US" sz="2400" dirty="0"/>
              <a:t>MQTT</a:t>
            </a:r>
          </a:p>
          <a:p>
            <a:pPr lvl="2"/>
            <a:r>
              <a:rPr lang="en-US" sz="2200" dirty="0"/>
              <a:t>MQ Telemetry Transport (not ‘message queue’)</a:t>
            </a:r>
          </a:p>
          <a:p>
            <a:pPr lvl="2"/>
            <a:r>
              <a:rPr lang="en-US" sz="2200" dirty="0"/>
              <a:t>Lightweight protocol over TCP</a:t>
            </a:r>
          </a:p>
          <a:p>
            <a:pPr lvl="1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1CCA6-66CC-48AF-A54D-268C0D46A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449" y="1311134"/>
            <a:ext cx="7755514" cy="261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3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E2C7-5A6F-442D-8690-DBB29A55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FBC79-CFA8-4741-A700-BCC7636C1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6753"/>
            <a:ext cx="8596668" cy="445460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Aka Clients</a:t>
            </a:r>
          </a:p>
          <a:p>
            <a:r>
              <a:rPr lang="en-US" dirty="0"/>
              <a:t>Devices</a:t>
            </a:r>
          </a:p>
          <a:p>
            <a:pPr lvl="1"/>
            <a:r>
              <a:rPr lang="en-US" dirty="0"/>
              <a:t>Typically, remote</a:t>
            </a:r>
          </a:p>
          <a:p>
            <a:pPr lvl="1"/>
            <a:r>
              <a:rPr lang="en-US" dirty="0"/>
              <a:t>Embedded system or regular computer</a:t>
            </a:r>
          </a:p>
          <a:p>
            <a:pPr lvl="1"/>
            <a:r>
              <a:rPr lang="en-US" dirty="0"/>
              <a:t>Think of them as being behind a NAT firewall</a:t>
            </a:r>
          </a:p>
          <a:p>
            <a:pPr lvl="2"/>
            <a:r>
              <a:rPr lang="en-US" dirty="0"/>
              <a:t>Not directly on the internet with a static IP</a:t>
            </a:r>
          </a:p>
          <a:p>
            <a:r>
              <a:rPr lang="en-US" dirty="0"/>
              <a:t>Nodes publish to the Broker</a:t>
            </a:r>
          </a:p>
          <a:p>
            <a:pPr lvl="1"/>
            <a:r>
              <a:rPr lang="en-US" dirty="0"/>
              <a:t>Nodes reach out to the broker</a:t>
            </a:r>
          </a:p>
          <a:p>
            <a:pPr lvl="1"/>
            <a:r>
              <a:rPr lang="en-US" dirty="0"/>
              <a:t>The Broker doesn’t go out to the Nodes </a:t>
            </a:r>
          </a:p>
          <a:p>
            <a:pPr lvl="1"/>
            <a:r>
              <a:rPr lang="en-US" dirty="0"/>
              <a:t>Publish their data as ‘Topics’</a:t>
            </a:r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Broker Software usually has associated Device SDKs</a:t>
            </a:r>
          </a:p>
          <a:p>
            <a:pPr lvl="1"/>
            <a:r>
              <a:rPr lang="en-US" dirty="0"/>
              <a:t>For most languages and runtimes</a:t>
            </a:r>
          </a:p>
          <a:p>
            <a:pPr lvl="1"/>
            <a:r>
              <a:rPr lang="en-US" dirty="0"/>
              <a:t>Assume Linux or RTOS, not so much Windows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0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F8CA7-6C58-4546-AA67-E578D9AA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B09F3-DEA4-4708-8517-BA14EEA84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Workstations, Servers whatever</a:t>
            </a:r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Depends on the Broker</a:t>
            </a:r>
          </a:p>
          <a:p>
            <a:pPr lvl="1"/>
            <a:r>
              <a:rPr lang="en-US" dirty="0"/>
              <a:t>Broker software usually comes with Client-side SDKs</a:t>
            </a:r>
          </a:p>
          <a:p>
            <a:pPr lvl="2"/>
            <a:r>
              <a:rPr lang="en-US" dirty="0"/>
              <a:t>Most ‘popular’ languages</a:t>
            </a:r>
          </a:p>
          <a:p>
            <a:pPr lvl="2"/>
            <a:r>
              <a:rPr lang="en-US" dirty="0"/>
              <a:t>Oriented towards web-</a:t>
            </a:r>
            <a:r>
              <a:rPr lang="en-US" dirty="0" err="1"/>
              <a:t>ish</a:t>
            </a:r>
            <a:r>
              <a:rPr lang="en-US" dirty="0"/>
              <a:t> back-end</a:t>
            </a:r>
          </a:p>
          <a:p>
            <a:pPr lvl="2"/>
            <a:r>
              <a:rPr lang="en-US" dirty="0"/>
              <a:t>Supports the various subscribe modes</a:t>
            </a:r>
          </a:p>
          <a:p>
            <a:pPr lvl="1"/>
            <a:r>
              <a:rPr lang="en-US" dirty="0"/>
              <a:t>Client can request data or have it sent automatically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6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0690-7989-4097-864D-F14D98F7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E3D2E-4715-4CC7-9602-174165B6D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7959"/>
            <a:ext cx="8596668" cy="45334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Cloud Providers</a:t>
            </a:r>
          </a:p>
          <a:p>
            <a:pPr lvl="1"/>
            <a:r>
              <a:rPr lang="en-US" dirty="0"/>
              <a:t>Google, Azure, AWS</a:t>
            </a:r>
          </a:p>
          <a:p>
            <a:pPr lvl="1"/>
            <a:r>
              <a:rPr lang="en-US" dirty="0"/>
              <a:t>All provide an end-to-end IOT infrastructure including broker, node and client support</a:t>
            </a:r>
          </a:p>
          <a:p>
            <a:r>
              <a:rPr lang="en-US" dirty="0"/>
              <a:t>MQTT Packages (not from cloud provider)</a:t>
            </a:r>
          </a:p>
          <a:p>
            <a:pPr lvl="1"/>
            <a:r>
              <a:rPr lang="en-US" dirty="0">
                <a:hlinkClick r:id="rId2"/>
              </a:rPr>
              <a:t>https://mqtt.org/software/</a:t>
            </a:r>
            <a:r>
              <a:rPr lang="en-US" dirty="0"/>
              <a:t> </a:t>
            </a:r>
          </a:p>
          <a:p>
            <a:r>
              <a:rPr lang="en-US" dirty="0"/>
              <a:t>I found the Azure package easiest to get going</a:t>
            </a:r>
          </a:p>
          <a:p>
            <a:pPr lvl="1"/>
            <a:r>
              <a:rPr lang="en-US" dirty="0">
                <a:hlinkClick r:id="rId3"/>
              </a:rPr>
              <a:t>https://docs.microsoft.com/en-us/azure/iot-develop/quickstart-send-telemetry-central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You can get a client-broker-node example going with a workstation only</a:t>
            </a:r>
          </a:p>
          <a:p>
            <a:pPr lvl="2"/>
            <a:r>
              <a:rPr lang="en-US" dirty="0"/>
              <a:t>Navigating their dashboards and such can be confusing</a:t>
            </a:r>
          </a:p>
          <a:p>
            <a:pPr lvl="1"/>
            <a:r>
              <a:rPr lang="en-US" dirty="0">
                <a:hlinkClick r:id="rId4"/>
              </a:rPr>
              <a:t>https://docs.aws.amazon.com/iot/latest/developerguide</a:t>
            </a:r>
            <a:endParaRPr lang="en-US" dirty="0"/>
          </a:p>
          <a:p>
            <a:pPr lvl="2"/>
            <a:r>
              <a:rPr lang="en-US" dirty="0"/>
              <a:t>As expected, AWS is very full featured</a:t>
            </a:r>
          </a:p>
          <a:p>
            <a:pPr lvl="2"/>
            <a:r>
              <a:rPr lang="en-US" dirty="0"/>
              <a:t>Its Complicated and can be confusing</a:t>
            </a:r>
          </a:p>
        </p:txBody>
      </p:sp>
    </p:spTree>
    <p:extLst>
      <p:ext uri="{BB962C8B-B14F-4D97-AF65-F5344CB8AC3E}">
        <p14:creationId xmlns:p14="http://schemas.microsoft.com/office/powerpoint/2010/main" val="22000389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</TotalTime>
  <Words>374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IOT : Brief Overview</vt:lpstr>
      <vt:lpstr>Internet of Things</vt:lpstr>
      <vt:lpstr>Components Of AN IOT SYSTEM Think Big!</vt:lpstr>
      <vt:lpstr>The Broker</vt:lpstr>
      <vt:lpstr>Nodes</vt:lpstr>
      <vt:lpstr>Clients</vt:lpstr>
      <vt:lpstr>How To Get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: Brief Overview</dc:title>
  <dc:creator>david howard</dc:creator>
  <cp:lastModifiedBy>david howard</cp:lastModifiedBy>
  <cp:revision>12</cp:revision>
  <dcterms:created xsi:type="dcterms:W3CDTF">2021-09-20T05:30:32Z</dcterms:created>
  <dcterms:modified xsi:type="dcterms:W3CDTF">2021-09-27T15:48:43Z</dcterms:modified>
</cp:coreProperties>
</file>