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Default Extension="mp3" ContentType="audio/mpeg"/>
  <Default Extension="png" ContentType="image/png"/>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 id="261"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Welcome to our presentation on generating permutations using recursive backtracking. Permutations are all possible arrangements of a sequence of elements. For example, if we have the list containing one, two, and three, we can arrange these numbers in six different ways: one-two-three, one-three-two, two-one-three, two-three-one, three-one-two, and three-two-one.</a:t>
            </a:r>
          </a:p>
          <a:p/>
          <a:p>
            <a:r>
              <a:t>The recursive backtracking algorithm is one of the most elegant and widely used methods for generating all permutations. This algorithm systematically explores every possible arrangement by making choices, exploring consequences, and then undoing those choices to try alternatives. This approach ensures we generate every unique permutation exactly once without missing any combinations.</a:t>
            </a:r>
          </a:p>
          <a:p/>
          <a:p>
            <a:r>
              <a:t>Throughout this presentation, we'll walk through each step of the algorithm, from the initial setup to the recursive exploration and backtracking process.</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first step in generating permutations is to start with an input sequence. This can be any ordered collection of elements. For our examples, we'll use a simple list containing the numbers one, two, and three.</a:t>
            </a:r>
          </a:p>
          <a:p/>
          <a:p>
            <a:r>
              <a:t>The input list serves as the foundation for our algorithm. It's important to understand that the elements in this list can be of any type: numbers, letters, words, or even more complex objects. The algorithm treats each element as a distinct item that can be arranged in different positions.</a:t>
            </a:r>
          </a:p>
          <a:p/>
          <a:p>
            <a:r>
              <a:t>The size of the input list determines how many permutations we'll generate. For a list of n elements, we'll produce n factorial permutations. That means three elements give us six permutations, four elements give us twenty-four permutations, and five elements produce one hundred twenty permutations. The number grows rapidly as the list size increases.</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core of our algorithm is a recursive function that generates permutations by systematically swapping elements. This function takes a parameter called start, which represents the current index we're working with in the list.</a:t>
            </a:r>
          </a:p>
          <a:p/>
          <a:p>
            <a:r>
              <a:t>The function's job is to explore all possible elements that could occupy the position indicated by start. It does this by considering every element from the start position to the end of the list as a potential candidate for that position.</a:t>
            </a:r>
          </a:p>
          <a:p/>
          <a:p>
            <a:r>
              <a:t>The recursive nature of this function is key to its power. By calling itself with an incremented start position, it delegates the task of permuting the remaining elements to a new invocation of the same function. This creates a chain of function calls, each responsible for fixing one element in position and permuting the rest.</a:t>
            </a:r>
          </a:p>
          <a:p/>
          <a:p>
            <a:r>
              <a:t>Think of it like filling slots in a sequence. The first call decides what goes in the first slot, the second call decides what goes in the second slot, and so on, until all slots are filled.</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Every recursive algorithm needs a base case to know when to stop recursing. In our permutation algorithm, the base case occurs when the start index reaches the end of the list.</a:t>
            </a:r>
          </a:p>
          <a:p/>
          <a:p>
            <a:r>
              <a:t>Specifically, when start equals the length of the list minus one, we know that we've made decisions for all positions except the last one. At this point, there's only one element left, and it must go in the remaining position. This means we've completed one full permutation.</a:t>
            </a:r>
          </a:p>
          <a:p/>
          <a:p>
            <a:r>
              <a:t>When we reach this base case, we record the current arrangement of the list as one of our permutations. This could mean printing it, adding it to a results list, or any other way of capturing the permutation.</a:t>
            </a:r>
          </a:p>
          <a:p/>
          <a:p>
            <a:r>
              <a:t>The base case is crucial because it prevents infinite recursion. Without it, the function would keep calling itself forever. With it, each branch of recursion eventually reaches a stopping point and returns back up the call stack.</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recursive step is where the algorithm's intelligence lives. This step uses a loop that iterates from the current start position to the end of the list. For each iteration, we perform three critical operations: swap, recurse, and swap back.</a:t>
            </a:r>
          </a:p>
          <a:p/>
          <a:p>
            <a:r>
              <a:t>First, we swap the element at the start position with the element at position i. This swap explores what would happen if we placed the element from position i into the start position. By trying every possible value of i, we explore every element that could potentially occupy the start position.</a:t>
            </a:r>
          </a:p>
          <a:p/>
          <a:p>
            <a:r>
              <a:t>Second, immediately after swapping, we make a recursive call to the permutation function with start plus one. This recursive call is responsible for generating all permutations of the remaining elements. While we've fixed one element in its position, we delegate the task of arranging the rest.</a:t>
            </a:r>
          </a:p>
          <a:p/>
          <a:p>
            <a:r>
              <a:t>Third, and this is the backtracking part, we swap the elements back to their original positions. This undoing step is essential because it restores the list to its state before the swap, allowing us to try the next value of i with a clean slate.</a:t>
            </a:r>
          </a:p>
          <a:p/>
          <a:p>
            <a:r>
              <a:t>This swap-recurse-swap-back pattern is the heart of backtracking. We make a choice, explore its consequences completely, then undo the choice to try alternatives.</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When we put all these pieces together, the algorithm explores every possible arrangement of our input list. The process forms a tree-like structure of function calls, where each branch represents a different choice of which element to place in a given position.</a:t>
            </a:r>
          </a:p>
          <a:p/>
          <a:p>
            <a:r>
              <a:t>At the leaves of this tree, when we've made decisions for all positions, we find our complete permutations. The backtracking ensures that we systematically visit every leaf exactly once, generating all permutations without repetition or omission.</a:t>
            </a:r>
          </a:p>
          <a:p/>
          <a:p>
            <a:r>
              <a:t>The beauty of this algorithm is its simplicity and completeness. With just a few lines of code implementing the recursive function with swapping and backtracking, we can generate all permutations of any list, regardless of size or element type.</a:t>
            </a:r>
          </a:p>
          <a:p/>
          <a:p>
            <a:r>
              <a:t>This approach is not just theoretical. It's used in countless real-world applications, from cryptography and combinatorics to puzzle solving and optimization problems. Understanding this algorithm provides insight into a whole class of backtracking solutions that can be applied to many different problems.</a:t>
            </a:r>
          </a:p>
          <a:p/>
          <a:p>
            <a:r>
              <a:t>Thank you for following along with this explanation of permutation generation using recursive backtracking.</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microsoft.com/office/2007/relationships/media" Target="../media/audio-1.mp3" /><Relationship Id="rId4" Type="http://schemas.openxmlformats.org/officeDocument/2006/relationships/audio" Target="../media/audio-1.mp3" /><Relationship Id="rId5" Type="http://schemas.openxmlformats.org/officeDocument/2006/relationships/image" Target="../media/audio_icon.png"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microsoft.com/office/2007/relationships/media" Target="../media/audio-2.mp3" /><Relationship Id="rId4" Type="http://schemas.openxmlformats.org/officeDocument/2006/relationships/audio" Target="../media/audio-2.mp3" /><Relationship Id="rId5" Type="http://schemas.openxmlformats.org/officeDocument/2006/relationships/image" Target="../media/audio_icon.png"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microsoft.com/office/2007/relationships/media" Target="../media/audio-3.mp3" /><Relationship Id="rId4" Type="http://schemas.openxmlformats.org/officeDocument/2006/relationships/audio" Target="../media/audio-3.mp3" /><Relationship Id="rId5" Type="http://schemas.openxmlformats.org/officeDocument/2006/relationships/image" Target="../media/audio_icon.png"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microsoft.com/office/2007/relationships/media" Target="../media/audio-4.mp3" /><Relationship Id="rId4" Type="http://schemas.openxmlformats.org/officeDocument/2006/relationships/audio" Target="../media/audio-4.mp3" /><Relationship Id="rId5" Type="http://schemas.openxmlformats.org/officeDocument/2006/relationships/image" Target="../media/audio_icon.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microsoft.com/office/2007/relationships/media" Target="../media/audio-5.mp3" /><Relationship Id="rId4" Type="http://schemas.openxmlformats.org/officeDocument/2006/relationships/audio" Target="../media/audio-5.mp3" /><Relationship Id="rId5" Type="http://schemas.openxmlformats.org/officeDocument/2006/relationships/image" Target="../media/audio_icon.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microsoft.com/office/2007/relationships/media" Target="../media/audio-6.mp3" /><Relationship Id="rId4" Type="http://schemas.openxmlformats.org/officeDocument/2006/relationships/audio" Target="../media/audio-6.mp3" /><Relationship Id="rId5" Type="http://schemas.openxmlformats.org/officeDocument/2006/relationships/image" Target="../media/audio_icon.png" /></Relationships>
</file>

<file path=ppt/slides/slide1.xml><?xml version="1.0" encoding="utf-8"?>
<ns0:sld xmlns:ns0="http://schemas.openxmlformats.org/presentationml/2006/main" xmlns:ns1="http://schemas.openxmlformats.org/drawingml/2006/main" xmlns:ns2="http://schemas.openxmlformats.org/officeDocument/2006/relationships" xmlns:ns3="http://schemas.microsoft.com/office/powerpoint/2010/main">
  <ns0:cSld>
    <ns0:spTree>
      <ns0:nvGrpSpPr>
        <ns0:cNvPr id="1" name=""/>
        <ns0:cNvGrpSpPr/>
        <ns0:nvPr/>
      </ns0:nvGrpSpPr>
      <ns0:grpSpPr/>
      <ns0:sp>
        <ns0:nvSpPr>
          <ns0:cNvPr id="2" name="Title 1"/>
          <ns0:cNvSpPr>
            <ns1:spLocks noGrp="1"/>
          </ns0:cNvSpPr>
          <ns0:nvPr>
            <ns0:ph type="title"/>
          </ns0:nvPr>
        </ns0:nvSpPr>
        <ns0:spPr/>
        <ns0:txBody>
          <ns1:bodyPr/>
          <ns1:lstStyle/>
          <ns1:p>
            <ns1:pPr>
              <ns1:defRPr sz="3200" b="1"/>
            </ns1:pPr>
            <ns1:r>
              <ns1:t>Slide 1: Introduction to Permutations</ns1:t>
            </ns1:r>
          </ns1:p>
        </ns0:txBody>
      </ns0:sp>
      <ns0:sp>
        <ns0:nvSpPr>
          <ns0:cNvPr id="3" name="Content Placeholder 2"/>
          <ns0:cNvSpPr>
            <ns1:spLocks noGrp="1"/>
          </ns0:cNvSpPr>
          <ns0:nvPr>
            <ns0:ph idx="1"/>
          </ns0:nvPr>
        </ns0:nvSpPr>
        <ns0:spPr/>
        <ns0:txBody>
          <ns1:bodyPr/>
          <ns1:lstStyle/>
          <ns1:p>
            <ns1:pPr>
              <ns1:defRPr sz="1800"/>
            </ns1:pPr>
            <ns1:r>
              <ns1:t>Permutations are all possible arrangements of a sequence of elements</ns1:t>
            </ns1:r>
          </ns1:p>
          <ns1:p>
            <ns1:pPr>
              <ns1:defRPr sz="1800"/>
            </ns1:pPr>
            <ns1:r>
              <ns1:t>Example: [1, 2, 3] can be arranged in 6 different ways</ns1:t>
            </ns1:r>
          </ns1:p>
          <ns1:p>
            <ns1:pPr>
              <ns1:defRPr sz="1800"/>
            </ns1:pPr>
            <ns1:r>
              <ns1:t>Recursive backtracking is an elegant method for generating permutations</ns1:t>
            </ns1:r>
          </ns1:p>
          <ns1:p>
            <ns1:pPr>
              <ns1:defRPr sz="1800"/>
            </ns1:pPr>
            <ns1:r>
              <ns1:t>Algorithm systematically explores arrangements by making choices</ns1:t>
            </ns1:r>
          </ns1:p>
          <ns1:p>
            <ns1:pPr>
              <ns1:defRPr sz="1800"/>
            </ns1:pPr>
            <ns1:r>
              <ns1:t>Explores consequences, then undoes choices to try alternatives</ns1:t>
            </ns1:r>
          </ns1:p>
          <ns1:p>
            <ns1:pPr>
              <ns1:defRPr sz="1800"/>
            </ns1:pPr>
            <ns1:r>
              <ns1:t>Ensures every unique permutation is generated exactly once</ns1:t>
            </ns1:r>
          </ns1:p>
          <ns1:p>
            <ns1:pPr>
              <ns1:defRPr sz="1800"/>
            </ns1:pPr>
            <ns1:r>
              <ns1:t>Walk through each step from setup to recursion and backtracking</ns1:t>
            </ns1:r>
          </ns1:p>
        </ns0:txBody>
      </ns0:sp>
      <ns0:pic>
        <ns0:nvPicPr>
          <ns0:cNvPr id="4" name="audio-1">
            <ns1:hlinkClick ns2:id="" action="ppaction://media"/>
          </ns0:cNvPr>
          <ns0:cNvPicPr>
            <ns1:picLocks noChangeAspect="1"/>
          </ns0:cNvPicPr>
          <ns0:nvPr>
            <ns1:audioFile ns2:link="rId4"/>
            <ns0:extLst>
              <ns0:ext uri="{DAA4B4D4-6D71-4841-9C94-3DE7FCFB9230}">
                <ns3:media ns2:embed="rId3"/>
              </ns0:ext>
            </ns0:extLst>
          </ns0:nvPr>
        </ns0:nvPicPr>
        <ns0:blipFill>
          <ns1:blip ns2:embed="rId5"/>
          <ns1:stretch>
            <ns1:fillRect/>
          </ns1:stretch>
        </ns0:blipFill>
        <ns0:spPr>
          <ns1:xfrm>
            <ns1:off x="5943600" y="4943600"/>
            <ns1:ext cx="304800" cy="304800"/>
          </ns1:xfrm>
          <ns1:prstGeom prst="rect">
            <ns1:avLst/>
          </ns1:prstGeom>
        </ns0:spPr>
      </ns0:pic>
    </ns0:spTree>
  </ns0:cSld>
  <ns0:clrMapOvr>
    <ns1:masterClrMapping/>
  </ns0:clrMapOvr>
  <ns0:timing>
    <ns0:tnLst>
      <ns0:par>
        <ns0:cTn id="1" dur="indefinite" restart="never" nodeType="tmRoot">
          <ns0:childTnLst>
            <ns0:seq concurrent="1" nextAc="seek">
              <ns0:cTn id="2" dur="indefinite" nodeType="mainSeq">
                <ns0:childTnLst>
                  <ns0:par>
                    <ns0:cTn id="3" fill="hold">
                      <ns0:stCondLst>
                        <ns0:cond delay="indefinite"/>
                        <ns0:cond evt="onBegin" delay="0">
                          <ns0:tn val="2"/>
                        </ns0:cond>
                      </ns0:stCondLst>
                      <ns0:childTnLst>
                        <ns0:par>
                          <ns0:cTn id="4" fill="hold">
                            <ns0:stCondLst>
                              <ns0:cond delay="0"/>
                            </ns0:stCondLst>
                            <ns0:childTnLst>
                              <ns0:par>
                                <ns0:cTn id="5" presetID="1" presetClass="mediacall" presetSubtype="0" fill="hold" nodeType="afterEffect">
                                  <ns0:stCondLst>
                                    <ns0:cond delay="0"/>
                                  </ns0:stCondLst>
                                  <ns0:childTnLst>
                                    <ns0:cmd type="call" cmd="playFrom(0.0)">
                                      <ns0:cBhvr>
                                        <ns0:cTn id="6" dur="64182" fill="hold"/>
                                        <ns0:tgtEl>
                                          <ns0:spTgt spid="4"/>
                                        </ns0:tgtEl>
                                      </ns0:cBhvr>
                                    </ns0:cmd>
                                  </ns0:childTnLst>
                                </ns0:cTn>
                              </ns0:par>
                            </ns0:childTnLst>
                          </ns0:cTn>
                        </ns0:par>
                      </ns0:childTnLst>
                    </ns0:cTn>
                  </ns0:par>
                </ns0:childTnLst>
              </ns0:cTn>
              <ns0:prevCondLst>
                <ns0:cond evt="onPrev" delay="0">
                  <ns0:tgtEl>
                    <ns0:sldTgt/>
                  </ns0:tgtEl>
                </ns0:cond>
              </ns0:prevCondLst>
              <ns0:nextCondLst>
                <ns0:cond evt="onNext" delay="0">
                  <ns0:tgtEl>
                    <ns0:sldTgt/>
                  </ns0:tgtEl>
                </ns0:cond>
              </ns0:nextCondLst>
            </ns0:seq>
            <ns0:audio>
              <ns0:cMediaNode vol="80000">
                <ns0:cTn id="7" fill="hold" display="0">
                  <ns0:stCondLst>
                    <ns0:cond delay="indefinite"/>
                  </ns0:stCondLst>
                  <ns0:endCondLst>
                    <ns0:cond evt="onStopAudio" delay="0">
                      <ns0:tgtEl>
                        <ns0:sldTgt/>
                      </ns0:tgtEl>
                    </ns0:cond>
                  </ns0:endCondLst>
                </ns0:cTn>
                <ns0:tgtEl>
                  <ns0:spTgt spid="4"/>
                </ns0:tgtEl>
              </ns0:cMediaNode>
            </ns0:audio>
          </ns0:childTnLst>
        </ns0:cTn>
      </ns0:par>
    </ns0:tnLst>
  </ns0:timing>
</ns0:sld>
</file>

<file path=ppt/slides/slide2.xml><?xml version="1.0" encoding="utf-8"?>
<ns0:sld xmlns:ns0="http://schemas.openxmlformats.org/presentationml/2006/main" xmlns:ns1="http://schemas.openxmlformats.org/drawingml/2006/main" xmlns:ns2="http://schemas.openxmlformats.org/officeDocument/2006/relationships" xmlns:ns3="http://schemas.microsoft.com/office/powerpoint/2010/main">
  <ns0:cSld>
    <ns0:spTree>
      <ns0:nvGrpSpPr>
        <ns0:cNvPr id="1" name=""/>
        <ns0:cNvGrpSpPr/>
        <ns0:nvPr/>
      </ns0:nvGrpSpPr>
      <ns0:grpSpPr/>
      <ns0:sp>
        <ns0:nvSpPr>
          <ns0:cNvPr id="2" name="Title 1"/>
          <ns0:cNvSpPr>
            <ns1:spLocks noGrp="1"/>
          </ns0:cNvSpPr>
          <ns0:nvPr>
            <ns0:ph type="title"/>
          </ns0:nvPr>
        </ns0:nvSpPr>
        <ns0:spPr/>
        <ns0:txBody>
          <ns1:bodyPr/>
          <ns1:lstStyle/>
          <ns1:p>
            <ns1:pPr>
              <ns1:defRPr sz="3200" b="1"/>
            </ns1:pPr>
            <ns1:r>
              <ns1:t>Slide 2: Starting with an Input List</ns1:t>
            </ns1:r>
          </ns1:p>
        </ns0:txBody>
      </ns0:sp>
      <ns0:sp>
        <ns0:nvSpPr>
          <ns0:cNvPr id="3" name="Content Placeholder 2"/>
          <ns0:cNvSpPr>
            <ns1:spLocks noGrp="1"/>
          </ns0:cNvSpPr>
          <ns0:nvPr>
            <ns0:ph idx="1"/>
          </ns0:nvPr>
        </ns0:nvSpPr>
        <ns0:spPr/>
        <ns0:txBody>
          <ns1:bodyPr/>
          <ns1:lstStyle/>
          <ns1:p>
            <ns1:pPr>
              <ns1:defRPr sz="1800"/>
            </ns1:pPr>
            <ns1:r>
              <ns1:t>Begin with an ordered collection of elements</ns1:t>
            </ns1:r>
          </ns1:p>
          <ns1:p>
            <ns1:pPr>
              <ns1:defRPr sz="1800"/>
            </ns1:pPr>
            <ns1:r>
              <ns1:t>Input can be any type: numbers, letters, words, or objects</ns1:t>
            </ns1:r>
          </ns1:p>
          <ns1:p>
            <ns1:pPr>
              <ns1:defRPr sz="1800"/>
            </ns1:pPr>
            <ns1:r>
              <ns1:t>Each element is treated as a distinct item to arrange</ns1:t>
            </ns1:r>
          </ns1:p>
          <ns1:p>
            <ns1:pPr>
              <ns1:defRPr sz="1800"/>
            </ns1:pPr>
            <ns1:r>
              <ns1:t>List size determines total permutations: n factorial (n!)</ns1:t>
            </ns1:r>
          </ns1:p>
          <ns1:p>
            <ns1:pPr>
              <ns1:defRPr sz="1800"/>
            </ns1:pPr>
            <ns1:r>
              <ns1:t>3 elements = 6 permutations</ns1:t>
            </ns1:r>
          </ns1:p>
          <ns1:p>
            <ns1:pPr>
              <ns1:defRPr sz="1800"/>
            </ns1:pPr>
            <ns1:r>
              <ns1:t>4 elements = 24 permutations</ns1:t>
            </ns1:r>
          </ns1:p>
          <ns1:p>
            <ns1:pPr>
              <ns1:defRPr sz="1800"/>
            </ns1:pPr>
            <ns1:r>
              <ns1:t>5 elements = 120 permutations</ns1:t>
            </ns1:r>
          </ns1:p>
          <ns1:p>
            <ns1:pPr>
              <ns1:defRPr sz="1800"/>
            </ns1:pPr>
            <ns1:r>
              <ns1:t>Number of permutations grows rapidly with list size</ns1:t>
            </ns1:r>
          </ns1:p>
        </ns0:txBody>
      </ns0:sp>
      <ns0:pic>
        <ns0:nvPicPr>
          <ns0:cNvPr id="4" name="audio-2">
            <ns1:hlinkClick ns2:id="" action="ppaction://media"/>
          </ns0:cNvPr>
          <ns0:cNvPicPr>
            <ns1:picLocks noChangeAspect="1"/>
          </ns0:cNvPicPr>
          <ns0:nvPr>
            <ns1:audioFile ns2:link="rId4"/>
            <ns0:extLst>
              <ns0:ext uri="{DAA4B4D4-6D71-4841-9C94-3DE7FCFB9230}">
                <ns3:media ns2:embed="rId3"/>
              </ns0:ext>
            </ns0:extLst>
          </ns0:nvPr>
        </ns0:nvPicPr>
        <ns0:blipFill>
          <ns1:blip ns2:embed="rId5"/>
          <ns1:stretch>
            <ns1:fillRect/>
          </ns1:stretch>
        </ns0:blipFill>
        <ns0:spPr>
          <ns1:xfrm>
            <ns1:off x="5943600" y="4943600"/>
            <ns1:ext cx="304800" cy="304800"/>
          </ns1:xfrm>
          <ns1:prstGeom prst="rect">
            <ns1:avLst/>
          </ns1:prstGeom>
        </ns0:spPr>
      </ns0:pic>
    </ns0:spTree>
  </ns0:cSld>
  <ns0:clrMapOvr>
    <ns1:masterClrMapping/>
  </ns0:clrMapOvr>
  <ns0:timing>
    <ns0:tnLst>
      <ns0:par>
        <ns0:cTn id="1" dur="indefinite" restart="never" nodeType="tmRoot">
          <ns0:childTnLst>
            <ns0:seq concurrent="1" nextAc="seek">
              <ns0:cTn id="2" dur="indefinite" nodeType="mainSeq">
                <ns0:childTnLst>
                  <ns0:par>
                    <ns0:cTn id="3" fill="hold">
                      <ns0:stCondLst>
                        <ns0:cond delay="indefinite"/>
                        <ns0:cond evt="onBegin" delay="0">
                          <ns0:tn val="2"/>
                        </ns0:cond>
                      </ns0:stCondLst>
                      <ns0:childTnLst>
                        <ns0:par>
                          <ns0:cTn id="4" fill="hold">
                            <ns0:stCondLst>
                              <ns0:cond delay="0"/>
                            </ns0:stCondLst>
                            <ns0:childTnLst>
                              <ns0:par>
                                <ns0:cTn id="5" presetID="1" presetClass="mediacall" presetSubtype="0" fill="hold" nodeType="afterEffect">
                                  <ns0:stCondLst>
                                    <ns0:cond delay="0"/>
                                  </ns0:stCondLst>
                                  <ns0:childTnLst>
                                    <ns0:cmd type="call" cmd="playFrom(0.0)">
                                      <ns0:cBhvr>
                                        <ns0:cTn id="6" dur="64182" fill="hold"/>
                                        <ns0:tgtEl>
                                          <ns0:spTgt spid="4"/>
                                        </ns0:tgtEl>
                                      </ns0:cBhvr>
                                    </ns0:cmd>
                                  </ns0:childTnLst>
                                </ns0:cTn>
                              </ns0:par>
                            </ns0:childTnLst>
                          </ns0:cTn>
                        </ns0:par>
                      </ns0:childTnLst>
                    </ns0:cTn>
                  </ns0:par>
                </ns0:childTnLst>
              </ns0:cTn>
              <ns0:prevCondLst>
                <ns0:cond evt="onPrev" delay="0">
                  <ns0:tgtEl>
                    <ns0:sldTgt/>
                  </ns0:tgtEl>
                </ns0:cond>
              </ns0:prevCondLst>
              <ns0:nextCondLst>
                <ns0:cond evt="onNext" delay="0">
                  <ns0:tgtEl>
                    <ns0:sldTgt/>
                  </ns0:tgtEl>
                </ns0:cond>
              </ns0:nextCondLst>
            </ns0:seq>
            <ns0:audio>
              <ns0:cMediaNode vol="80000">
                <ns0:cTn id="7" fill="hold" display="0">
                  <ns0:stCondLst>
                    <ns0:cond delay="indefinite"/>
                  </ns0:stCondLst>
                  <ns0:endCondLst>
                    <ns0:cond evt="onStopAudio" delay="0">
                      <ns0:tgtEl>
                        <ns0:sldTgt/>
                      </ns0:tgtEl>
                    </ns0:cond>
                  </ns0:endCondLst>
                </ns0:cTn>
                <ns0:tgtEl>
                  <ns0:spTgt spid="4"/>
                </ns0:tgtEl>
              </ns0:cMediaNode>
            </ns0:audio>
          </ns0:childTnLst>
        </ns0:cTn>
      </ns0:par>
    </ns0:tnLst>
  </ns0:timing>
</ns0:sld>
</file>

<file path=ppt/slides/slide3.xml><?xml version="1.0" encoding="utf-8"?>
<ns0:sld xmlns:ns0="http://schemas.openxmlformats.org/presentationml/2006/main" xmlns:ns1="http://schemas.openxmlformats.org/drawingml/2006/main" xmlns:ns2="http://schemas.openxmlformats.org/officeDocument/2006/relationships" xmlns:ns3="http://schemas.microsoft.com/office/powerpoint/2010/main">
  <ns0:cSld>
    <ns0:spTree>
      <ns0:nvGrpSpPr>
        <ns0:cNvPr id="1" name=""/>
        <ns0:cNvGrpSpPr/>
        <ns0:nvPr/>
      </ns0:nvGrpSpPr>
      <ns0:grpSpPr/>
      <ns0:sp>
        <ns0:nvSpPr>
          <ns0:cNvPr id="2" name="Title 1"/>
          <ns0:cNvSpPr>
            <ns1:spLocks noGrp="1"/>
          </ns0:cNvSpPr>
          <ns0:nvPr>
            <ns0:ph type="title"/>
          </ns0:nvPr>
        </ns0:nvSpPr>
        <ns0:spPr/>
        <ns0:txBody>
          <ns1:bodyPr/>
          <ns1:lstStyle/>
          <ns1:p>
            <ns1:pPr>
              <ns1:defRPr sz="3200" b="1"/>
            </ns1:pPr>
            <ns1:r>
              <ns1:t>Slide 3: Defining the Permutation Function</ns1:t>
            </ns1:r>
          </ns1:p>
        </ns0:txBody>
      </ns0:sp>
      <ns0:sp>
        <ns0:nvSpPr>
          <ns0:cNvPr id="3" name="Content Placeholder 2"/>
          <ns0:cNvSpPr>
            <ns1:spLocks noGrp="1"/>
          </ns0:cNvSpPr>
          <ns0:nvPr>
            <ns0:ph idx="1"/>
          </ns0:nvPr>
        </ns0:nvSpPr>
        <ns0:spPr/>
        <ns0:txBody>
          <ns1:bodyPr/>
          <ns1:lstStyle/>
          <ns1:p>
            <ns1:pPr>
              <ns1:defRPr sz="1800"/>
            </ns1:pPr>
            <ns1:r>
              <ns1:t>Core recursive function with 'start' parameter (current index)</ns1:t>
            </ns1:r>
          </ns1:p>
          <ns1:p>
            <ns1:pPr>
              <ns1:defRPr sz="1800"/>
            </ns1:pPr>
            <ns1:r>
              <ns1:t>Explores all possible elements that could occupy the start position</ns1:t>
            </ns1:r>
          </ns1:p>
          <ns1:p>
            <ns1:pPr>
              <ns1:defRPr sz="1800"/>
            </ns1:pPr>
            <ns1:r>
              <ns1:t>Considers every element from start position to end of list</ns1:t>
            </ns1:r>
          </ns1:p>
          <ns1:p>
            <ns1:pPr>
              <ns1:defRPr sz="1800"/>
            </ns1:pPr>
            <ns1:r>
              <ns1:t>Calls itself with incremented start position</ns1:t>
            </ns1:r>
          </ns1:p>
          <ns1:p>
            <ns1:pPr>
              <ns1:defRPr sz="1800"/>
            </ns1:pPr>
            <ns1:r>
              <ns1:t>Delegates permuting remaining elements to new function invocation</ns1:t>
            </ns1:r>
          </ns1:p>
          <ns1:p>
            <ns1:pPr>
              <ns1:defRPr sz="1800"/>
            </ns1:pPr>
            <ns1:r>
              <ns1:t>Creates chain of function calls, each fixing one element</ns1:t>
            </ns1:r>
          </ns1:p>
          <ns1:p>
            <ns1:pPr>
              <ns1:defRPr sz="1800"/>
            </ns1:pPr>
            <ns1:r>
              <ns1:t>Like filling slots: first call fills first slot, second call fills second slot</ns1:t>
            </ns1:r>
          </ns1:p>
        </ns0:txBody>
      </ns0:sp>
      <ns0:pic>
        <ns0:nvPicPr>
          <ns0:cNvPr id="4" name="audio-3">
            <ns1:hlinkClick ns2:id="" action="ppaction://media"/>
          </ns0:cNvPr>
          <ns0:cNvPicPr>
            <ns1:picLocks noChangeAspect="1"/>
          </ns0:cNvPicPr>
          <ns0:nvPr>
            <ns1:audioFile ns2:link="rId4"/>
            <ns0:extLst>
              <ns0:ext uri="{DAA4B4D4-6D71-4841-9C94-3DE7FCFB9230}">
                <ns3:media ns2:embed="rId3"/>
              </ns0:ext>
            </ns0:extLst>
          </ns0:nvPr>
        </ns0:nvPicPr>
        <ns0:blipFill>
          <ns1:blip ns2:embed="rId5"/>
          <ns1:stretch>
            <ns1:fillRect/>
          </ns1:stretch>
        </ns0:blipFill>
        <ns0:spPr>
          <ns1:xfrm>
            <ns1:off x="5943600" y="4943600"/>
            <ns1:ext cx="304800" cy="304800"/>
          </ns1:xfrm>
          <ns1:prstGeom prst="rect">
            <ns1:avLst/>
          </ns1:prstGeom>
        </ns0:spPr>
      </ns0:pic>
    </ns0:spTree>
  </ns0:cSld>
  <ns0:clrMapOvr>
    <ns1:masterClrMapping/>
  </ns0:clrMapOvr>
  <ns0:timing>
    <ns0:tnLst>
      <ns0:par>
        <ns0:cTn id="1" dur="indefinite" restart="never" nodeType="tmRoot">
          <ns0:childTnLst>
            <ns0:seq concurrent="1" nextAc="seek">
              <ns0:cTn id="2" dur="indefinite" nodeType="mainSeq">
                <ns0:childTnLst>
                  <ns0:par>
                    <ns0:cTn id="3" fill="hold">
                      <ns0:stCondLst>
                        <ns0:cond delay="indefinite"/>
                        <ns0:cond evt="onBegin" delay="0">
                          <ns0:tn val="2"/>
                        </ns0:cond>
                      </ns0:stCondLst>
                      <ns0:childTnLst>
                        <ns0:par>
                          <ns0:cTn id="4" fill="hold">
                            <ns0:stCondLst>
                              <ns0:cond delay="0"/>
                            </ns0:stCondLst>
                            <ns0:childTnLst>
                              <ns0:par>
                                <ns0:cTn id="5" presetID="1" presetClass="mediacall" presetSubtype="0" fill="hold" nodeType="afterEffect">
                                  <ns0:stCondLst>
                                    <ns0:cond delay="0"/>
                                  </ns0:stCondLst>
                                  <ns0:childTnLst>
                                    <ns0:cmd type="call" cmd="playFrom(0.0)">
                                      <ns0:cBhvr>
                                        <ns0:cTn id="6" dur="64182" fill="hold"/>
                                        <ns0:tgtEl>
                                          <ns0:spTgt spid="4"/>
                                        </ns0:tgtEl>
                                      </ns0:cBhvr>
                                    </ns0:cmd>
                                  </ns0:childTnLst>
                                </ns0:cTn>
                              </ns0:par>
                            </ns0:childTnLst>
                          </ns0:cTn>
                        </ns0:par>
                      </ns0:childTnLst>
                    </ns0:cTn>
                  </ns0:par>
                </ns0:childTnLst>
              </ns0:cTn>
              <ns0:prevCondLst>
                <ns0:cond evt="onPrev" delay="0">
                  <ns0:tgtEl>
                    <ns0:sldTgt/>
                  </ns0:tgtEl>
                </ns0:cond>
              </ns0:prevCondLst>
              <ns0:nextCondLst>
                <ns0:cond evt="onNext" delay="0">
                  <ns0:tgtEl>
                    <ns0:sldTgt/>
                  </ns0:tgtEl>
                </ns0:cond>
              </ns0:nextCondLst>
            </ns0:seq>
            <ns0:audio>
              <ns0:cMediaNode vol="80000">
                <ns0:cTn id="7" fill="hold" display="0">
                  <ns0:stCondLst>
                    <ns0:cond delay="indefinite"/>
                  </ns0:stCondLst>
                  <ns0:endCondLst>
                    <ns0:cond evt="onStopAudio" delay="0">
                      <ns0:tgtEl>
                        <ns0:sldTgt/>
                      </ns0:tgtEl>
                    </ns0:cond>
                  </ns0:endCondLst>
                </ns0:cTn>
                <ns0:tgtEl>
                  <ns0:spTgt spid="4"/>
                </ns0:tgtEl>
              </ns0:cMediaNode>
            </ns0:audio>
          </ns0:childTnLst>
        </ns0:cTn>
      </ns0:par>
    </ns0:tnLst>
  </ns0:timing>
</ns0:sld>
</file>

<file path=ppt/slides/slide4.xml><?xml version="1.0" encoding="utf-8"?>
<ns0:sld xmlns:ns0="http://schemas.openxmlformats.org/presentationml/2006/main" xmlns:ns1="http://schemas.openxmlformats.org/drawingml/2006/main" xmlns:ns2="http://schemas.openxmlformats.org/officeDocument/2006/relationships" xmlns:ns3="http://schemas.microsoft.com/office/powerpoint/2010/main">
  <ns0:cSld>
    <ns0:spTree>
      <ns0:nvGrpSpPr>
        <ns0:cNvPr id="1" name=""/>
        <ns0:cNvGrpSpPr/>
        <ns0:nvPr/>
      </ns0:nvGrpSpPr>
      <ns0:grpSpPr/>
      <ns0:sp>
        <ns0:nvSpPr>
          <ns0:cNvPr id="2" name="Title 1"/>
          <ns0:cNvSpPr>
            <ns1:spLocks noGrp="1"/>
          </ns0:cNvSpPr>
          <ns0:nvPr>
            <ns0:ph type="title"/>
          </ns0:nvPr>
        </ns0:nvSpPr>
        <ns0:spPr/>
        <ns0:txBody>
          <ns1:bodyPr/>
          <ns1:lstStyle/>
          <ns1:p>
            <ns1:pPr>
              <ns1:defRPr sz="3200" b="1"/>
            </ns1:pPr>
            <ns1:r>
              <ns1:t>Slide 4: The Base Case</ns1:t>
            </ns1:r>
          </ns1:p>
        </ns0:txBody>
      </ns0:sp>
      <ns0:sp>
        <ns0:nvSpPr>
          <ns0:cNvPr id="3" name="Content Placeholder 2"/>
          <ns0:cNvSpPr>
            <ns1:spLocks noGrp="1"/>
          </ns0:cNvSpPr>
          <ns0:nvPr>
            <ns0:ph idx="1"/>
          </ns0:nvPr>
        </ns0:nvSpPr>
        <ns0:spPr/>
        <ns0:txBody>
          <ns1:bodyPr/>
          <ns1:lstStyle/>
          <ns1:p>
            <ns1:pPr>
              <ns1:defRPr sz="1800"/>
            </ns1:pPr>
            <ns1:r>
              <ns1:t>Every recursive algorithm needs a base case to stop recursing</ns1:t>
            </ns1:r>
          </ns1:p>
          <ns1:p>
            <ns1:pPr>
              <ns1:defRPr sz="1800"/>
            </ns1:pPr>
            <ns1:r>
              <ns1:t>Occurs when start index reaches end of list</ns1:t>
            </ns1:r>
          </ns1:p>
          <ns1:p>
            <ns1:pPr>
              <ns1:defRPr sz="1800"/>
            </ns1:pPr>
            <ns1:r>
              <ns1:t>When start equals length minus one, all positions are decided</ns1:t>
            </ns1:r>
          </ns1:p>
          <ns1:p>
            <ns1:pPr>
              <ns1:defRPr sz="1800"/>
            </ns1:pPr>
            <ns1:r>
              <ns1:t>Only one element left for the remaining position</ns1:t>
            </ns1:r>
          </ns1:p>
          <ns1:p>
            <ns1:pPr>
              <ns1:defRPr sz="1800"/>
            </ns1:pPr>
            <ns1:r>
              <ns1:t>Records the current arrangement as a complete permutation</ns1:t>
            </ns1:r>
          </ns1:p>
          <ns1:p>
            <ns1:pPr>
              <ns1:defRPr sz="1800"/>
            </ns1:pPr>
            <ns1:r>
              <ns1:t>Prevents infinite recursion</ns1:t>
            </ns1:r>
          </ns1:p>
          <ns1:p>
            <ns1:pPr>
              <ns1:defRPr sz="1800"/>
            </ns1:pPr>
            <ns1:r>
              <ns1:t>Returns control back up the call stack</ns1:t>
            </ns1:r>
          </ns1:p>
        </ns0:txBody>
      </ns0:sp>
      <ns0:pic>
        <ns0:nvPicPr>
          <ns0:cNvPr id="4" name="audio-4">
            <ns1:hlinkClick ns2:id="" action="ppaction://media"/>
          </ns0:cNvPr>
          <ns0:cNvPicPr>
            <ns1:picLocks noChangeAspect="1"/>
          </ns0:cNvPicPr>
          <ns0:nvPr>
            <ns1:audioFile ns2:link="rId4"/>
            <ns0:extLst>
              <ns0:ext uri="{DAA4B4D4-6D71-4841-9C94-3DE7FCFB9230}">
                <ns3:media ns2:embed="rId3"/>
              </ns0:ext>
            </ns0:extLst>
          </ns0:nvPr>
        </ns0:nvPicPr>
        <ns0:blipFill>
          <ns1:blip ns2:embed="rId5"/>
          <ns1:stretch>
            <ns1:fillRect/>
          </ns1:stretch>
        </ns0:blipFill>
        <ns0:spPr>
          <ns1:xfrm>
            <ns1:off x="5943600" y="4943600"/>
            <ns1:ext cx="304800" cy="304800"/>
          </ns1:xfrm>
          <ns1:prstGeom prst="rect">
            <ns1:avLst/>
          </ns1:prstGeom>
        </ns0:spPr>
      </ns0:pic>
    </ns0:spTree>
  </ns0:cSld>
  <ns0:clrMapOvr>
    <ns1:masterClrMapping/>
  </ns0:clrMapOvr>
  <ns0:timing>
    <ns0:tnLst>
      <ns0:par>
        <ns0:cTn id="1" dur="indefinite" restart="never" nodeType="tmRoot">
          <ns0:childTnLst>
            <ns0:seq concurrent="1" nextAc="seek">
              <ns0:cTn id="2" dur="indefinite" nodeType="mainSeq">
                <ns0:childTnLst>
                  <ns0:par>
                    <ns0:cTn id="3" fill="hold">
                      <ns0:stCondLst>
                        <ns0:cond delay="indefinite"/>
                        <ns0:cond evt="onBegin" delay="0">
                          <ns0:tn val="2"/>
                        </ns0:cond>
                      </ns0:stCondLst>
                      <ns0:childTnLst>
                        <ns0:par>
                          <ns0:cTn id="4" fill="hold">
                            <ns0:stCondLst>
                              <ns0:cond delay="0"/>
                            </ns0:stCondLst>
                            <ns0:childTnLst>
                              <ns0:par>
                                <ns0:cTn id="5" presetID="1" presetClass="mediacall" presetSubtype="0" fill="hold" nodeType="afterEffect">
                                  <ns0:stCondLst>
                                    <ns0:cond delay="0"/>
                                  </ns0:stCondLst>
                                  <ns0:childTnLst>
                                    <ns0:cmd type="call" cmd="playFrom(0.0)">
                                      <ns0:cBhvr>
                                        <ns0:cTn id="6" dur="64182" fill="hold"/>
                                        <ns0:tgtEl>
                                          <ns0:spTgt spid="4"/>
                                        </ns0:tgtEl>
                                      </ns0:cBhvr>
                                    </ns0:cmd>
                                  </ns0:childTnLst>
                                </ns0:cTn>
                              </ns0:par>
                            </ns0:childTnLst>
                          </ns0:cTn>
                        </ns0:par>
                      </ns0:childTnLst>
                    </ns0:cTn>
                  </ns0:par>
                </ns0:childTnLst>
              </ns0:cTn>
              <ns0:prevCondLst>
                <ns0:cond evt="onPrev" delay="0">
                  <ns0:tgtEl>
                    <ns0:sldTgt/>
                  </ns0:tgtEl>
                </ns0:cond>
              </ns0:prevCondLst>
              <ns0:nextCondLst>
                <ns0:cond evt="onNext" delay="0">
                  <ns0:tgtEl>
                    <ns0:sldTgt/>
                  </ns0:tgtEl>
                </ns0:cond>
              </ns0:nextCondLst>
            </ns0:seq>
            <ns0:audio>
              <ns0:cMediaNode vol="80000">
                <ns0:cTn id="7" fill="hold" display="0">
                  <ns0:stCondLst>
                    <ns0:cond delay="indefinite"/>
                  </ns0:stCondLst>
                  <ns0:endCondLst>
                    <ns0:cond evt="onStopAudio" delay="0">
                      <ns0:tgtEl>
                        <ns0:sldTgt/>
                      </ns0:tgtEl>
                    </ns0:cond>
                  </ns0:endCondLst>
                </ns0:cTn>
                <ns0:tgtEl>
                  <ns0:spTgt spid="4"/>
                </ns0:tgtEl>
              </ns0:cMediaNode>
            </ns0:audio>
          </ns0:childTnLst>
        </ns0:cTn>
      </ns0:par>
    </ns0:tnLst>
  </ns0:timing>
</ns0:sld>
</file>

<file path=ppt/slides/slide5.xml><?xml version="1.0" encoding="utf-8"?>
<ns0:sld xmlns:ns0="http://schemas.openxmlformats.org/presentationml/2006/main" xmlns:ns1="http://schemas.openxmlformats.org/drawingml/2006/main" xmlns:ns2="http://schemas.openxmlformats.org/officeDocument/2006/relationships" xmlns:ns3="http://schemas.microsoft.com/office/powerpoint/2010/main">
  <ns0:cSld>
    <ns0:spTree>
      <ns0:nvGrpSpPr>
        <ns0:cNvPr id="1" name=""/>
        <ns0:cNvGrpSpPr/>
        <ns0:nvPr/>
      </ns0:nvGrpSpPr>
      <ns0:grpSpPr/>
      <ns0:sp>
        <ns0:nvSpPr>
          <ns0:cNvPr id="2" name="Title 1"/>
          <ns0:cNvSpPr>
            <ns1:spLocks noGrp="1"/>
          </ns0:cNvSpPr>
          <ns0:nvPr>
            <ns0:ph type="title"/>
          </ns0:nvPr>
        </ns0:nvSpPr>
        <ns0:spPr/>
        <ns0:txBody>
          <ns1:bodyPr/>
          <ns1:lstStyle/>
          <ns1:p>
            <ns1:pPr>
              <ns1:defRPr sz="3200" b="1"/>
            </ns1:pPr>
            <ns1:r>
              <ns1:t>Slide 5: The Recursive Step with Swapping</ns1:t>
            </ns1:r>
          </ns1:p>
        </ns0:txBody>
      </ns0:sp>
      <ns0:sp>
        <ns0:nvSpPr>
          <ns0:cNvPr id="3" name="Content Placeholder 2"/>
          <ns0:cNvSpPr>
            <ns1:spLocks noGrp="1"/>
          </ns0:cNvSpPr>
          <ns0:nvPr>
            <ns0:ph idx="1"/>
          </ns0:nvPr>
        </ns0:nvSpPr>
        <ns0:spPr/>
        <ns0:txBody>
          <ns1:bodyPr/>
          <ns1:lstStyle/>
          <ns1:p>
            <ns1:pPr>
              <ns1:defRPr sz="1800"/>
            </ns1:pPr>
            <ns1:r>
              <ns1:t>Loop iterates from current start position to end of list</ns1:t>
            </ns1:r>
          </ns1:p>
          <ns1:p>
            <ns1:pPr>
              <ns1:defRPr sz="1800"/>
            </ns1:pPr>
            <ns1:r>
              <ns1:t>Three critical operations: swap, recurse, swap back</ns1:t>
            </ns1:r>
          </ns1:p>
          <ns1:p>
            <ns1:pPr>
              <ns1:defRPr sz="1800"/>
            </ns1:pPr>
            <ns1:r>
              <ns1:t>Swap element at start with element at position i</ns1:t>
            </ns1:r>
          </ns1:p>
          <ns1:p>
            <ns1:pPr>
              <ns1:defRPr sz="1800"/>
            </ns1:pPr>
            <ns1:r>
              <ns1:t>Make recursive call with start plus one</ns1:t>
            </ns1:r>
          </ns1:p>
          <ns1:p>
            <ns1:pPr>
              <ns1:defRPr sz="1800"/>
            </ns1:pPr>
            <ns1:r>
              <ns1:t>Swap back to restore original state (backtracking)</ns1:t>
            </ns1:r>
          </ns1:p>
          <ns1:p>
            <ns1:pPr>
              <ns1:defRPr sz="1800"/>
            </ns1:pPr>
            <ns1:r>
              <ns1:t>Explores what happens with each element in start position</ns1:t>
            </ns1:r>
          </ns1:p>
          <ns1:p>
            <ns1:pPr>
              <ns1:defRPr sz="1800"/>
            </ns1:pPr>
            <ns1:r>
              <ns1:t>Pattern ensures systematic exploration of all choices</ns1:t>
            </ns1:r>
          </ns1:p>
        </ns0:txBody>
      </ns0:sp>
      <ns0:pic>
        <ns0:nvPicPr>
          <ns0:cNvPr id="4" name="audio-5">
            <ns1:hlinkClick ns2:id="" action="ppaction://media"/>
          </ns0:cNvPr>
          <ns0:cNvPicPr>
            <ns1:picLocks noChangeAspect="1"/>
          </ns0:cNvPicPr>
          <ns0:nvPr>
            <ns1:audioFile ns2:link="rId4"/>
            <ns0:extLst>
              <ns0:ext uri="{DAA4B4D4-6D71-4841-9C94-3DE7FCFB9230}">
                <ns3:media ns2:embed="rId3"/>
              </ns0:ext>
            </ns0:extLst>
          </ns0:nvPr>
        </ns0:nvPicPr>
        <ns0:blipFill>
          <ns1:blip ns2:embed="rId5"/>
          <ns1:stretch>
            <ns1:fillRect/>
          </ns1:stretch>
        </ns0:blipFill>
        <ns0:spPr>
          <ns1:xfrm>
            <ns1:off x="5943600" y="4943600"/>
            <ns1:ext cx="304800" cy="304800"/>
          </ns1:xfrm>
          <ns1:prstGeom prst="rect">
            <ns1:avLst/>
          </ns1:prstGeom>
        </ns0:spPr>
      </ns0:pic>
    </ns0:spTree>
  </ns0:cSld>
  <ns0:clrMapOvr>
    <ns1:masterClrMapping/>
  </ns0:clrMapOvr>
  <ns0:timing>
    <ns0:tnLst>
      <ns0:par>
        <ns0:cTn id="1" dur="indefinite" restart="never" nodeType="tmRoot">
          <ns0:childTnLst>
            <ns0:seq concurrent="1" nextAc="seek">
              <ns0:cTn id="2" dur="indefinite" nodeType="mainSeq">
                <ns0:childTnLst>
                  <ns0:par>
                    <ns0:cTn id="3" fill="hold">
                      <ns0:stCondLst>
                        <ns0:cond delay="indefinite"/>
                        <ns0:cond evt="onBegin" delay="0">
                          <ns0:tn val="2"/>
                        </ns0:cond>
                      </ns0:stCondLst>
                      <ns0:childTnLst>
                        <ns0:par>
                          <ns0:cTn id="4" fill="hold">
                            <ns0:stCondLst>
                              <ns0:cond delay="0"/>
                            </ns0:stCondLst>
                            <ns0:childTnLst>
                              <ns0:par>
                                <ns0:cTn id="5" presetID="1" presetClass="mediacall" presetSubtype="0" fill="hold" nodeType="afterEffect">
                                  <ns0:stCondLst>
                                    <ns0:cond delay="0"/>
                                  </ns0:stCondLst>
                                  <ns0:childTnLst>
                                    <ns0:cmd type="call" cmd="playFrom(0.0)">
                                      <ns0:cBhvr>
                                        <ns0:cTn id="6" dur="64182" fill="hold"/>
                                        <ns0:tgtEl>
                                          <ns0:spTgt spid="4"/>
                                        </ns0:tgtEl>
                                      </ns0:cBhvr>
                                    </ns0:cmd>
                                  </ns0:childTnLst>
                                </ns0:cTn>
                              </ns0:par>
                            </ns0:childTnLst>
                          </ns0:cTn>
                        </ns0:par>
                      </ns0:childTnLst>
                    </ns0:cTn>
                  </ns0:par>
                </ns0:childTnLst>
              </ns0:cTn>
              <ns0:prevCondLst>
                <ns0:cond evt="onPrev" delay="0">
                  <ns0:tgtEl>
                    <ns0:sldTgt/>
                  </ns0:tgtEl>
                </ns0:cond>
              </ns0:prevCondLst>
              <ns0:nextCondLst>
                <ns0:cond evt="onNext" delay="0">
                  <ns0:tgtEl>
                    <ns0:sldTgt/>
                  </ns0:tgtEl>
                </ns0:cond>
              </ns0:nextCondLst>
            </ns0:seq>
            <ns0:audio>
              <ns0:cMediaNode vol="80000">
                <ns0:cTn id="7" fill="hold" display="0">
                  <ns0:stCondLst>
                    <ns0:cond delay="indefinite"/>
                  </ns0:stCondLst>
                  <ns0:endCondLst>
                    <ns0:cond evt="onStopAudio" delay="0">
                      <ns0:tgtEl>
                        <ns0:sldTgt/>
                      </ns0:tgtEl>
                    </ns0:cond>
                  </ns0:endCondLst>
                </ns0:cTn>
                <ns0:tgtEl>
                  <ns0:spTgt spid="4"/>
                </ns0:tgtEl>
              </ns0:cMediaNode>
            </ns0:audio>
          </ns0:childTnLst>
        </ns0:cTn>
      </ns0:par>
    </ns0:tnLst>
  </ns0:timing>
</ns0:sld>
</file>

<file path=ppt/slides/slide6.xml><?xml version="1.0" encoding="utf-8"?>
<ns0:sld xmlns:ns0="http://schemas.openxmlformats.org/presentationml/2006/main" xmlns:ns1="http://schemas.openxmlformats.org/drawingml/2006/main" xmlns:ns2="http://schemas.openxmlformats.org/officeDocument/2006/relationships" xmlns:ns3="http://schemas.microsoft.com/office/powerpoint/2010/main">
  <ns0:cSld>
    <ns0:spTree>
      <ns0:nvGrpSpPr>
        <ns0:cNvPr id="1" name=""/>
        <ns0:cNvGrpSpPr/>
        <ns0:nvPr/>
      </ns0:nvGrpSpPr>
      <ns0:grpSpPr/>
      <ns0:sp>
        <ns0:nvSpPr>
          <ns0:cNvPr id="2" name="Title 1"/>
          <ns0:cNvSpPr>
            <ns1:spLocks noGrp="1"/>
          </ns0:cNvSpPr>
          <ns0:nvPr>
            <ns0:ph type="title"/>
          </ns0:nvPr>
        </ns0:nvSpPr>
        <ns0:spPr/>
        <ns0:txBody>
          <ns1:bodyPr/>
          <ns1:lstStyle/>
          <ns1:p>
            <ns1:pPr>
              <ns1:defRPr sz="3200" b="1"/>
            </ns1:pPr>
            <ns1:r>
              <ns1:t>Slide 6: The Complete Process</ns1:t>
            </ns1:r>
          </ns1:p>
        </ns0:txBody>
      </ns0:sp>
      <ns0:sp>
        <ns0:nvSpPr>
          <ns0:cNvPr id="3" name="Content Placeholder 2"/>
          <ns0:cNvSpPr>
            <ns1:spLocks noGrp="1"/>
          </ns0:cNvSpPr>
          <ns0:nvPr>
            <ns0:ph idx="1"/>
          </ns0:nvPr>
        </ns0:nvSpPr>
        <ns0:spPr/>
        <ns0:txBody>
          <ns1:bodyPr/>
          <ns1:lstStyle/>
          <ns1:p>
            <ns1:pPr>
              <ns1:defRPr sz="1800"/>
            </ns1:pPr>
            <ns1:r>
              <ns1:t>Algorithm explores every possible arrangement of input list</ns1:t>
            </ns1:r>
          </ns1:p>
          <ns1:p>
            <ns1:pPr>
              <ns1:defRPr sz="1800"/>
            </ns1:pPr>
            <ns1:r>
              <ns1:t>Forms tree-like structure of function calls</ns1:t>
            </ns1:r>
          </ns1:p>
          <ns1:p>
            <ns1:pPr>
              <ns1:defRPr sz="1800"/>
            </ns1:pPr>
            <ns1:r>
              <ns1:t>Each branch represents a different choice of element placement</ns1:t>
            </ns1:r>
          </ns1:p>
          <ns1:p>
            <ns1:pPr>
              <ns1:defRPr sz="1800"/>
            </ns1:pPr>
            <ns1:r>
              <ns1:t>Leaves of tree contain complete permutations</ns1:t>
            </ns1:r>
          </ns1:p>
          <ns1:p>
            <ns1:pPr>
              <ns1:defRPr sz="1800"/>
            </ns1:pPr>
            <ns1:r>
              <ns1:t>Backtracking visits every leaf exactly once</ns1:t>
            </ns1:r>
          </ns1:p>
          <ns1:p>
            <ns1:pPr>
              <ns1:defRPr sz="1800"/>
            </ns1:pPr>
            <ns1:r>
              <ns1:t>Simple code generates all permutations without repetition</ns1:t>
            </ns1:r>
          </ns1:p>
          <ns1:p>
            <ns1:pPr>
              <ns1:defRPr sz="1800"/>
            </ns1:pPr>
            <ns1:r>
              <ns1:t>Used in cryptography, combinatorics, puzzles, and optimization</ns1:t>
            </ns1:r>
          </ns1:p>
          <ns1:p>
            <ns1:pPr>
              <ns1:defRPr sz="1800"/>
            </ns1:pPr>
            <ns1:r>
              <ns1:t>Provides insight into broader class of backtracking solutions</ns1:t>
            </ns1:r>
          </ns1:p>
        </ns0:txBody>
      </ns0:sp>
      <ns0:pic>
        <ns0:nvPicPr>
          <ns0:cNvPr id="4" name="audio-6">
            <ns1:hlinkClick ns2:id="" action="ppaction://media"/>
          </ns0:cNvPr>
          <ns0:cNvPicPr>
            <ns1:picLocks noChangeAspect="1"/>
          </ns0:cNvPicPr>
          <ns0:nvPr>
            <ns1:audioFile ns2:link="rId4"/>
            <ns0:extLst>
              <ns0:ext uri="{DAA4B4D4-6D71-4841-9C94-3DE7FCFB9230}">
                <ns3:media ns2:embed="rId3"/>
              </ns0:ext>
            </ns0:extLst>
          </ns0:nvPr>
        </ns0:nvPicPr>
        <ns0:blipFill>
          <ns1:blip ns2:embed="rId5"/>
          <ns1:stretch>
            <ns1:fillRect/>
          </ns1:stretch>
        </ns0:blipFill>
        <ns0:spPr>
          <ns1:xfrm>
            <ns1:off x="5943600" y="4943600"/>
            <ns1:ext cx="304800" cy="304800"/>
          </ns1:xfrm>
          <ns1:prstGeom prst="rect">
            <ns1:avLst/>
          </ns1:prstGeom>
        </ns0:spPr>
      </ns0:pic>
    </ns0:spTree>
  </ns0:cSld>
  <ns0:clrMapOvr>
    <ns1:masterClrMapping/>
  </ns0:clrMapOvr>
  <ns0:timing>
    <ns0:tnLst>
      <ns0:par>
        <ns0:cTn id="1" dur="indefinite" restart="never" nodeType="tmRoot">
          <ns0:childTnLst>
            <ns0:seq concurrent="1" nextAc="seek">
              <ns0:cTn id="2" dur="indefinite" nodeType="mainSeq">
                <ns0:childTnLst>
                  <ns0:par>
                    <ns0:cTn id="3" fill="hold">
                      <ns0:stCondLst>
                        <ns0:cond delay="indefinite"/>
                        <ns0:cond evt="onBegin" delay="0">
                          <ns0:tn val="2"/>
                        </ns0:cond>
                      </ns0:stCondLst>
                      <ns0:childTnLst>
                        <ns0:par>
                          <ns0:cTn id="4" fill="hold">
                            <ns0:stCondLst>
                              <ns0:cond delay="0"/>
                            </ns0:stCondLst>
                            <ns0:childTnLst>
                              <ns0:par>
                                <ns0:cTn id="5" presetID="1" presetClass="mediacall" presetSubtype="0" fill="hold" nodeType="afterEffect">
                                  <ns0:stCondLst>
                                    <ns0:cond delay="0"/>
                                  </ns0:stCondLst>
                                  <ns0:childTnLst>
                                    <ns0:cmd type="call" cmd="playFrom(0.0)">
                                      <ns0:cBhvr>
                                        <ns0:cTn id="6" dur="64182" fill="hold"/>
                                        <ns0:tgtEl>
                                          <ns0:spTgt spid="4"/>
                                        </ns0:tgtEl>
                                      </ns0:cBhvr>
                                    </ns0:cmd>
                                  </ns0:childTnLst>
                                </ns0:cTn>
                              </ns0:par>
                            </ns0:childTnLst>
                          </ns0:cTn>
                        </ns0:par>
                      </ns0:childTnLst>
                    </ns0:cTn>
                  </ns0:par>
                </ns0:childTnLst>
              </ns0:cTn>
              <ns0:prevCondLst>
                <ns0:cond evt="onPrev" delay="0">
                  <ns0:tgtEl>
                    <ns0:sldTgt/>
                  </ns0:tgtEl>
                </ns0:cond>
              </ns0:prevCondLst>
              <ns0:nextCondLst>
                <ns0:cond evt="onNext" delay="0">
                  <ns0:tgtEl>
                    <ns0:sldTgt/>
                  </ns0:tgtEl>
                </ns0:cond>
              </ns0:nextCondLst>
            </ns0:seq>
            <ns0:audio>
              <ns0:cMediaNode vol="80000">
                <ns0:cTn id="7" fill="hold" display="0">
                  <ns0:stCondLst>
                    <ns0:cond delay="indefinite"/>
                  </ns0:stCondLst>
                  <ns0:endCondLst>
                    <ns0:cond evt="onStopAudio" delay="0">
                      <ns0:tgtEl>
                        <ns0:sldTgt/>
                      </ns0:tgtEl>
                    </ns0:cond>
                  </ns0:endCondLst>
                </ns0:cTn>
                <ns0:tgtEl>
                  <ns0:spTgt spid="4"/>
                </ns0:tgtEl>
              </ns0:cMediaNode>
            </ns0:audio>
          </ns0:childTnLst>
        </ns0:cTn>
      </ns0:par>
    </ns0:tnLst>
  </ns0:timing>
</ns0: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