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roxima Nova"/>
      <p:regular r:id="rId31"/>
      <p:bold r:id="rId32"/>
      <p:italic r:id="rId33"/>
      <p:boldItalic r:id="rId34"/>
    </p:embeddedFont>
    <p:embeddedFont>
      <p:font typeface="Proxima Nova Semibold"/>
      <p:regular r:id="rId35"/>
      <p:bold r:id="rId36"/>
      <p:boldItalic r:id="rId37"/>
    </p:embeddedFont>
    <p:embeddedFont>
      <p:font typeface="Alfa Slab One"/>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italic.fntdata"/><Relationship Id="rId10" Type="http://schemas.openxmlformats.org/officeDocument/2006/relationships/slide" Target="slides/slide5.xml"/><Relationship Id="rId32" Type="http://schemas.openxmlformats.org/officeDocument/2006/relationships/font" Target="fonts/ProximaNova-bold.fntdata"/><Relationship Id="rId13" Type="http://schemas.openxmlformats.org/officeDocument/2006/relationships/slide" Target="slides/slide8.xml"/><Relationship Id="rId35" Type="http://schemas.openxmlformats.org/officeDocument/2006/relationships/font" Target="fonts/ProximaNovaSemibold-regular.fntdata"/><Relationship Id="rId12" Type="http://schemas.openxmlformats.org/officeDocument/2006/relationships/slide" Target="slides/slide7.xml"/><Relationship Id="rId34" Type="http://schemas.openxmlformats.org/officeDocument/2006/relationships/font" Target="fonts/ProximaNova-boldItalic.fntdata"/><Relationship Id="rId15" Type="http://schemas.openxmlformats.org/officeDocument/2006/relationships/slide" Target="slides/slide10.xml"/><Relationship Id="rId37" Type="http://schemas.openxmlformats.org/officeDocument/2006/relationships/font" Target="fonts/ProximaNovaSemibold-boldItalic.fntdata"/><Relationship Id="rId14" Type="http://schemas.openxmlformats.org/officeDocument/2006/relationships/slide" Target="slides/slide9.xml"/><Relationship Id="rId36" Type="http://schemas.openxmlformats.org/officeDocument/2006/relationships/font" Target="fonts/ProximaNovaSemibold-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AlfaSlabOn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6baba2a2f_6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6baba2a2f_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6dc40647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6dc40647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6baba2a2f_2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6baba2a2f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721986ab4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721986ab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6baba2a2f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6baba2a2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721986ab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721986a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6baba2a2f_2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6baba2a2f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6baba2a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6baba2a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6fb5c172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6fb5c172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6baba2a2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6baba2a2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6fb5c172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d6fb5c172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c6f980f91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c6f980f9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723beab99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d723beab99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723beab9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723beab9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723beab99_2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723beab99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adaf015a8_0_9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adaf015a8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6baba2a2f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6baba2a2f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6baba2a2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6baba2a2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github.com/dmhitt/Group1-Avengers" TargetMode="Externa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Marvel Cinematic Universe</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lnSpc>
                <a:spcPct val="90000"/>
              </a:lnSpc>
              <a:spcBef>
                <a:spcPts val="0"/>
              </a:spcBef>
              <a:spcAft>
                <a:spcPts val="0"/>
              </a:spcAft>
              <a:buNone/>
            </a:pPr>
            <a:r>
              <a:rPr lang="en" sz="1500"/>
              <a:t>By: Danny Pham, Caroline Ambriz, Nicholas Hanashiro, Dinnara Hitt </a:t>
            </a:r>
            <a:r>
              <a:rPr lang="en" sz="800">
                <a:solidFill>
                  <a:srgbClr val="000000"/>
                </a:solidFill>
                <a:latin typeface="Arial"/>
                <a:ea typeface="Arial"/>
                <a:cs typeface="Arial"/>
                <a:sym typeface="Arial"/>
              </a:rPr>
              <a:t> </a:t>
            </a:r>
            <a:endParaRPr sz="800">
              <a:solidFill>
                <a:srgbClr val="000000"/>
              </a:solidFill>
              <a:latin typeface="Arial"/>
              <a:ea typeface="Arial"/>
              <a:cs typeface="Arial"/>
              <a:sym typeface="Arial"/>
            </a:endParaRPr>
          </a:p>
          <a:p>
            <a:pPr indent="0" lvl="0" marL="0" rtl="0" algn="ctr">
              <a:lnSpc>
                <a:spcPct val="90000"/>
              </a:lnSpc>
              <a:spcBef>
                <a:spcPts val="0"/>
              </a:spcBef>
              <a:spcAft>
                <a:spcPts val="0"/>
              </a:spcAft>
              <a:buNone/>
            </a:pPr>
            <a:r>
              <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pic>
        <p:nvPicPr>
          <p:cNvPr id="139" name="Google Shape;139;p22"/>
          <p:cNvPicPr preferRelativeResize="0"/>
          <p:nvPr/>
        </p:nvPicPr>
        <p:blipFill>
          <a:blip r:embed="rId3">
            <a:alphaModFix/>
          </a:blip>
          <a:stretch>
            <a:fillRect/>
          </a:stretch>
        </p:blipFill>
        <p:spPr>
          <a:xfrm>
            <a:off x="4770675" y="119275"/>
            <a:ext cx="4090070" cy="4838699"/>
          </a:xfrm>
          <a:prstGeom prst="rect">
            <a:avLst/>
          </a:prstGeom>
          <a:noFill/>
          <a:ln>
            <a:noFill/>
          </a:ln>
        </p:spPr>
      </p:pic>
      <p:sp>
        <p:nvSpPr>
          <p:cNvPr id="140" name="Google Shape;140;p22"/>
          <p:cNvSpPr txBox="1"/>
          <p:nvPr/>
        </p:nvSpPr>
        <p:spPr>
          <a:xfrm>
            <a:off x="421125" y="1405350"/>
            <a:ext cx="4211400" cy="1754700"/>
          </a:xfrm>
          <a:prstGeom prst="rect">
            <a:avLst/>
          </a:prstGeom>
          <a:solidFill>
            <a:schemeClr val="lt1"/>
          </a:solid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Semibold"/>
              <a:buChar char="●"/>
            </a:pPr>
            <a:r>
              <a:rPr lang="en">
                <a:solidFill>
                  <a:schemeClr val="accent4"/>
                </a:solidFill>
                <a:latin typeface="Proxima Nova Semibold"/>
                <a:ea typeface="Proxima Nova Semibold"/>
                <a:cs typeface="Proxima Nova Semibold"/>
                <a:sym typeface="Proxima Nova Semibold"/>
              </a:rPr>
              <a:t>Iron Man</a:t>
            </a:r>
            <a:r>
              <a:rPr lang="en">
                <a:latin typeface="Proxima Nova Semibold"/>
                <a:ea typeface="Proxima Nova Semibold"/>
                <a:cs typeface="Proxima Nova Semibold"/>
                <a:sym typeface="Proxima Nova Semibold"/>
              </a:rPr>
              <a:t> </a:t>
            </a:r>
            <a:endParaRPr>
              <a:latin typeface="Proxima Nova Semibold"/>
              <a:ea typeface="Proxima Nova Semibold"/>
              <a:cs typeface="Proxima Nova Semibold"/>
              <a:sym typeface="Proxima Nova Semibold"/>
            </a:endParaRPr>
          </a:p>
          <a:p>
            <a:pPr indent="-317500" lvl="1" marL="914400" rtl="0" algn="l">
              <a:spcBef>
                <a:spcPts val="0"/>
              </a:spcBef>
              <a:spcAft>
                <a:spcPts val="0"/>
              </a:spcAft>
              <a:buSzPts val="1400"/>
              <a:buFont typeface="Proxima Nova Semibold"/>
              <a:buChar char="○"/>
            </a:pPr>
            <a:r>
              <a:rPr lang="en">
                <a:latin typeface="Proxima Nova Semibold"/>
                <a:ea typeface="Proxima Nova Semibold"/>
                <a:cs typeface="Proxima Nova Semibold"/>
                <a:sym typeface="Proxima Nova Semibold"/>
              </a:rPr>
              <a:t>Total Profit: </a:t>
            </a:r>
            <a:r>
              <a:rPr lang="en">
                <a:solidFill>
                  <a:schemeClr val="accent4"/>
                </a:solidFill>
                <a:highlight>
                  <a:srgbClr val="FFFFFF"/>
                </a:highlight>
                <a:latin typeface="Proxima Nova Semibold"/>
                <a:ea typeface="Proxima Nova Semibold"/>
                <a:cs typeface="Proxima Nova Semibold"/>
                <a:sym typeface="Proxima Nova Semibold"/>
              </a:rPr>
              <a:t>$9,979,264,120</a:t>
            </a:r>
            <a:r>
              <a:rPr lang="en">
                <a:highlight>
                  <a:srgbClr val="FFFFFF"/>
                </a:highlight>
                <a:latin typeface="Proxima Nova Semibold"/>
                <a:ea typeface="Proxima Nova Semibold"/>
                <a:cs typeface="Proxima Nova Semibold"/>
                <a:sym typeface="Proxima Nova Semibold"/>
              </a:rPr>
              <a:t> </a:t>
            </a:r>
            <a:endParaRPr>
              <a:highlight>
                <a:srgbClr val="FFFFFF"/>
              </a:highlight>
              <a:latin typeface="Proxima Nova Semibold"/>
              <a:ea typeface="Proxima Nova Semibold"/>
              <a:cs typeface="Proxima Nova Semibold"/>
              <a:sym typeface="Proxima Nova Semibold"/>
            </a:endParaRPr>
          </a:p>
          <a:p>
            <a:pPr indent="-317500" lvl="1" marL="914400" rtl="0" algn="l">
              <a:spcBef>
                <a:spcPts val="0"/>
              </a:spcBef>
              <a:spcAft>
                <a:spcPts val="0"/>
              </a:spcAft>
              <a:buSzPts val="1400"/>
              <a:buFont typeface="Proxima Nova Semibold"/>
              <a:buChar char="○"/>
            </a:pPr>
            <a:r>
              <a:rPr lang="en">
                <a:highlight>
                  <a:srgbClr val="FFFFFF"/>
                </a:highlight>
                <a:latin typeface="Proxima Nova Semibold"/>
                <a:ea typeface="Proxima Nova Semibold"/>
                <a:cs typeface="Proxima Nova Semibold"/>
                <a:sym typeface="Proxima Nova Semibold"/>
              </a:rPr>
              <a:t>Average per Movie: </a:t>
            </a:r>
            <a:r>
              <a:rPr lang="en">
                <a:solidFill>
                  <a:schemeClr val="accent4"/>
                </a:solidFill>
                <a:highlight>
                  <a:srgbClr val="FFFFFF"/>
                </a:highlight>
                <a:latin typeface="Proxima Nova Semibold"/>
                <a:ea typeface="Proxima Nova Semibold"/>
                <a:cs typeface="Proxima Nova Semibold"/>
                <a:sym typeface="Proxima Nova Semibold"/>
              </a:rPr>
              <a:t>$1,108,807,124</a:t>
            </a:r>
            <a:r>
              <a:rPr lang="en">
                <a:highlight>
                  <a:srgbClr val="FFFFFF"/>
                </a:highlight>
                <a:latin typeface="Proxima Nova Semibold"/>
                <a:ea typeface="Proxima Nova Semibold"/>
                <a:cs typeface="Proxima Nova Semibold"/>
                <a:sym typeface="Proxima Nova Semibold"/>
              </a:rPr>
              <a:t> </a:t>
            </a:r>
            <a:endParaRPr>
              <a:highlight>
                <a:srgbClr val="FFFFFF"/>
              </a:highlight>
              <a:latin typeface="Proxima Nova Semibold"/>
              <a:ea typeface="Proxima Nova Semibold"/>
              <a:cs typeface="Proxima Nova Semibold"/>
              <a:sym typeface="Proxima Nova Semibold"/>
            </a:endParaRPr>
          </a:p>
          <a:p>
            <a:pPr indent="-317500" lvl="0" marL="457200" rtl="0" algn="l">
              <a:spcBef>
                <a:spcPts val="0"/>
              </a:spcBef>
              <a:spcAft>
                <a:spcPts val="0"/>
              </a:spcAft>
              <a:buSzPts val="1400"/>
              <a:buFont typeface="Proxima Nova Semibold"/>
              <a:buChar char="●"/>
            </a:pPr>
            <a:r>
              <a:rPr lang="en">
                <a:solidFill>
                  <a:schemeClr val="accent5"/>
                </a:solidFill>
                <a:highlight>
                  <a:srgbClr val="FFFFFF"/>
                </a:highlight>
                <a:latin typeface="Proxima Nova Semibold"/>
                <a:ea typeface="Proxima Nova Semibold"/>
                <a:cs typeface="Proxima Nova Semibold"/>
                <a:sym typeface="Proxima Nova Semibold"/>
              </a:rPr>
              <a:t>Captain America</a:t>
            </a:r>
            <a:endParaRPr>
              <a:highlight>
                <a:srgbClr val="FFFFFF"/>
              </a:highlight>
              <a:latin typeface="Proxima Nova Semibold"/>
              <a:ea typeface="Proxima Nova Semibold"/>
              <a:cs typeface="Proxima Nova Semibold"/>
              <a:sym typeface="Proxima Nova Semibold"/>
            </a:endParaRPr>
          </a:p>
          <a:p>
            <a:pPr indent="-317500" lvl="1" marL="914400" rtl="0" algn="l">
              <a:spcBef>
                <a:spcPts val="0"/>
              </a:spcBef>
              <a:spcAft>
                <a:spcPts val="0"/>
              </a:spcAft>
              <a:buSzPts val="1400"/>
              <a:buFont typeface="Proxima Nova Semibold"/>
              <a:buChar char="○"/>
            </a:pPr>
            <a:r>
              <a:rPr lang="en">
                <a:highlight>
                  <a:srgbClr val="FFFFFF"/>
                </a:highlight>
                <a:latin typeface="Proxima Nova Semibold"/>
                <a:ea typeface="Proxima Nova Semibold"/>
                <a:cs typeface="Proxima Nova Semibold"/>
                <a:sym typeface="Proxima Nova Semibold"/>
              </a:rPr>
              <a:t>Total Profit: </a:t>
            </a:r>
            <a:r>
              <a:rPr lang="en">
                <a:solidFill>
                  <a:schemeClr val="accent5"/>
                </a:solidFill>
                <a:highlight>
                  <a:srgbClr val="FFFFFF"/>
                </a:highlight>
                <a:latin typeface="Proxima Nova Semibold"/>
                <a:ea typeface="Proxima Nova Semibold"/>
                <a:cs typeface="Proxima Nova Semibold"/>
                <a:sym typeface="Proxima Nova Semibold"/>
              </a:rPr>
              <a:t>$8,183,349,227</a:t>
            </a:r>
            <a:r>
              <a:rPr lang="en">
                <a:highlight>
                  <a:srgbClr val="FFFFFF"/>
                </a:highlight>
                <a:latin typeface="Proxima Nova Semibold"/>
                <a:ea typeface="Proxima Nova Semibold"/>
                <a:cs typeface="Proxima Nova Semibold"/>
                <a:sym typeface="Proxima Nova Semibold"/>
              </a:rPr>
              <a:t> </a:t>
            </a:r>
            <a:endParaRPr>
              <a:highlight>
                <a:srgbClr val="FFFFFF"/>
              </a:highlight>
              <a:latin typeface="Proxima Nova Semibold"/>
              <a:ea typeface="Proxima Nova Semibold"/>
              <a:cs typeface="Proxima Nova Semibold"/>
              <a:sym typeface="Proxima Nova Semibold"/>
            </a:endParaRPr>
          </a:p>
          <a:p>
            <a:pPr indent="-317500" lvl="1" marL="914400" rtl="0" algn="l">
              <a:spcBef>
                <a:spcPts val="0"/>
              </a:spcBef>
              <a:spcAft>
                <a:spcPts val="0"/>
              </a:spcAft>
              <a:buSzPts val="1400"/>
              <a:buFont typeface="Proxima Nova Semibold"/>
              <a:buChar char="○"/>
            </a:pPr>
            <a:r>
              <a:rPr lang="en">
                <a:highlight>
                  <a:srgbClr val="FFFFFF"/>
                </a:highlight>
                <a:latin typeface="Proxima Nova Semibold"/>
                <a:ea typeface="Proxima Nova Semibold"/>
                <a:cs typeface="Proxima Nova Semibold"/>
                <a:sym typeface="Proxima Nova Semibold"/>
              </a:rPr>
              <a:t>Average</a:t>
            </a:r>
            <a:r>
              <a:rPr lang="en">
                <a:latin typeface="Proxima Nova Semibold"/>
                <a:ea typeface="Proxima Nova Semibold"/>
                <a:cs typeface="Proxima Nova Semibold"/>
                <a:sym typeface="Proxima Nova Semibold"/>
              </a:rPr>
              <a:t> </a:t>
            </a:r>
            <a:r>
              <a:rPr lang="en">
                <a:highlight>
                  <a:srgbClr val="FFFFFF"/>
                </a:highlight>
                <a:latin typeface="Proxima Nova Semibold"/>
                <a:ea typeface="Proxima Nova Semibold"/>
                <a:cs typeface="Proxima Nova Semibold"/>
                <a:sym typeface="Proxima Nova Semibold"/>
              </a:rPr>
              <a:t>per movie: </a:t>
            </a:r>
            <a:r>
              <a:rPr lang="en">
                <a:solidFill>
                  <a:schemeClr val="accent5"/>
                </a:solidFill>
                <a:highlight>
                  <a:srgbClr val="FFFFFF"/>
                </a:highlight>
                <a:latin typeface="Proxima Nova Semibold"/>
                <a:ea typeface="Proxima Nova Semibold"/>
                <a:cs typeface="Proxima Nova Semibold"/>
                <a:sym typeface="Proxima Nova Semibold"/>
              </a:rPr>
              <a:t>$1,169,049,890</a:t>
            </a:r>
            <a:endParaRPr>
              <a:solidFill>
                <a:schemeClr val="accent5"/>
              </a:solidFill>
              <a:highlight>
                <a:srgbClr val="FFFFFF"/>
              </a:highlight>
              <a:latin typeface="Proxima Nova Semibold"/>
              <a:ea typeface="Proxima Nova Semibold"/>
              <a:cs typeface="Proxima Nova Semibold"/>
              <a:sym typeface="Proxima Nova Semibold"/>
            </a:endParaRPr>
          </a:p>
          <a:p>
            <a:pPr indent="-342900" lvl="0" marL="457200" rtl="0" algn="l">
              <a:spcBef>
                <a:spcPts val="0"/>
              </a:spcBef>
              <a:spcAft>
                <a:spcPts val="0"/>
              </a:spcAft>
              <a:buSzPts val="1800"/>
              <a:buFont typeface="Proxima Nova Semibold"/>
              <a:buChar char="●"/>
            </a:pPr>
            <a:r>
              <a:rPr lang="en" sz="1800">
                <a:highlight>
                  <a:srgbClr val="FFFFFF"/>
                </a:highlight>
                <a:latin typeface="Proxima Nova Semibold"/>
                <a:ea typeface="Proxima Nova Semibold"/>
                <a:cs typeface="Proxima Nova Semibold"/>
                <a:sym typeface="Proxima Nova Semibold"/>
              </a:rPr>
              <a:t>Winner: </a:t>
            </a:r>
            <a:r>
              <a:rPr lang="en" sz="1800" u="sng">
                <a:solidFill>
                  <a:schemeClr val="accent5"/>
                </a:solidFill>
                <a:highlight>
                  <a:srgbClr val="FFFFFF"/>
                </a:highlight>
                <a:latin typeface="Proxima Nova Semibold"/>
                <a:ea typeface="Proxima Nova Semibold"/>
                <a:cs typeface="Proxima Nova Semibold"/>
                <a:sym typeface="Proxima Nova Semibold"/>
              </a:rPr>
              <a:t>Captain America</a:t>
            </a:r>
            <a:endParaRPr>
              <a:solidFill>
                <a:schemeClr val="accent5"/>
              </a:solidFill>
              <a:latin typeface="Proxima Nova"/>
              <a:ea typeface="Proxima Nova"/>
              <a:cs typeface="Proxima Nova"/>
              <a:sym typeface="Proxima Nova"/>
            </a:endParaRPr>
          </a:p>
        </p:txBody>
      </p:sp>
      <p:sp>
        <p:nvSpPr>
          <p:cNvPr id="141" name="Google Shape;141;p22"/>
          <p:cNvSpPr txBox="1"/>
          <p:nvPr/>
        </p:nvSpPr>
        <p:spPr>
          <a:xfrm>
            <a:off x="544150" y="392750"/>
            <a:ext cx="36576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chemeClr val="accent5"/>
                </a:solidFill>
                <a:latin typeface="Impact"/>
                <a:ea typeface="Impact"/>
                <a:cs typeface="Impact"/>
                <a:sym typeface="Impact"/>
              </a:rPr>
              <a:t>Worldwide Box Office </a:t>
            </a:r>
            <a:r>
              <a:rPr b="1" lang="en" sz="2900">
                <a:solidFill>
                  <a:schemeClr val="accent5"/>
                </a:solidFill>
                <a:latin typeface="Impact"/>
                <a:ea typeface="Impact"/>
                <a:cs typeface="Impact"/>
                <a:sym typeface="Impact"/>
              </a:rPr>
              <a:t>per Movie</a:t>
            </a:r>
            <a:endParaRPr>
              <a:solidFill>
                <a:schemeClr val="accent5"/>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nvSpPr>
        <p:spPr>
          <a:xfrm>
            <a:off x="572550" y="993700"/>
            <a:ext cx="8063100" cy="242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lang="en">
                <a:latin typeface="Proxima Nova Semibold"/>
                <a:ea typeface="Proxima Nova Semibold"/>
                <a:cs typeface="Proxima Nova Semibold"/>
                <a:sym typeface="Proxima Nova Semibold"/>
              </a:rPr>
              <a:t>Between the two characters, </a:t>
            </a:r>
            <a:r>
              <a:rPr lang="en">
                <a:solidFill>
                  <a:schemeClr val="accent5"/>
                </a:solidFill>
                <a:latin typeface="Proxima Nova Semibold"/>
                <a:ea typeface="Proxima Nova Semibold"/>
                <a:cs typeface="Proxima Nova Semibold"/>
                <a:sym typeface="Proxima Nova Semibold"/>
              </a:rPr>
              <a:t>Captain America</a:t>
            </a:r>
            <a:r>
              <a:rPr lang="en">
                <a:latin typeface="Proxima Nova Semibold"/>
                <a:ea typeface="Proxima Nova Semibold"/>
                <a:cs typeface="Proxima Nova Semibold"/>
                <a:sym typeface="Proxima Nova Semibold"/>
              </a:rPr>
              <a:t> and </a:t>
            </a:r>
            <a:r>
              <a:rPr lang="en">
                <a:solidFill>
                  <a:schemeClr val="accent4"/>
                </a:solidFill>
                <a:latin typeface="Proxima Nova Semibold"/>
                <a:ea typeface="Proxima Nova Semibold"/>
                <a:cs typeface="Proxima Nova Semibold"/>
                <a:sym typeface="Proxima Nova Semibold"/>
              </a:rPr>
              <a:t>Iron Man</a:t>
            </a:r>
            <a:r>
              <a:rPr lang="en">
                <a:latin typeface="Proxima Nova Semibold"/>
                <a:ea typeface="Proxima Nova Semibold"/>
                <a:cs typeface="Proxima Nova Semibold"/>
                <a:sym typeface="Proxima Nova Semibold"/>
              </a:rPr>
              <a:t>, they showed up in 16 movies total. Iron Man appeared in </a:t>
            </a:r>
            <a:r>
              <a:rPr lang="en">
                <a:solidFill>
                  <a:schemeClr val="accent4"/>
                </a:solidFill>
                <a:latin typeface="Proxima Nova Semibold"/>
                <a:ea typeface="Proxima Nova Semibold"/>
                <a:cs typeface="Proxima Nova Semibold"/>
                <a:sym typeface="Proxima Nova Semibold"/>
              </a:rPr>
              <a:t>9</a:t>
            </a:r>
            <a:r>
              <a:rPr lang="en">
                <a:latin typeface="Proxima Nova Semibold"/>
                <a:ea typeface="Proxima Nova Semibold"/>
                <a:cs typeface="Proxima Nova Semibold"/>
                <a:sym typeface="Proxima Nova Semibold"/>
              </a:rPr>
              <a:t> movies while Cap appeared up in </a:t>
            </a:r>
            <a:r>
              <a:rPr lang="en">
                <a:solidFill>
                  <a:schemeClr val="accent5"/>
                </a:solidFill>
                <a:latin typeface="Proxima Nova Semibold"/>
                <a:ea typeface="Proxima Nova Semibold"/>
                <a:cs typeface="Proxima Nova Semibold"/>
                <a:sym typeface="Proxima Nova Semibold"/>
              </a:rPr>
              <a:t>7</a:t>
            </a:r>
            <a:r>
              <a:rPr lang="en">
                <a:latin typeface="Proxima Nova Semibold"/>
                <a:ea typeface="Proxima Nova Semibold"/>
                <a:cs typeface="Proxima Nova Semibold"/>
                <a:sym typeface="Proxima Nova Semibold"/>
              </a:rPr>
              <a:t>.</a:t>
            </a:r>
            <a:endParaRPr>
              <a:latin typeface="Proxima Nova Semibold"/>
              <a:ea typeface="Proxima Nova Semibold"/>
              <a:cs typeface="Proxima Nova Semibold"/>
              <a:sym typeface="Proxima Nova Semibold"/>
            </a:endParaRPr>
          </a:p>
          <a:p>
            <a:pPr indent="-317500" lvl="0" marL="457200" rtl="0" algn="l">
              <a:spcBef>
                <a:spcPts val="1000"/>
              </a:spcBef>
              <a:spcAft>
                <a:spcPts val="0"/>
              </a:spcAft>
              <a:buSzPts val="1400"/>
              <a:buFont typeface="Proxima Nova Semibold"/>
              <a:buChar char="●"/>
            </a:pPr>
            <a:r>
              <a:rPr lang="en">
                <a:highlight>
                  <a:srgbClr val="FFFFFF"/>
                </a:highlight>
                <a:latin typeface="Proxima Nova Semibold"/>
                <a:ea typeface="Proxima Nova Semibold"/>
                <a:cs typeface="Proxima Nova Semibold"/>
                <a:sym typeface="Proxima Nova Semibold"/>
              </a:rPr>
              <a:t>Granted that </a:t>
            </a:r>
            <a:r>
              <a:rPr lang="en">
                <a:solidFill>
                  <a:schemeClr val="accent4"/>
                </a:solidFill>
                <a:highlight>
                  <a:srgbClr val="FFFFFF"/>
                </a:highlight>
                <a:latin typeface="Proxima Nova Semibold"/>
                <a:ea typeface="Proxima Nova Semibold"/>
                <a:cs typeface="Proxima Nova Semibold"/>
                <a:sym typeface="Proxima Nova Semibold"/>
              </a:rPr>
              <a:t>Iron Man</a:t>
            </a:r>
            <a:r>
              <a:rPr lang="en">
                <a:highlight>
                  <a:srgbClr val="FFFFFF"/>
                </a:highlight>
                <a:latin typeface="Proxima Nova Semibold"/>
                <a:ea typeface="Proxima Nova Semibold"/>
                <a:cs typeface="Proxima Nova Semibold"/>
                <a:sym typeface="Proxima Nova Semibold"/>
              </a:rPr>
              <a:t> shows up in more movies, we expect him to have greater total profit than </a:t>
            </a:r>
            <a:r>
              <a:rPr lang="en">
                <a:solidFill>
                  <a:schemeClr val="accent5"/>
                </a:solidFill>
                <a:highlight>
                  <a:srgbClr val="FFFFFF"/>
                </a:highlight>
                <a:latin typeface="Proxima Nova Semibold"/>
                <a:ea typeface="Proxima Nova Semibold"/>
                <a:cs typeface="Proxima Nova Semibold"/>
                <a:sym typeface="Proxima Nova Semibold"/>
              </a:rPr>
              <a:t>Captain America</a:t>
            </a:r>
            <a:r>
              <a:rPr lang="en">
                <a:highlight>
                  <a:srgbClr val="FFFFFF"/>
                </a:highlight>
                <a:latin typeface="Proxima Nova Semibold"/>
                <a:ea typeface="Proxima Nova Semibold"/>
                <a:cs typeface="Proxima Nova Semibold"/>
                <a:sym typeface="Proxima Nova Semibold"/>
              </a:rPr>
              <a:t>. This holds true for both domestically and worldwide. </a:t>
            </a:r>
            <a:endParaRPr>
              <a:highlight>
                <a:srgbClr val="FFFFFF"/>
              </a:highlight>
              <a:latin typeface="Proxima Nova Semibold"/>
              <a:ea typeface="Proxima Nova Semibold"/>
              <a:cs typeface="Proxima Nova Semibold"/>
              <a:sym typeface="Proxima Nova Semibold"/>
            </a:endParaRPr>
          </a:p>
          <a:p>
            <a:pPr indent="-317500" lvl="0" marL="457200" rtl="0" algn="l">
              <a:spcBef>
                <a:spcPts val="1000"/>
              </a:spcBef>
              <a:spcAft>
                <a:spcPts val="0"/>
              </a:spcAft>
              <a:buSzPts val="1400"/>
              <a:buFont typeface="Proxima Nova Semibold"/>
              <a:buChar char="●"/>
            </a:pPr>
            <a:r>
              <a:rPr lang="en">
                <a:solidFill>
                  <a:schemeClr val="accent4"/>
                </a:solidFill>
                <a:highlight>
                  <a:srgbClr val="FFFFFF"/>
                </a:highlight>
                <a:latin typeface="Proxima Nova Semibold"/>
                <a:ea typeface="Proxima Nova Semibold"/>
                <a:cs typeface="Proxima Nova Semibold"/>
                <a:sym typeface="Proxima Nova Semibold"/>
              </a:rPr>
              <a:t>Iron Man</a:t>
            </a:r>
            <a:r>
              <a:rPr lang="en">
                <a:highlight>
                  <a:srgbClr val="FFFFFF"/>
                </a:highlight>
                <a:latin typeface="Proxima Nova Semibold"/>
                <a:ea typeface="Proxima Nova Semibold"/>
                <a:cs typeface="Proxima Nova Semibold"/>
                <a:sym typeface="Proxima Nova Semibold"/>
              </a:rPr>
              <a:t> beats out </a:t>
            </a:r>
            <a:r>
              <a:rPr lang="en">
                <a:solidFill>
                  <a:schemeClr val="accent5"/>
                </a:solidFill>
                <a:highlight>
                  <a:srgbClr val="FFFFFF"/>
                </a:highlight>
                <a:latin typeface="Proxima Nova Semibold"/>
                <a:ea typeface="Proxima Nova Semibold"/>
                <a:cs typeface="Proxima Nova Semibold"/>
                <a:sym typeface="Proxima Nova Semibold"/>
              </a:rPr>
              <a:t>Captain America</a:t>
            </a:r>
            <a:r>
              <a:rPr lang="en">
                <a:highlight>
                  <a:srgbClr val="FFFFFF"/>
                </a:highlight>
                <a:latin typeface="Proxima Nova Semibold"/>
                <a:ea typeface="Proxima Nova Semibold"/>
                <a:cs typeface="Proxima Nova Semibold"/>
                <a:sym typeface="Proxima Nova Semibold"/>
              </a:rPr>
              <a:t> in profit per movie domestically.</a:t>
            </a:r>
            <a:endParaRPr>
              <a:highlight>
                <a:srgbClr val="FFFFFF"/>
              </a:highlight>
              <a:latin typeface="Proxima Nova Semibold"/>
              <a:ea typeface="Proxima Nova Semibold"/>
              <a:cs typeface="Proxima Nova Semibold"/>
              <a:sym typeface="Proxima Nova Semibold"/>
            </a:endParaRPr>
          </a:p>
          <a:p>
            <a:pPr indent="-317500" lvl="0" marL="457200" rtl="0" algn="l">
              <a:spcBef>
                <a:spcPts val="1000"/>
              </a:spcBef>
              <a:spcAft>
                <a:spcPts val="0"/>
              </a:spcAft>
              <a:buSzPts val="1400"/>
              <a:buFont typeface="Proxima Nova Semibold"/>
              <a:buChar char="●"/>
            </a:pPr>
            <a:r>
              <a:rPr lang="en">
                <a:highlight>
                  <a:srgbClr val="FFFFFF"/>
                </a:highlight>
                <a:latin typeface="Proxima Nova Semibold"/>
                <a:ea typeface="Proxima Nova Semibold"/>
                <a:cs typeface="Proxima Nova Semibold"/>
                <a:sym typeface="Proxima Nova Semibold"/>
              </a:rPr>
              <a:t>Interestingly enough, </a:t>
            </a:r>
            <a:r>
              <a:rPr lang="en">
                <a:solidFill>
                  <a:schemeClr val="accent5"/>
                </a:solidFill>
                <a:highlight>
                  <a:srgbClr val="FFFFFF"/>
                </a:highlight>
                <a:latin typeface="Proxima Nova Semibold"/>
                <a:ea typeface="Proxima Nova Semibold"/>
                <a:cs typeface="Proxima Nova Semibold"/>
                <a:sym typeface="Proxima Nova Semibold"/>
              </a:rPr>
              <a:t>Captain America</a:t>
            </a:r>
            <a:r>
              <a:rPr lang="en">
                <a:highlight>
                  <a:srgbClr val="FFFFFF"/>
                </a:highlight>
                <a:latin typeface="Proxima Nova Semibold"/>
                <a:ea typeface="Proxima Nova Semibold"/>
                <a:cs typeface="Proxima Nova Semibold"/>
                <a:sym typeface="Proxima Nova Semibold"/>
              </a:rPr>
              <a:t> actually beats </a:t>
            </a:r>
            <a:r>
              <a:rPr lang="en">
                <a:solidFill>
                  <a:schemeClr val="accent4"/>
                </a:solidFill>
                <a:highlight>
                  <a:srgbClr val="FFFFFF"/>
                </a:highlight>
                <a:latin typeface="Proxima Nova Semibold"/>
                <a:ea typeface="Proxima Nova Semibold"/>
                <a:cs typeface="Proxima Nova Semibold"/>
                <a:sym typeface="Proxima Nova Semibold"/>
              </a:rPr>
              <a:t>Iron Man</a:t>
            </a:r>
            <a:r>
              <a:rPr lang="en">
                <a:highlight>
                  <a:srgbClr val="FFFFFF"/>
                </a:highlight>
                <a:latin typeface="Proxima Nova Semibold"/>
                <a:ea typeface="Proxima Nova Semibold"/>
                <a:cs typeface="Proxima Nova Semibold"/>
                <a:sym typeface="Proxima Nova Semibold"/>
              </a:rPr>
              <a:t> in profit per movie worldwide. </a:t>
            </a:r>
            <a:endParaRPr>
              <a:highlight>
                <a:srgbClr val="FFFFFF"/>
              </a:highlight>
              <a:latin typeface="Proxima Nova Semibold"/>
              <a:ea typeface="Proxima Nova Semibold"/>
              <a:cs typeface="Proxima Nova Semibold"/>
              <a:sym typeface="Proxima Nova Semibold"/>
            </a:endParaRPr>
          </a:p>
          <a:p>
            <a:pPr indent="-317500" lvl="0" marL="457200" rtl="0" algn="l">
              <a:spcBef>
                <a:spcPts val="1000"/>
              </a:spcBef>
              <a:spcAft>
                <a:spcPts val="0"/>
              </a:spcAft>
              <a:buSzPts val="1400"/>
              <a:buFont typeface="Proxima Nova Semibold"/>
              <a:buChar char="●"/>
            </a:pPr>
            <a:r>
              <a:rPr lang="en">
                <a:highlight>
                  <a:srgbClr val="FFFFFF"/>
                </a:highlight>
                <a:latin typeface="Proxima Nova Semibold"/>
                <a:ea typeface="Proxima Nova Semibold"/>
                <a:cs typeface="Proxima Nova Semibold"/>
                <a:sym typeface="Proxima Nova Semibold"/>
              </a:rPr>
              <a:t>All in all, both characters generated over </a:t>
            </a:r>
            <a:r>
              <a:rPr lang="en">
                <a:solidFill>
                  <a:srgbClr val="6AA84F"/>
                </a:solidFill>
                <a:highlight>
                  <a:srgbClr val="FFFFFF"/>
                </a:highlight>
                <a:latin typeface="Proxima Nova Semibold"/>
                <a:ea typeface="Proxima Nova Semibold"/>
                <a:cs typeface="Proxima Nova Semibold"/>
                <a:sym typeface="Proxima Nova Semibold"/>
              </a:rPr>
              <a:t>billions of dollars</a:t>
            </a:r>
            <a:r>
              <a:rPr lang="en">
                <a:highlight>
                  <a:srgbClr val="FFFFFF"/>
                </a:highlight>
                <a:latin typeface="Proxima Nova Semibold"/>
                <a:ea typeface="Proxima Nova Semibold"/>
                <a:cs typeface="Proxima Nova Semibold"/>
                <a:sym typeface="Proxima Nova Semibold"/>
              </a:rPr>
              <a:t> total. </a:t>
            </a:r>
            <a:r>
              <a:rPr lang="en">
                <a:solidFill>
                  <a:schemeClr val="accent4"/>
                </a:solidFill>
                <a:highlight>
                  <a:srgbClr val="FFFFFF"/>
                </a:highlight>
                <a:latin typeface="Proxima Nova Semibold"/>
                <a:ea typeface="Proxima Nova Semibold"/>
                <a:cs typeface="Proxima Nova Semibold"/>
                <a:sym typeface="Proxima Nova Semibold"/>
              </a:rPr>
              <a:t>Iron Man</a:t>
            </a:r>
            <a:r>
              <a:rPr lang="en">
                <a:highlight>
                  <a:srgbClr val="FFFFFF"/>
                </a:highlight>
                <a:latin typeface="Proxima Nova Semibold"/>
                <a:ea typeface="Proxima Nova Semibold"/>
                <a:cs typeface="Proxima Nova Semibold"/>
                <a:sym typeface="Proxima Nova Semibold"/>
              </a:rPr>
              <a:t> seems to be more profitable domestically but </a:t>
            </a:r>
            <a:r>
              <a:rPr lang="en">
                <a:solidFill>
                  <a:schemeClr val="accent5"/>
                </a:solidFill>
                <a:highlight>
                  <a:srgbClr val="FFFFFF"/>
                </a:highlight>
                <a:latin typeface="Proxima Nova Semibold"/>
                <a:ea typeface="Proxima Nova Semibold"/>
                <a:cs typeface="Proxima Nova Semibold"/>
                <a:sym typeface="Proxima Nova Semibold"/>
              </a:rPr>
              <a:t>Captain America</a:t>
            </a:r>
            <a:r>
              <a:rPr lang="en">
                <a:highlight>
                  <a:srgbClr val="FFFFFF"/>
                </a:highlight>
                <a:latin typeface="Proxima Nova Semibold"/>
                <a:ea typeface="Proxima Nova Semibold"/>
                <a:cs typeface="Proxima Nova Semibold"/>
                <a:sym typeface="Proxima Nova Semibold"/>
              </a:rPr>
              <a:t> appears to be more profitable worldwide. </a:t>
            </a:r>
            <a:endParaRPr>
              <a:highlight>
                <a:srgbClr val="FFFFFF"/>
              </a:highlight>
              <a:latin typeface="Proxima Nova Semibold"/>
              <a:ea typeface="Proxima Nova Semibold"/>
              <a:cs typeface="Proxima Nova Semibold"/>
              <a:sym typeface="Proxima Nova Semibold"/>
            </a:endParaRPr>
          </a:p>
        </p:txBody>
      </p:sp>
      <p:sp>
        <p:nvSpPr>
          <p:cNvPr id="147" name="Google Shape;147;p23"/>
          <p:cNvSpPr txBox="1"/>
          <p:nvPr/>
        </p:nvSpPr>
        <p:spPr>
          <a:xfrm>
            <a:off x="3170300" y="392725"/>
            <a:ext cx="20868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u="sng">
                <a:solidFill>
                  <a:schemeClr val="accent4"/>
                </a:solidFill>
                <a:latin typeface="Impact"/>
                <a:ea typeface="Impact"/>
                <a:cs typeface="Impact"/>
                <a:sym typeface="Impact"/>
              </a:rPr>
              <a:t>Conclusion</a:t>
            </a:r>
            <a:endParaRPr sz="2300" u="sng">
              <a:solidFill>
                <a:schemeClr val="accent4"/>
              </a:solidFill>
              <a:latin typeface="Impact"/>
              <a:ea typeface="Impact"/>
              <a:cs typeface="Impact"/>
              <a:sym typeface="Impac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idx="4294967295" type="title"/>
          </p:nvPr>
        </p:nvSpPr>
        <p:spPr>
          <a:xfrm>
            <a:off x="311700" y="445025"/>
            <a:ext cx="4788000" cy="90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Solo/Sequel Findings:</a:t>
            </a:r>
            <a:endParaRPr/>
          </a:p>
          <a:p>
            <a:pPr indent="0" lvl="0" marL="0" rtl="0" algn="l">
              <a:spcBef>
                <a:spcPts val="0"/>
              </a:spcBef>
              <a:spcAft>
                <a:spcPts val="0"/>
              </a:spcAft>
              <a:buNone/>
            </a:pPr>
            <a:r>
              <a:rPr lang="en"/>
              <a:t>Domestic</a:t>
            </a:r>
            <a:endParaRPr/>
          </a:p>
        </p:txBody>
      </p:sp>
      <p:sp>
        <p:nvSpPr>
          <p:cNvPr id="153" name="Google Shape;153;p24"/>
          <p:cNvSpPr txBox="1"/>
          <p:nvPr>
            <p:ph idx="4294967295" type="body"/>
          </p:nvPr>
        </p:nvSpPr>
        <p:spPr>
          <a:xfrm>
            <a:off x="311700" y="1426350"/>
            <a:ext cx="3999900" cy="3142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100">
                <a:solidFill>
                  <a:schemeClr val="dk1"/>
                </a:solidFill>
              </a:rPr>
              <a:t>Findings</a:t>
            </a:r>
            <a:endParaRPr b="1" sz="2100">
              <a:solidFill>
                <a:schemeClr val="dk1"/>
              </a:solidFill>
            </a:endParaRPr>
          </a:p>
          <a:p>
            <a:pPr indent="0" lvl="0" marL="0" rtl="0" algn="l">
              <a:spcBef>
                <a:spcPts val="1200"/>
              </a:spcBef>
              <a:spcAft>
                <a:spcPts val="0"/>
              </a:spcAft>
              <a:buNone/>
            </a:pPr>
            <a:r>
              <a:rPr lang="en" sz="1600"/>
              <a:t>We defined solo and sequel movies as anything that was not a teamup movie and endud up with 15 movies. We kept our scope to end with Avengers Endgame, and therefore Spiderman Far From Home is not on this list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Average Domestic Box Office:</a:t>
            </a:r>
            <a:endParaRPr sz="1600"/>
          </a:p>
          <a:p>
            <a:pPr indent="0" lvl="0" marL="0" rtl="0" algn="l">
              <a:spcBef>
                <a:spcPts val="0"/>
              </a:spcBef>
              <a:spcAft>
                <a:spcPts val="0"/>
              </a:spcAft>
              <a:buNone/>
            </a:pPr>
            <a:r>
              <a:rPr lang="en" sz="1600"/>
              <a:t>$293,618,168</a:t>
            </a:r>
            <a:endParaRPr sz="1600"/>
          </a:p>
        </p:txBody>
      </p:sp>
      <p:sp>
        <p:nvSpPr>
          <p:cNvPr id="154" name="Google Shape;154;p24"/>
          <p:cNvSpPr txBox="1"/>
          <p:nvPr>
            <p:ph idx="4294967295" type="body"/>
          </p:nvPr>
        </p:nvSpPr>
        <p:spPr>
          <a:xfrm>
            <a:off x="7996175" y="254200"/>
            <a:ext cx="689400" cy="219000"/>
          </a:xfrm>
          <a:prstGeom prst="rect">
            <a:avLst/>
          </a:prstGeom>
        </p:spPr>
        <p:txBody>
          <a:bodyPr anchorCtr="0" anchor="ctr"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b="1" lang="en" sz="1400">
                <a:solidFill>
                  <a:schemeClr val="lt2"/>
                </a:solidFill>
              </a:rPr>
              <a:t>Ite 1</a:t>
            </a:r>
            <a:endParaRPr sz="1400">
              <a:solidFill>
                <a:schemeClr val="lt2"/>
              </a:solidFill>
            </a:endParaRPr>
          </a:p>
        </p:txBody>
      </p:sp>
      <p:sp>
        <p:nvSpPr>
          <p:cNvPr id="155" name="Google Shape;155;p24"/>
          <p:cNvSpPr txBox="1"/>
          <p:nvPr/>
        </p:nvSpPr>
        <p:spPr>
          <a:xfrm>
            <a:off x="5515100" y="1599175"/>
            <a:ext cx="342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56" name="Google Shape;156;p24"/>
          <p:cNvSpPr txBox="1"/>
          <p:nvPr/>
        </p:nvSpPr>
        <p:spPr>
          <a:xfrm>
            <a:off x="9380750" y="1017725"/>
            <a:ext cx="204600" cy="21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latin typeface="Proxima Nova"/>
              <a:ea typeface="Proxima Nova"/>
              <a:cs typeface="Proxima Nova"/>
              <a:sym typeface="Proxima Nova"/>
            </a:endParaRPr>
          </a:p>
        </p:txBody>
      </p:sp>
      <p:pic>
        <p:nvPicPr>
          <p:cNvPr id="157" name="Google Shape;157;p24"/>
          <p:cNvPicPr preferRelativeResize="0"/>
          <p:nvPr/>
        </p:nvPicPr>
        <p:blipFill>
          <a:blip r:embed="rId3">
            <a:alphaModFix/>
          </a:blip>
          <a:stretch>
            <a:fillRect/>
          </a:stretch>
        </p:blipFill>
        <p:spPr>
          <a:xfrm>
            <a:off x="4356000" y="0"/>
            <a:ext cx="4788000" cy="5120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idx="4294967295" type="title"/>
          </p:nvPr>
        </p:nvSpPr>
        <p:spPr>
          <a:xfrm>
            <a:off x="311700" y="445025"/>
            <a:ext cx="4788000" cy="93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Solo/Sequel Findings:</a:t>
            </a:r>
            <a:endParaRPr/>
          </a:p>
          <a:p>
            <a:pPr indent="0" lvl="0" marL="0" rtl="0" algn="l">
              <a:spcBef>
                <a:spcPts val="0"/>
              </a:spcBef>
              <a:spcAft>
                <a:spcPts val="0"/>
              </a:spcAft>
              <a:buNone/>
            </a:pPr>
            <a:r>
              <a:rPr lang="en"/>
              <a:t>Global</a:t>
            </a:r>
            <a:endParaRPr/>
          </a:p>
        </p:txBody>
      </p:sp>
      <p:sp>
        <p:nvSpPr>
          <p:cNvPr id="163" name="Google Shape;163;p25"/>
          <p:cNvSpPr txBox="1"/>
          <p:nvPr>
            <p:ph idx="4294967295" type="body"/>
          </p:nvPr>
        </p:nvSpPr>
        <p:spPr>
          <a:xfrm>
            <a:off x="311700" y="1383125"/>
            <a:ext cx="3999900" cy="318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chemeClr val="dk1"/>
                </a:solidFill>
              </a:rPr>
              <a:t>Findings</a:t>
            </a:r>
            <a:endParaRPr b="1" sz="2100">
              <a:solidFill>
                <a:schemeClr val="dk1"/>
              </a:solidFill>
            </a:endParaRPr>
          </a:p>
          <a:p>
            <a:pPr indent="0" lvl="0" marL="0" rtl="0" algn="l">
              <a:spcBef>
                <a:spcPts val="1200"/>
              </a:spcBef>
              <a:spcAft>
                <a:spcPts val="0"/>
              </a:spcAft>
              <a:buNone/>
            </a:pPr>
            <a:r>
              <a:rPr lang="en" sz="1600"/>
              <a:t>Very different to the team-up movies, some solo Marvel movies perform up to 3 times as well, like Iron Man 3 or Captain Marvel, but will normally do around 2 times as well.</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Average Global Box Office:</a:t>
            </a:r>
            <a:endParaRPr sz="1600"/>
          </a:p>
          <a:p>
            <a:pPr indent="0" lvl="0" marL="0" rtl="0" algn="l">
              <a:spcBef>
                <a:spcPts val="0"/>
              </a:spcBef>
              <a:spcAft>
                <a:spcPts val="0"/>
              </a:spcAft>
              <a:buNone/>
            </a:pPr>
            <a:r>
              <a:rPr lang="en" sz="1600"/>
              <a:t>$725,428,219</a:t>
            </a:r>
            <a:endParaRPr sz="1600"/>
          </a:p>
        </p:txBody>
      </p:sp>
      <p:sp>
        <p:nvSpPr>
          <p:cNvPr id="164" name="Google Shape;164;p25"/>
          <p:cNvSpPr txBox="1"/>
          <p:nvPr>
            <p:ph idx="4294967295" type="body"/>
          </p:nvPr>
        </p:nvSpPr>
        <p:spPr>
          <a:xfrm>
            <a:off x="7996175" y="254200"/>
            <a:ext cx="689400" cy="219000"/>
          </a:xfrm>
          <a:prstGeom prst="rect">
            <a:avLst/>
          </a:prstGeom>
        </p:spPr>
        <p:txBody>
          <a:bodyPr anchorCtr="0" anchor="ctr"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b="1" lang="en" sz="1400">
                <a:solidFill>
                  <a:schemeClr val="lt2"/>
                </a:solidFill>
              </a:rPr>
              <a:t>Ite 1</a:t>
            </a:r>
            <a:endParaRPr sz="1400">
              <a:solidFill>
                <a:schemeClr val="lt2"/>
              </a:solidFill>
            </a:endParaRPr>
          </a:p>
        </p:txBody>
      </p:sp>
      <p:sp>
        <p:nvSpPr>
          <p:cNvPr id="165" name="Google Shape;165;p25"/>
          <p:cNvSpPr txBox="1"/>
          <p:nvPr/>
        </p:nvSpPr>
        <p:spPr>
          <a:xfrm>
            <a:off x="5515100" y="1599175"/>
            <a:ext cx="342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66" name="Google Shape;166;p25"/>
          <p:cNvSpPr txBox="1"/>
          <p:nvPr/>
        </p:nvSpPr>
        <p:spPr>
          <a:xfrm>
            <a:off x="9380750" y="1017725"/>
            <a:ext cx="204600" cy="21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latin typeface="Proxima Nova"/>
              <a:ea typeface="Proxima Nova"/>
              <a:cs typeface="Proxima Nova"/>
              <a:sym typeface="Proxima Nova"/>
            </a:endParaRPr>
          </a:p>
        </p:txBody>
      </p:sp>
      <p:pic>
        <p:nvPicPr>
          <p:cNvPr id="167" name="Google Shape;167;p25"/>
          <p:cNvPicPr preferRelativeResize="0"/>
          <p:nvPr/>
        </p:nvPicPr>
        <p:blipFill>
          <a:blip r:embed="rId3">
            <a:alphaModFix/>
          </a:blip>
          <a:stretch>
            <a:fillRect/>
          </a:stretch>
        </p:blipFill>
        <p:spPr>
          <a:xfrm>
            <a:off x="4356003" y="0"/>
            <a:ext cx="4788000" cy="50736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100"/>
              <a:t>Team Up Findings - Domestic</a:t>
            </a:r>
            <a:endParaRPr b="1" sz="2000"/>
          </a:p>
          <a:p>
            <a:pPr indent="0" lvl="0" marL="0" rtl="0" algn="l">
              <a:spcBef>
                <a:spcPts val="1200"/>
              </a:spcBef>
              <a:spcAft>
                <a:spcPts val="0"/>
              </a:spcAft>
              <a:buNone/>
            </a:pPr>
            <a:r>
              <a:rPr lang="en"/>
              <a:t>Y-axis - in $100,000,000</a:t>
            </a:r>
            <a:endParaRPr/>
          </a:p>
          <a:p>
            <a:pPr indent="0" lvl="0" marL="0" rtl="0" algn="l">
              <a:spcBef>
                <a:spcPts val="1200"/>
              </a:spcBef>
              <a:spcAft>
                <a:spcPts val="0"/>
              </a:spcAft>
              <a:buNone/>
            </a:pPr>
            <a:r>
              <a:rPr lang="en"/>
              <a:t>We decided to use 7 movies pre-defined by a previous article as “team-ups” which defined team-up movies as marvel movies with 5 or greater heroes as the main force.</a:t>
            </a:r>
            <a:endParaRPr/>
          </a:p>
          <a:p>
            <a:pPr indent="0" lvl="0" marL="0" rtl="0" algn="l">
              <a:spcBef>
                <a:spcPts val="1200"/>
              </a:spcBef>
              <a:spcAft>
                <a:spcPts val="0"/>
              </a:spcAft>
              <a:buNone/>
            </a:pPr>
            <a:r>
              <a:rPr lang="en"/>
              <a:t>Average Domestic Box:</a:t>
            </a:r>
            <a:endParaRPr/>
          </a:p>
          <a:p>
            <a:pPr indent="0" lvl="0" marL="0" rtl="0" algn="l">
              <a:spcBef>
                <a:spcPts val="1200"/>
              </a:spcBef>
              <a:spcAft>
                <a:spcPts val="1200"/>
              </a:spcAft>
              <a:buNone/>
            </a:pPr>
            <a:r>
              <a:rPr lang="en"/>
              <a:t>$535,880,546</a:t>
            </a:r>
            <a:endParaRPr/>
          </a:p>
        </p:txBody>
      </p:sp>
      <p:pic>
        <p:nvPicPr>
          <p:cNvPr id="173" name="Google Shape;173;p26"/>
          <p:cNvPicPr preferRelativeResize="0"/>
          <p:nvPr/>
        </p:nvPicPr>
        <p:blipFill>
          <a:blip r:embed="rId3">
            <a:alphaModFix/>
          </a:blip>
          <a:stretch>
            <a:fillRect/>
          </a:stretch>
        </p:blipFill>
        <p:spPr>
          <a:xfrm>
            <a:off x="0" y="0"/>
            <a:ext cx="457200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100"/>
              <a:t>Team Up Findings - Global</a:t>
            </a:r>
            <a:endParaRPr b="1" sz="2100"/>
          </a:p>
          <a:p>
            <a:pPr indent="0" lvl="0" marL="0" rtl="0" algn="l">
              <a:spcBef>
                <a:spcPts val="1200"/>
              </a:spcBef>
              <a:spcAft>
                <a:spcPts val="0"/>
              </a:spcAft>
              <a:buNone/>
            </a:pPr>
            <a:r>
              <a:rPr lang="en"/>
              <a:t>Y-axis - in $1,000,000,000</a:t>
            </a:r>
            <a:endParaRPr/>
          </a:p>
          <a:p>
            <a:pPr indent="0" lvl="0" marL="0" rtl="0" algn="l">
              <a:spcBef>
                <a:spcPts val="1200"/>
              </a:spcBef>
              <a:spcAft>
                <a:spcPts val="0"/>
              </a:spcAft>
              <a:buNone/>
            </a:pPr>
            <a:r>
              <a:rPr lang="en"/>
              <a:t>Consistency is the name of the game, in a very close ratio the global box office is almost always about 3 times as large as its domestic box office</a:t>
            </a:r>
            <a:endParaRPr/>
          </a:p>
          <a:p>
            <a:pPr indent="0" lvl="0" marL="0" rtl="0" algn="l">
              <a:spcBef>
                <a:spcPts val="1200"/>
              </a:spcBef>
              <a:spcAft>
                <a:spcPts val="0"/>
              </a:spcAft>
              <a:buNone/>
            </a:pPr>
            <a:r>
              <a:rPr lang="en"/>
              <a:t>Average Global Box:</a:t>
            </a:r>
            <a:endParaRPr/>
          </a:p>
          <a:p>
            <a:pPr indent="0" lvl="0" marL="0" rtl="0" algn="l">
              <a:spcBef>
                <a:spcPts val="1200"/>
              </a:spcBef>
              <a:spcAft>
                <a:spcPts val="1200"/>
              </a:spcAft>
              <a:buNone/>
            </a:pPr>
            <a:r>
              <a:rPr lang="en"/>
              <a:t>$ 1,506,339,008</a:t>
            </a:r>
            <a:endParaRPr/>
          </a:p>
        </p:txBody>
      </p:sp>
      <p:pic>
        <p:nvPicPr>
          <p:cNvPr id="179" name="Google Shape;179;p27"/>
          <p:cNvPicPr preferRelativeResize="0"/>
          <p:nvPr/>
        </p:nvPicPr>
        <p:blipFill>
          <a:blip r:embed="rId3">
            <a:alphaModFix/>
          </a:blip>
          <a:stretch>
            <a:fillRect/>
          </a:stretch>
        </p:blipFill>
        <p:spPr>
          <a:xfrm>
            <a:off x="0" y="0"/>
            <a:ext cx="45720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445025"/>
            <a:ext cx="8520600" cy="92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Are Teamup Movies More Profitable?</a:t>
            </a:r>
            <a:endParaRPr/>
          </a:p>
          <a:p>
            <a:pPr indent="0" lvl="0" marL="0" rtl="0" algn="l">
              <a:spcBef>
                <a:spcPts val="0"/>
              </a:spcBef>
              <a:spcAft>
                <a:spcPts val="0"/>
              </a:spcAft>
              <a:buNone/>
            </a:pPr>
            <a:r>
              <a:rPr lang="en"/>
              <a:t>YES!</a:t>
            </a:r>
            <a:endParaRPr/>
          </a:p>
        </p:txBody>
      </p:sp>
      <p:sp>
        <p:nvSpPr>
          <p:cNvPr id="185" name="Google Shape;185;p28"/>
          <p:cNvSpPr txBox="1"/>
          <p:nvPr>
            <p:ph idx="1" type="body"/>
          </p:nvPr>
        </p:nvSpPr>
        <p:spPr>
          <a:xfrm>
            <a:off x="311700" y="1495625"/>
            <a:ext cx="8520600" cy="3073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Based on the information we were able to pull out of OMDB yes Team-up movies are almost twice as profitable than their solo and sequel </a:t>
            </a:r>
            <a:r>
              <a:rPr lang="en"/>
              <a:t>counterparts</a:t>
            </a:r>
            <a:r>
              <a:rPr lang="en"/>
              <a:t>, with the exception of Black Panther which outperformed all but Avengers: Endgame. </a:t>
            </a:r>
            <a:endParaRPr/>
          </a:p>
          <a:p>
            <a:pPr indent="0" lvl="0" marL="0" rtl="0" algn="l">
              <a:spcBef>
                <a:spcPts val="1200"/>
              </a:spcBef>
              <a:spcAft>
                <a:spcPts val="0"/>
              </a:spcAft>
              <a:buNone/>
            </a:pPr>
            <a:r>
              <a:rPr lang="en"/>
              <a:t>This was consistent with global box office as well, with the best performing Team-up movie being Avengers: Endgame, and best non-teamup, being Black Panther.</a:t>
            </a:r>
            <a:endParaRPr/>
          </a:p>
          <a:p>
            <a:pPr indent="0" lvl="0" marL="0" rtl="0" algn="l">
              <a:spcBef>
                <a:spcPts val="1200"/>
              </a:spcBef>
              <a:spcAft>
                <a:spcPts val="0"/>
              </a:spcAft>
              <a:buNone/>
            </a:pPr>
            <a:r>
              <a:rPr lang="en"/>
              <a:t>Global box office numbers are roughly 3 times as large as the US, even though The US population is not ⅓ of the global population, which says something about our consumer tendencies</a:t>
            </a:r>
            <a:endParaRPr/>
          </a:p>
          <a:p>
            <a:pPr indent="0" lvl="0" marL="0" rtl="0" algn="l">
              <a:spcBef>
                <a:spcPts val="1200"/>
              </a:spcBef>
              <a:spcAft>
                <a:spcPts val="1200"/>
              </a:spcAft>
              <a:buNone/>
            </a:pPr>
            <a:r>
              <a:rPr lang="en"/>
              <a:t>In other words based on our findings in order to maximize global and domestic box office profits Disney should continue to make larger and larger Marvel movies.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nvSpPr>
        <p:spPr>
          <a:xfrm>
            <a:off x="262750" y="273275"/>
            <a:ext cx="85974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500">
                <a:solidFill>
                  <a:schemeClr val="accent3"/>
                </a:solidFill>
                <a:latin typeface="Impact"/>
                <a:ea typeface="Impact"/>
                <a:cs typeface="Impact"/>
                <a:sym typeface="Impact"/>
              </a:rPr>
              <a:t>What is  the correlation between ratings and sales?</a:t>
            </a:r>
            <a:endParaRPr b="1" sz="1200">
              <a:solidFill>
                <a:schemeClr val="accent3"/>
              </a:solidFill>
              <a:latin typeface="Impact"/>
              <a:ea typeface="Impact"/>
              <a:cs typeface="Impact"/>
              <a:sym typeface="Impact"/>
            </a:endParaRPr>
          </a:p>
        </p:txBody>
      </p:sp>
      <p:sp>
        <p:nvSpPr>
          <p:cNvPr id="191" name="Google Shape;191;p29"/>
          <p:cNvSpPr txBox="1"/>
          <p:nvPr/>
        </p:nvSpPr>
        <p:spPr>
          <a:xfrm>
            <a:off x="620100" y="688775"/>
            <a:ext cx="75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Comparing</a:t>
            </a:r>
            <a:r>
              <a:rPr lang="en">
                <a:latin typeface="Proxima Nova"/>
                <a:ea typeface="Proxima Nova"/>
                <a:cs typeface="Proxima Nova"/>
                <a:sym typeface="Proxima Nova"/>
              </a:rPr>
              <a:t> the movies rating with the three most popular rating sites</a:t>
            </a:r>
            <a:endParaRPr>
              <a:latin typeface="Proxima Nova"/>
              <a:ea typeface="Proxima Nova"/>
              <a:cs typeface="Proxima Nova"/>
              <a:sym typeface="Proxima Nova"/>
            </a:endParaRPr>
          </a:p>
        </p:txBody>
      </p:sp>
      <p:sp>
        <p:nvSpPr>
          <p:cNvPr id="192" name="Google Shape;192;p29"/>
          <p:cNvSpPr txBox="1"/>
          <p:nvPr/>
        </p:nvSpPr>
        <p:spPr>
          <a:xfrm>
            <a:off x="283775" y="1387375"/>
            <a:ext cx="2301900" cy="246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Findings</a:t>
            </a:r>
            <a:endParaRPr b="1">
              <a:latin typeface="Proxima Nova"/>
              <a:ea typeface="Proxima Nova"/>
              <a:cs typeface="Proxima Nova"/>
              <a:sym typeface="Proxima Nova"/>
            </a:endParaRPr>
          </a:p>
          <a:p>
            <a:pPr indent="0" lvl="0" marL="0" rtl="0" algn="l">
              <a:spcBef>
                <a:spcPts val="0"/>
              </a:spcBef>
              <a:spcAft>
                <a:spcPts val="0"/>
              </a:spcAft>
              <a:buNone/>
            </a:pPr>
            <a:r>
              <a:t/>
            </a:r>
            <a:endParaRPr b="1">
              <a:latin typeface="Proxima Nova"/>
              <a:ea typeface="Proxima Nova"/>
              <a:cs typeface="Proxima Nova"/>
              <a:sym typeface="Proxima Nova"/>
            </a:endParaRPr>
          </a:p>
          <a:p>
            <a:pPr indent="457200" lvl="0" marL="0" rtl="0" algn="l">
              <a:spcBef>
                <a:spcPts val="0"/>
              </a:spcBef>
              <a:spcAft>
                <a:spcPts val="0"/>
              </a:spcAft>
              <a:buNone/>
            </a:pPr>
            <a:r>
              <a:rPr b="1" lang="en" sz="1050">
                <a:highlight>
                  <a:srgbClr val="FFFFFF"/>
                </a:highlight>
              </a:rPr>
              <a:t>Rotten Tomatoes</a:t>
            </a:r>
            <a:endParaRPr b="1" sz="1050">
              <a:highlight>
                <a:srgbClr val="FFFFFF"/>
              </a:highlight>
            </a:endParaRPr>
          </a:p>
          <a:p>
            <a:pPr indent="0" lvl="0" marL="0" rtl="0" algn="l">
              <a:spcBef>
                <a:spcPts val="0"/>
              </a:spcBef>
              <a:spcAft>
                <a:spcPts val="0"/>
              </a:spcAft>
              <a:buNone/>
            </a:pPr>
            <a:r>
              <a:rPr lang="en" sz="950">
                <a:highlight>
                  <a:srgbClr val="FFFFFF"/>
                </a:highlight>
              </a:rPr>
              <a:t>Highest Rating: Black Panther </a:t>
            </a:r>
            <a:endParaRPr sz="950">
              <a:highlight>
                <a:srgbClr val="FFFFFF"/>
              </a:highlight>
            </a:endParaRPr>
          </a:p>
          <a:p>
            <a:pPr indent="0" lvl="0" marL="0" rtl="0" algn="l">
              <a:spcBef>
                <a:spcPts val="0"/>
              </a:spcBef>
              <a:spcAft>
                <a:spcPts val="0"/>
              </a:spcAft>
              <a:buNone/>
            </a:pPr>
            <a:r>
              <a:rPr lang="en" sz="950">
                <a:highlight>
                  <a:srgbClr val="FFFFFF"/>
                </a:highlight>
              </a:rPr>
              <a:t>Lowest Rating: Thor: The Dark World </a:t>
            </a:r>
            <a:endParaRPr sz="950">
              <a:highlight>
                <a:srgbClr val="FFFFFF"/>
              </a:highlight>
            </a:endParaRPr>
          </a:p>
          <a:p>
            <a:pPr indent="457200" lvl="0" marL="0" rtl="0" algn="l">
              <a:spcBef>
                <a:spcPts val="0"/>
              </a:spcBef>
              <a:spcAft>
                <a:spcPts val="0"/>
              </a:spcAft>
              <a:buNone/>
            </a:pPr>
            <a:r>
              <a:t/>
            </a:r>
            <a:endParaRPr b="1" sz="1050">
              <a:highlight>
                <a:srgbClr val="FFFFFF"/>
              </a:highlight>
            </a:endParaRPr>
          </a:p>
          <a:p>
            <a:pPr indent="457200" lvl="0" marL="0" rtl="0" algn="l">
              <a:spcBef>
                <a:spcPts val="0"/>
              </a:spcBef>
              <a:spcAft>
                <a:spcPts val="0"/>
              </a:spcAft>
              <a:buNone/>
            </a:pPr>
            <a:r>
              <a:rPr b="1" lang="en" sz="1050">
                <a:highlight>
                  <a:srgbClr val="FFFFFF"/>
                </a:highlight>
              </a:rPr>
              <a:t>IMDB</a:t>
            </a:r>
            <a:endParaRPr b="1" sz="1050">
              <a:highlight>
                <a:srgbClr val="FFFFFF"/>
              </a:highlight>
            </a:endParaRPr>
          </a:p>
          <a:p>
            <a:pPr indent="0" lvl="0" marL="0" rtl="0" algn="l">
              <a:spcBef>
                <a:spcPts val="0"/>
              </a:spcBef>
              <a:spcAft>
                <a:spcPts val="0"/>
              </a:spcAft>
              <a:buNone/>
            </a:pPr>
            <a:r>
              <a:rPr lang="en" sz="950">
                <a:highlight>
                  <a:srgbClr val="FFFFFF"/>
                </a:highlight>
              </a:rPr>
              <a:t>Highest Rating:Avengers: Infinity War and Avengers: Endgame</a:t>
            </a:r>
            <a:endParaRPr sz="950">
              <a:highlight>
                <a:srgbClr val="FFFFFF"/>
              </a:highlight>
            </a:endParaRPr>
          </a:p>
          <a:p>
            <a:pPr indent="0" lvl="0" marL="0" rtl="0" algn="l">
              <a:spcBef>
                <a:spcPts val="0"/>
              </a:spcBef>
              <a:spcAft>
                <a:spcPts val="0"/>
              </a:spcAft>
              <a:buNone/>
            </a:pPr>
            <a:r>
              <a:rPr lang="en" sz="950">
                <a:highlight>
                  <a:srgbClr val="FFFFFF"/>
                </a:highlight>
              </a:rPr>
              <a:t>Lowest Rating: The Incredible Hulk</a:t>
            </a:r>
            <a:r>
              <a:rPr lang="en" sz="1050">
                <a:highlight>
                  <a:srgbClr val="FFFFFF"/>
                </a:highlight>
              </a:rPr>
              <a:t> </a:t>
            </a:r>
            <a:endParaRPr sz="1050">
              <a:highlight>
                <a:srgbClr val="FFFFFF"/>
              </a:highlight>
            </a:endParaRPr>
          </a:p>
          <a:p>
            <a:pPr indent="457200" lvl="0" marL="0" rtl="0" algn="l">
              <a:spcBef>
                <a:spcPts val="0"/>
              </a:spcBef>
              <a:spcAft>
                <a:spcPts val="0"/>
              </a:spcAft>
              <a:buNone/>
            </a:pPr>
            <a:r>
              <a:t/>
            </a:r>
            <a:endParaRPr b="1" sz="1050">
              <a:highlight>
                <a:srgbClr val="FFFFFF"/>
              </a:highlight>
            </a:endParaRPr>
          </a:p>
          <a:p>
            <a:pPr indent="457200" lvl="0" marL="0" rtl="0" algn="l">
              <a:spcBef>
                <a:spcPts val="0"/>
              </a:spcBef>
              <a:spcAft>
                <a:spcPts val="0"/>
              </a:spcAft>
              <a:buNone/>
            </a:pPr>
            <a:r>
              <a:rPr b="1" lang="en" sz="1050">
                <a:highlight>
                  <a:srgbClr val="FFFFFF"/>
                </a:highlight>
              </a:rPr>
              <a:t>Metacritic</a:t>
            </a:r>
            <a:endParaRPr b="1" sz="1050">
              <a:highlight>
                <a:srgbClr val="FFFFFF"/>
              </a:highlight>
            </a:endParaRPr>
          </a:p>
          <a:p>
            <a:pPr indent="0" lvl="0" marL="0" rtl="0" algn="l">
              <a:spcBef>
                <a:spcPts val="0"/>
              </a:spcBef>
              <a:spcAft>
                <a:spcPts val="0"/>
              </a:spcAft>
              <a:buNone/>
            </a:pPr>
            <a:r>
              <a:rPr lang="en" sz="950">
                <a:highlight>
                  <a:srgbClr val="FFFFFF"/>
                </a:highlight>
              </a:rPr>
              <a:t>Highest rating: Black Panther </a:t>
            </a:r>
            <a:endParaRPr sz="950">
              <a:highlight>
                <a:srgbClr val="FFFFFF"/>
              </a:highlight>
            </a:endParaRPr>
          </a:p>
          <a:p>
            <a:pPr indent="0" lvl="0" marL="0" rtl="0" algn="l">
              <a:lnSpc>
                <a:spcPct val="115000"/>
              </a:lnSpc>
              <a:spcBef>
                <a:spcPts val="0"/>
              </a:spcBef>
              <a:spcAft>
                <a:spcPts val="0"/>
              </a:spcAft>
              <a:buNone/>
            </a:pPr>
            <a:r>
              <a:rPr lang="en" sz="950">
                <a:highlight>
                  <a:srgbClr val="FFFFFF"/>
                </a:highlight>
              </a:rPr>
              <a:t>Lowest Rating: Thor: The Dark World </a:t>
            </a:r>
            <a:endParaRPr b="1" sz="900">
              <a:latin typeface="Proxima Nova"/>
              <a:ea typeface="Proxima Nova"/>
              <a:cs typeface="Proxima Nova"/>
              <a:sym typeface="Proxima Nova"/>
            </a:endParaRPr>
          </a:p>
        </p:txBody>
      </p:sp>
      <p:pic>
        <p:nvPicPr>
          <p:cNvPr id="193" name="Google Shape;193;p29"/>
          <p:cNvPicPr preferRelativeResize="0"/>
          <p:nvPr/>
        </p:nvPicPr>
        <p:blipFill>
          <a:blip r:embed="rId3">
            <a:alphaModFix/>
          </a:blip>
          <a:stretch>
            <a:fillRect/>
          </a:stretch>
        </p:blipFill>
        <p:spPr>
          <a:xfrm>
            <a:off x="2738075" y="1241375"/>
            <a:ext cx="6253524" cy="37353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0"/>
          <p:cNvPicPr preferRelativeResize="0"/>
          <p:nvPr/>
        </p:nvPicPr>
        <p:blipFill>
          <a:blip r:embed="rId3">
            <a:alphaModFix/>
          </a:blip>
          <a:stretch>
            <a:fillRect/>
          </a:stretch>
        </p:blipFill>
        <p:spPr>
          <a:xfrm>
            <a:off x="2694475" y="1018125"/>
            <a:ext cx="6099849" cy="3417975"/>
          </a:xfrm>
          <a:prstGeom prst="rect">
            <a:avLst/>
          </a:prstGeom>
          <a:noFill/>
          <a:ln>
            <a:noFill/>
          </a:ln>
        </p:spPr>
      </p:pic>
      <p:sp>
        <p:nvSpPr>
          <p:cNvPr id="199" name="Google Shape;199;p30"/>
          <p:cNvSpPr txBox="1"/>
          <p:nvPr/>
        </p:nvSpPr>
        <p:spPr>
          <a:xfrm>
            <a:off x="112400" y="2009800"/>
            <a:ext cx="27966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Findings</a:t>
            </a:r>
            <a:endParaRPr b="1">
              <a:latin typeface="Proxima Nova"/>
              <a:ea typeface="Proxima Nova"/>
              <a:cs typeface="Proxima Nova"/>
              <a:sym typeface="Proxima Nova"/>
            </a:endParaRPr>
          </a:p>
          <a:p>
            <a:pPr indent="0" lvl="0" marL="0" rtl="0" algn="l">
              <a:spcBef>
                <a:spcPts val="0"/>
              </a:spcBef>
              <a:spcAft>
                <a:spcPts val="0"/>
              </a:spcAft>
              <a:buNone/>
            </a:pPr>
            <a:r>
              <a:t/>
            </a:r>
            <a:endParaRPr b="1" sz="1200">
              <a:latin typeface="Proxima Nova"/>
              <a:ea typeface="Proxima Nova"/>
              <a:cs typeface="Proxima Nova"/>
              <a:sym typeface="Proxima Nova"/>
            </a:endParaRPr>
          </a:p>
          <a:p>
            <a:pPr indent="457200" lvl="0" marL="0" rtl="0" algn="l">
              <a:spcBef>
                <a:spcPts val="0"/>
              </a:spcBef>
              <a:spcAft>
                <a:spcPts val="0"/>
              </a:spcAft>
              <a:buNone/>
            </a:pPr>
            <a:r>
              <a:rPr b="1" lang="en" sz="1200">
                <a:latin typeface="Proxima Nova"/>
                <a:ea typeface="Proxima Nova"/>
                <a:cs typeface="Proxima Nova"/>
                <a:sym typeface="Proxima Nova"/>
              </a:rPr>
              <a:t>Most profitable</a:t>
            </a:r>
            <a:endParaRPr b="1" sz="1200">
              <a:latin typeface="Proxima Nova"/>
              <a:ea typeface="Proxima Nova"/>
              <a:cs typeface="Proxima Nova"/>
              <a:sym typeface="Proxima Nova"/>
            </a:endParaRPr>
          </a:p>
          <a:p>
            <a:pPr indent="0" lvl="0" marL="0" rtl="0" algn="l">
              <a:spcBef>
                <a:spcPts val="0"/>
              </a:spcBef>
              <a:spcAft>
                <a:spcPts val="0"/>
              </a:spcAft>
              <a:buNone/>
            </a:pPr>
            <a:r>
              <a:rPr lang="en" sz="1000">
                <a:latin typeface="Proxima Nova"/>
                <a:ea typeface="Proxima Nova"/>
                <a:cs typeface="Proxima Nova"/>
                <a:sym typeface="Proxima Nova"/>
              </a:rPr>
              <a:t>Avengers End Game </a:t>
            </a:r>
            <a:endParaRPr sz="1000">
              <a:latin typeface="Proxima Nova"/>
              <a:ea typeface="Proxima Nova"/>
              <a:cs typeface="Proxima Nova"/>
              <a:sym typeface="Proxima Nova"/>
            </a:endParaRPr>
          </a:p>
          <a:p>
            <a:pPr indent="0" lvl="0" marL="0" rtl="0" algn="l">
              <a:spcBef>
                <a:spcPts val="0"/>
              </a:spcBef>
              <a:spcAft>
                <a:spcPts val="0"/>
              </a:spcAft>
              <a:buNone/>
            </a:pPr>
            <a:r>
              <a:rPr lang="en" sz="1000">
                <a:latin typeface="Proxima Nova"/>
                <a:ea typeface="Proxima Nova"/>
                <a:cs typeface="Proxima Nova"/>
                <a:sym typeface="Proxima Nova"/>
              </a:rPr>
              <a:t>Black Panther</a:t>
            </a:r>
            <a:endParaRPr sz="1000">
              <a:latin typeface="Proxima Nova"/>
              <a:ea typeface="Proxima Nova"/>
              <a:cs typeface="Proxima Nova"/>
              <a:sym typeface="Proxima Nova"/>
            </a:endParaRPr>
          </a:p>
          <a:p>
            <a:pPr indent="0" lvl="0" marL="0" rtl="0" algn="l">
              <a:spcBef>
                <a:spcPts val="0"/>
              </a:spcBef>
              <a:spcAft>
                <a:spcPts val="0"/>
              </a:spcAft>
              <a:buNone/>
            </a:pPr>
            <a:r>
              <a:t/>
            </a:r>
            <a:endParaRPr b="1" sz="1200">
              <a:latin typeface="Proxima Nova"/>
              <a:ea typeface="Proxima Nova"/>
              <a:cs typeface="Proxima Nova"/>
              <a:sym typeface="Proxima Nova"/>
            </a:endParaRPr>
          </a:p>
          <a:p>
            <a:pPr indent="457200" lvl="0" marL="0" rtl="0" algn="l">
              <a:spcBef>
                <a:spcPts val="0"/>
              </a:spcBef>
              <a:spcAft>
                <a:spcPts val="0"/>
              </a:spcAft>
              <a:buNone/>
            </a:pPr>
            <a:r>
              <a:rPr b="1" lang="en" sz="1200">
                <a:latin typeface="Proxima Nova"/>
                <a:ea typeface="Proxima Nova"/>
                <a:cs typeface="Proxima Nova"/>
                <a:sym typeface="Proxima Nova"/>
              </a:rPr>
              <a:t>Least Profitable</a:t>
            </a:r>
            <a:endParaRPr b="1" sz="1200">
              <a:latin typeface="Proxima Nova"/>
              <a:ea typeface="Proxima Nova"/>
              <a:cs typeface="Proxima Nova"/>
              <a:sym typeface="Proxima Nova"/>
            </a:endParaRPr>
          </a:p>
          <a:p>
            <a:pPr indent="0" lvl="0" marL="0" rtl="0" algn="l">
              <a:spcBef>
                <a:spcPts val="0"/>
              </a:spcBef>
              <a:spcAft>
                <a:spcPts val="0"/>
              </a:spcAft>
              <a:buNone/>
            </a:pPr>
            <a:r>
              <a:rPr lang="en" sz="1000">
                <a:latin typeface="Proxima Nova"/>
                <a:ea typeface="Proxima Nova"/>
                <a:cs typeface="Proxima Nova"/>
                <a:sym typeface="Proxima Nova"/>
              </a:rPr>
              <a:t>The Incredible Hulk</a:t>
            </a:r>
            <a:endParaRPr sz="1000">
              <a:latin typeface="Proxima Nova"/>
              <a:ea typeface="Proxima Nova"/>
              <a:cs typeface="Proxima Nova"/>
              <a:sym typeface="Proxima Nova"/>
            </a:endParaRPr>
          </a:p>
          <a:p>
            <a:pPr indent="0" lvl="0" marL="0" rtl="0" algn="l">
              <a:spcBef>
                <a:spcPts val="0"/>
              </a:spcBef>
              <a:spcAft>
                <a:spcPts val="0"/>
              </a:spcAft>
              <a:buNone/>
            </a:pPr>
            <a:r>
              <a:rPr lang="en" sz="1000">
                <a:latin typeface="Proxima Nova"/>
                <a:ea typeface="Proxima Nova"/>
                <a:cs typeface="Proxima Nova"/>
                <a:sym typeface="Proxima Nova"/>
              </a:rPr>
              <a:t>Thor</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p:txBody>
      </p:sp>
      <p:sp>
        <p:nvSpPr>
          <p:cNvPr id="200" name="Google Shape;200;p30"/>
          <p:cNvSpPr txBox="1"/>
          <p:nvPr/>
        </p:nvSpPr>
        <p:spPr>
          <a:xfrm>
            <a:off x="495850" y="204950"/>
            <a:ext cx="65121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600">
                <a:solidFill>
                  <a:schemeClr val="accent3"/>
                </a:solidFill>
                <a:latin typeface="Impact"/>
                <a:ea typeface="Impact"/>
                <a:cs typeface="Impact"/>
                <a:sym typeface="Impact"/>
              </a:rPr>
              <a:t>What is  the correlation between ratings and sales?</a:t>
            </a:r>
            <a:endParaRPr b="1">
              <a:solidFill>
                <a:schemeClr val="accent3"/>
              </a:solidFill>
              <a:latin typeface="Impact"/>
              <a:ea typeface="Impact"/>
              <a:cs typeface="Impact"/>
              <a:sym typeface="Impact"/>
            </a:endParaRPr>
          </a:p>
        </p:txBody>
      </p:sp>
      <p:sp>
        <p:nvSpPr>
          <p:cNvPr id="201" name="Google Shape;201;p30"/>
          <p:cNvSpPr txBox="1"/>
          <p:nvPr/>
        </p:nvSpPr>
        <p:spPr>
          <a:xfrm>
            <a:off x="918950" y="680950"/>
            <a:ext cx="279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The net profit by movie</a:t>
            </a:r>
            <a:endParaRPr>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nvSpPr>
        <p:spPr>
          <a:xfrm>
            <a:off x="94600" y="283775"/>
            <a:ext cx="85659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500">
                <a:solidFill>
                  <a:schemeClr val="accent3"/>
                </a:solidFill>
                <a:latin typeface="Impact"/>
                <a:ea typeface="Impact"/>
                <a:cs typeface="Impact"/>
                <a:sym typeface="Impact"/>
              </a:rPr>
              <a:t>Are movies with higher ratings generating more net profit than less rated ones?</a:t>
            </a:r>
            <a:r>
              <a:rPr lang="en" sz="1500">
                <a:solidFill>
                  <a:schemeClr val="accent3"/>
                </a:solidFill>
                <a:latin typeface="Alfa Slab One"/>
                <a:ea typeface="Alfa Slab One"/>
                <a:cs typeface="Alfa Slab One"/>
                <a:sym typeface="Alfa Slab One"/>
              </a:rPr>
              <a:t> </a:t>
            </a:r>
            <a:endParaRPr b="1" sz="1500">
              <a:solidFill>
                <a:schemeClr val="accent3"/>
              </a:solidFill>
              <a:latin typeface="Alfa Slab One"/>
              <a:ea typeface="Alfa Slab One"/>
              <a:cs typeface="Alfa Slab One"/>
              <a:sym typeface="Alfa Slab One"/>
            </a:endParaRPr>
          </a:p>
        </p:txBody>
      </p:sp>
      <p:sp>
        <p:nvSpPr>
          <p:cNvPr id="207" name="Google Shape;207;p31"/>
          <p:cNvSpPr txBox="1"/>
          <p:nvPr/>
        </p:nvSpPr>
        <p:spPr>
          <a:xfrm>
            <a:off x="409900" y="1233975"/>
            <a:ext cx="8131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Conclusion:</a:t>
            </a:r>
            <a:endParaRPr b="1">
              <a:latin typeface="Proxima Nova"/>
              <a:ea typeface="Proxima Nova"/>
              <a:cs typeface="Proxima Nova"/>
              <a:sym typeface="Proxima Nova"/>
            </a:endParaRPr>
          </a:p>
          <a:p>
            <a:pPr indent="0" lvl="0" marL="0" rtl="0" algn="l">
              <a:spcBef>
                <a:spcPts val="0"/>
              </a:spcBef>
              <a:spcAft>
                <a:spcPts val="0"/>
              </a:spcAft>
              <a:buNone/>
            </a:pPr>
            <a:r>
              <a:rPr lang="en" sz="1200">
                <a:latin typeface="Proxima Nova"/>
                <a:ea typeface="Proxima Nova"/>
                <a:cs typeface="Proxima Nova"/>
                <a:sym typeface="Proxima Nova"/>
              </a:rPr>
              <a:t>The line regression graph for all three ratings sites shows that the correlation between most </a:t>
            </a:r>
            <a:r>
              <a:rPr lang="en" sz="1200">
                <a:latin typeface="Proxima Nova"/>
                <a:ea typeface="Proxima Nova"/>
                <a:cs typeface="Proxima Nova"/>
                <a:sym typeface="Proxima Nova"/>
              </a:rPr>
              <a:t>profitable</a:t>
            </a:r>
            <a:r>
              <a:rPr lang="en" sz="1200">
                <a:latin typeface="Proxima Nova"/>
                <a:ea typeface="Proxima Nova"/>
                <a:cs typeface="Proxima Nova"/>
                <a:sym typeface="Proxima Nova"/>
              </a:rPr>
              <a:t> and rating is moderate with r-value around 0.5</a:t>
            </a:r>
            <a:endParaRPr sz="1200">
              <a:latin typeface="Proxima Nova"/>
              <a:ea typeface="Proxima Nova"/>
              <a:cs typeface="Proxima Nova"/>
              <a:sym typeface="Proxima Nova"/>
            </a:endParaRPr>
          </a:p>
          <a:p>
            <a:pPr indent="0" lvl="0" marL="0" rtl="0" algn="l">
              <a:spcBef>
                <a:spcPts val="0"/>
              </a:spcBef>
              <a:spcAft>
                <a:spcPts val="0"/>
              </a:spcAft>
              <a:buNone/>
            </a:pPr>
            <a:r>
              <a:t/>
            </a:r>
            <a:endParaRPr sz="1200">
              <a:latin typeface="Proxima Nova"/>
              <a:ea typeface="Proxima Nova"/>
              <a:cs typeface="Proxima Nova"/>
              <a:sym typeface="Proxima Nova"/>
            </a:endParaRPr>
          </a:p>
        </p:txBody>
      </p:sp>
      <p:pic>
        <p:nvPicPr>
          <p:cNvPr id="208" name="Google Shape;208;p31"/>
          <p:cNvPicPr preferRelativeResize="0"/>
          <p:nvPr/>
        </p:nvPicPr>
        <p:blipFill>
          <a:blip r:embed="rId3">
            <a:alphaModFix/>
          </a:blip>
          <a:stretch>
            <a:fillRect/>
          </a:stretch>
        </p:blipFill>
        <p:spPr>
          <a:xfrm>
            <a:off x="3226625" y="2339225"/>
            <a:ext cx="2690775" cy="1963600"/>
          </a:xfrm>
          <a:prstGeom prst="rect">
            <a:avLst/>
          </a:prstGeom>
          <a:noFill/>
          <a:ln>
            <a:noFill/>
          </a:ln>
        </p:spPr>
      </p:pic>
      <p:pic>
        <p:nvPicPr>
          <p:cNvPr id="209" name="Google Shape;209;p31"/>
          <p:cNvPicPr preferRelativeResize="0"/>
          <p:nvPr/>
        </p:nvPicPr>
        <p:blipFill>
          <a:blip r:embed="rId4">
            <a:alphaModFix/>
          </a:blip>
          <a:stretch>
            <a:fillRect/>
          </a:stretch>
        </p:blipFill>
        <p:spPr>
          <a:xfrm>
            <a:off x="6056575" y="2339225"/>
            <a:ext cx="2690775" cy="1963600"/>
          </a:xfrm>
          <a:prstGeom prst="rect">
            <a:avLst/>
          </a:prstGeom>
          <a:noFill/>
          <a:ln>
            <a:noFill/>
          </a:ln>
        </p:spPr>
      </p:pic>
      <p:sp>
        <p:nvSpPr>
          <p:cNvPr id="210" name="Google Shape;210;p31"/>
          <p:cNvSpPr txBox="1"/>
          <p:nvPr/>
        </p:nvSpPr>
        <p:spPr>
          <a:xfrm>
            <a:off x="1084138" y="4257625"/>
            <a:ext cx="1441200" cy="50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Proxima Nova"/>
                <a:ea typeface="Proxima Nova"/>
                <a:cs typeface="Proxima Nova"/>
                <a:sym typeface="Proxima Nova"/>
              </a:rPr>
              <a:t> </a:t>
            </a:r>
            <a:r>
              <a:rPr lang="en" sz="1050">
                <a:highlight>
                  <a:srgbClr val="FFFFFF"/>
                </a:highlight>
              </a:rPr>
              <a:t>The r-value is: 0.52</a:t>
            </a:r>
            <a:endParaRPr sz="1050">
              <a:highlight>
                <a:srgbClr val="FFFFFF"/>
              </a:highlight>
            </a:endParaRPr>
          </a:p>
          <a:p>
            <a:pPr indent="0" lvl="0" marL="0" rtl="0" algn="l">
              <a:spcBef>
                <a:spcPts val="0"/>
              </a:spcBef>
              <a:spcAft>
                <a:spcPts val="0"/>
              </a:spcAft>
              <a:buNone/>
            </a:pPr>
            <a:r>
              <a:t/>
            </a:r>
            <a:endParaRPr b="1" sz="1000">
              <a:latin typeface="Proxima Nova"/>
              <a:ea typeface="Proxima Nova"/>
              <a:cs typeface="Proxima Nova"/>
              <a:sym typeface="Proxima Nova"/>
            </a:endParaRPr>
          </a:p>
        </p:txBody>
      </p:sp>
      <p:pic>
        <p:nvPicPr>
          <p:cNvPr id="211" name="Google Shape;211;p31"/>
          <p:cNvPicPr preferRelativeResize="0"/>
          <p:nvPr/>
        </p:nvPicPr>
        <p:blipFill>
          <a:blip r:embed="rId5">
            <a:alphaModFix/>
          </a:blip>
          <a:stretch>
            <a:fillRect/>
          </a:stretch>
        </p:blipFill>
        <p:spPr>
          <a:xfrm>
            <a:off x="522019" y="2339225"/>
            <a:ext cx="2565431" cy="1832450"/>
          </a:xfrm>
          <a:prstGeom prst="rect">
            <a:avLst/>
          </a:prstGeom>
          <a:noFill/>
          <a:ln>
            <a:noFill/>
          </a:ln>
        </p:spPr>
      </p:pic>
      <p:sp>
        <p:nvSpPr>
          <p:cNvPr id="212" name="Google Shape;212;p31"/>
          <p:cNvSpPr txBox="1"/>
          <p:nvPr/>
        </p:nvSpPr>
        <p:spPr>
          <a:xfrm>
            <a:off x="3947250" y="4370000"/>
            <a:ext cx="1692000" cy="52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The r-value is: 0.57</a:t>
            </a:r>
            <a:endParaRPr sz="1050">
              <a:highlight>
                <a:srgbClr val="FFFFFF"/>
              </a:highlight>
            </a:endParaRPr>
          </a:p>
          <a:p>
            <a:pPr indent="0" lvl="0" marL="0" rtl="0" algn="l">
              <a:spcBef>
                <a:spcPts val="0"/>
              </a:spcBef>
              <a:spcAft>
                <a:spcPts val="0"/>
              </a:spcAft>
              <a:buNone/>
            </a:pPr>
            <a:r>
              <a:t/>
            </a:r>
            <a:endParaRPr b="1" sz="1000">
              <a:latin typeface="Proxima Nova"/>
              <a:ea typeface="Proxima Nova"/>
              <a:cs typeface="Proxima Nova"/>
              <a:sym typeface="Proxima Nova"/>
            </a:endParaRPr>
          </a:p>
        </p:txBody>
      </p:sp>
      <p:sp>
        <p:nvSpPr>
          <p:cNvPr id="213" name="Google Shape;213;p31"/>
          <p:cNvSpPr txBox="1"/>
          <p:nvPr/>
        </p:nvSpPr>
        <p:spPr>
          <a:xfrm>
            <a:off x="6888850" y="4409675"/>
            <a:ext cx="1692000" cy="52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The r-value is: 0.54</a:t>
            </a:r>
            <a:endParaRPr sz="1050">
              <a:highlight>
                <a:srgbClr val="FFFFFF"/>
              </a:highlight>
            </a:endParaRPr>
          </a:p>
          <a:p>
            <a:pPr indent="0" lvl="0" marL="0" rtl="0" algn="l">
              <a:spcBef>
                <a:spcPts val="0"/>
              </a:spcBef>
              <a:spcAft>
                <a:spcPts val="0"/>
              </a:spcAft>
              <a:buNone/>
            </a:pPr>
            <a:r>
              <a:t/>
            </a:r>
            <a:endParaRPr b="1" sz="1000">
              <a:latin typeface="Proxima Nova"/>
              <a:ea typeface="Proxima Nova"/>
              <a:cs typeface="Proxima Nova"/>
              <a:sym typeface="Proxima Nova"/>
            </a:endParaRPr>
          </a:p>
        </p:txBody>
      </p:sp>
      <p:sp>
        <p:nvSpPr>
          <p:cNvPr id="214" name="Google Shape;214;p31"/>
          <p:cNvSpPr txBox="1"/>
          <p:nvPr/>
        </p:nvSpPr>
        <p:spPr>
          <a:xfrm>
            <a:off x="680950" y="647900"/>
            <a:ext cx="684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Comparing</a:t>
            </a:r>
            <a:r>
              <a:rPr b="1" lang="en">
                <a:latin typeface="Proxima Nova"/>
                <a:ea typeface="Proxima Nova"/>
                <a:cs typeface="Proxima Nova"/>
                <a:sym typeface="Proxima Nova"/>
              </a:rPr>
              <a:t> the Net Profit with each Rating Site for all movies</a:t>
            </a:r>
            <a:endParaRPr b="1">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Marvel?</a:t>
            </a:r>
            <a:endParaRPr/>
          </a:p>
        </p:txBody>
      </p:sp>
      <p:sp>
        <p:nvSpPr>
          <p:cNvPr id="63" name="Google Shape;63;p14"/>
          <p:cNvSpPr txBox="1"/>
          <p:nvPr>
            <p:ph idx="1" type="body"/>
          </p:nvPr>
        </p:nvSpPr>
        <p:spPr>
          <a:xfrm>
            <a:off x="348175" y="11889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the Film and </a:t>
            </a:r>
            <a:r>
              <a:rPr lang="en"/>
              <a:t>Entertainment</a:t>
            </a:r>
            <a:r>
              <a:rPr lang="en"/>
              <a:t> </a:t>
            </a:r>
            <a:r>
              <a:rPr lang="en"/>
              <a:t>industry</a:t>
            </a:r>
            <a:r>
              <a:rPr lang="en"/>
              <a:t> being such a huge </a:t>
            </a:r>
            <a:r>
              <a:rPr lang="en"/>
              <a:t>business</a:t>
            </a:r>
            <a:r>
              <a:rPr lang="en"/>
              <a:t> in the U.S., by roughly generating over 30 billion a year in revenue we wanted to take a closer look into this </a:t>
            </a:r>
            <a:r>
              <a:rPr lang="en"/>
              <a:t>industry. </a:t>
            </a:r>
            <a:endParaRPr/>
          </a:p>
          <a:p>
            <a:pPr indent="0" lvl="0" marL="0" rtl="0" algn="l">
              <a:spcBef>
                <a:spcPts val="1200"/>
              </a:spcBef>
              <a:spcAft>
                <a:spcPts val="1200"/>
              </a:spcAft>
              <a:buNone/>
            </a:pPr>
            <a:r>
              <a:rPr lang="en"/>
              <a:t>The </a:t>
            </a:r>
            <a:r>
              <a:rPr lang="en"/>
              <a:t>Marvel Cinematic Universe stood out to us the most. They have a plethora of movies all under their umbrella, we knew we would we able to analyze their data and draw clear conclusions into their profitability.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nvSpPr>
        <p:spPr>
          <a:xfrm>
            <a:off x="191725" y="290900"/>
            <a:ext cx="85815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500">
                <a:solidFill>
                  <a:schemeClr val="accent3"/>
                </a:solidFill>
                <a:latin typeface="Impact"/>
                <a:ea typeface="Impact"/>
                <a:cs typeface="Impact"/>
                <a:sym typeface="Impact"/>
              </a:rPr>
              <a:t>Are movies with higher ratings generating more net profit than less rated ones? </a:t>
            </a:r>
            <a:endParaRPr>
              <a:latin typeface="Impact"/>
              <a:ea typeface="Impact"/>
              <a:cs typeface="Impact"/>
              <a:sym typeface="Impact"/>
            </a:endParaRPr>
          </a:p>
        </p:txBody>
      </p:sp>
      <p:sp>
        <p:nvSpPr>
          <p:cNvPr id="220" name="Google Shape;220;p32"/>
          <p:cNvSpPr txBox="1"/>
          <p:nvPr/>
        </p:nvSpPr>
        <p:spPr>
          <a:xfrm>
            <a:off x="495825" y="706400"/>
            <a:ext cx="769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Comparing the Net Profit, without the outliers movies, for each rating site.</a:t>
            </a:r>
            <a:endParaRPr b="1">
              <a:latin typeface="Proxima Nova"/>
              <a:ea typeface="Proxima Nova"/>
              <a:cs typeface="Proxima Nova"/>
              <a:sym typeface="Proxima Nova"/>
            </a:endParaRPr>
          </a:p>
          <a:p>
            <a:pPr indent="0" lvl="0" marL="0" rtl="0" algn="l">
              <a:spcBef>
                <a:spcPts val="0"/>
              </a:spcBef>
              <a:spcAft>
                <a:spcPts val="0"/>
              </a:spcAft>
              <a:buNone/>
            </a:pPr>
            <a:r>
              <a:t/>
            </a:r>
            <a:endParaRPr b="1">
              <a:latin typeface="Proxima Nova"/>
              <a:ea typeface="Proxima Nova"/>
              <a:cs typeface="Proxima Nova"/>
              <a:sym typeface="Proxima Nova"/>
            </a:endParaRPr>
          </a:p>
        </p:txBody>
      </p:sp>
      <p:pic>
        <p:nvPicPr>
          <p:cNvPr id="221" name="Google Shape;221;p32"/>
          <p:cNvPicPr preferRelativeResize="0"/>
          <p:nvPr/>
        </p:nvPicPr>
        <p:blipFill>
          <a:blip r:embed="rId3">
            <a:alphaModFix/>
          </a:blip>
          <a:stretch>
            <a:fillRect/>
          </a:stretch>
        </p:blipFill>
        <p:spPr>
          <a:xfrm>
            <a:off x="225125" y="2360600"/>
            <a:ext cx="2849075" cy="2035050"/>
          </a:xfrm>
          <a:prstGeom prst="rect">
            <a:avLst/>
          </a:prstGeom>
          <a:noFill/>
          <a:ln>
            <a:noFill/>
          </a:ln>
        </p:spPr>
      </p:pic>
      <p:pic>
        <p:nvPicPr>
          <p:cNvPr id="222" name="Google Shape;222;p32"/>
          <p:cNvPicPr preferRelativeResize="0"/>
          <p:nvPr/>
        </p:nvPicPr>
        <p:blipFill>
          <a:blip r:embed="rId4">
            <a:alphaModFix/>
          </a:blip>
          <a:stretch>
            <a:fillRect/>
          </a:stretch>
        </p:blipFill>
        <p:spPr>
          <a:xfrm>
            <a:off x="3231200" y="2484050"/>
            <a:ext cx="2849075" cy="1941525"/>
          </a:xfrm>
          <a:prstGeom prst="rect">
            <a:avLst/>
          </a:prstGeom>
          <a:noFill/>
          <a:ln>
            <a:noFill/>
          </a:ln>
        </p:spPr>
      </p:pic>
      <p:pic>
        <p:nvPicPr>
          <p:cNvPr id="223" name="Google Shape;223;p32"/>
          <p:cNvPicPr preferRelativeResize="0"/>
          <p:nvPr/>
        </p:nvPicPr>
        <p:blipFill>
          <a:blip r:embed="rId5">
            <a:alphaModFix/>
          </a:blip>
          <a:stretch>
            <a:fillRect/>
          </a:stretch>
        </p:blipFill>
        <p:spPr>
          <a:xfrm>
            <a:off x="6126550" y="2484050"/>
            <a:ext cx="2587174" cy="1847975"/>
          </a:xfrm>
          <a:prstGeom prst="rect">
            <a:avLst/>
          </a:prstGeom>
          <a:noFill/>
          <a:ln>
            <a:noFill/>
          </a:ln>
        </p:spPr>
      </p:pic>
      <p:sp>
        <p:nvSpPr>
          <p:cNvPr id="224" name="Google Shape;224;p32"/>
          <p:cNvSpPr txBox="1"/>
          <p:nvPr/>
        </p:nvSpPr>
        <p:spPr>
          <a:xfrm>
            <a:off x="918950" y="4482400"/>
            <a:ext cx="16263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highlight>
                  <a:srgbClr val="FFFFFF"/>
                </a:highlight>
              </a:rPr>
              <a:t>The r-value is: 0.37</a:t>
            </a:r>
            <a:endParaRPr>
              <a:latin typeface="Proxima Nova"/>
              <a:ea typeface="Proxima Nova"/>
              <a:cs typeface="Proxima Nova"/>
              <a:sym typeface="Proxima Nova"/>
            </a:endParaRPr>
          </a:p>
        </p:txBody>
      </p:sp>
      <p:sp>
        <p:nvSpPr>
          <p:cNvPr id="225" name="Google Shape;225;p32"/>
          <p:cNvSpPr txBox="1"/>
          <p:nvPr/>
        </p:nvSpPr>
        <p:spPr>
          <a:xfrm>
            <a:off x="3993150" y="4474900"/>
            <a:ext cx="1613100" cy="3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The r-value is: 0.61</a:t>
            </a:r>
            <a:endParaRPr sz="1000">
              <a:latin typeface="Proxima Nova"/>
              <a:ea typeface="Proxima Nova"/>
              <a:cs typeface="Proxima Nova"/>
              <a:sym typeface="Proxima Nova"/>
            </a:endParaRPr>
          </a:p>
        </p:txBody>
      </p:sp>
      <p:sp>
        <p:nvSpPr>
          <p:cNvPr id="226" name="Google Shape;226;p32"/>
          <p:cNvSpPr txBox="1"/>
          <p:nvPr/>
        </p:nvSpPr>
        <p:spPr>
          <a:xfrm>
            <a:off x="6697125" y="4395650"/>
            <a:ext cx="1580100" cy="3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The r-value is: 0.23</a:t>
            </a:r>
            <a:endParaRPr>
              <a:latin typeface="Proxima Nova"/>
              <a:ea typeface="Proxima Nova"/>
              <a:cs typeface="Proxima Nova"/>
              <a:sym typeface="Proxima Nova"/>
            </a:endParaRPr>
          </a:p>
        </p:txBody>
      </p:sp>
      <p:sp>
        <p:nvSpPr>
          <p:cNvPr id="227" name="Google Shape;227;p32"/>
          <p:cNvSpPr txBox="1"/>
          <p:nvPr/>
        </p:nvSpPr>
        <p:spPr>
          <a:xfrm>
            <a:off x="495825" y="1220825"/>
            <a:ext cx="75963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Conclusion without the outliers:</a:t>
            </a:r>
            <a:endParaRPr b="1">
              <a:latin typeface="Proxima Nova"/>
              <a:ea typeface="Proxima Nova"/>
              <a:cs typeface="Proxima Nova"/>
              <a:sym typeface="Proxima Nova"/>
            </a:endParaRPr>
          </a:p>
          <a:p>
            <a:pPr indent="0" lvl="0" marL="0" rtl="0" algn="l">
              <a:spcBef>
                <a:spcPts val="0"/>
              </a:spcBef>
              <a:spcAft>
                <a:spcPts val="0"/>
              </a:spcAft>
              <a:buNone/>
            </a:pPr>
            <a:r>
              <a:rPr lang="en" sz="1200">
                <a:latin typeface="Proxima Nova"/>
                <a:ea typeface="Proxima Nova"/>
                <a:cs typeface="Proxima Nova"/>
                <a:sym typeface="Proxima Nova"/>
              </a:rPr>
              <a:t>The regression line graph for Rotten Tomatoes shows that the correlation is weak with r-value of 0.37</a:t>
            </a:r>
            <a:endParaRPr sz="1200">
              <a:latin typeface="Proxima Nova"/>
              <a:ea typeface="Proxima Nova"/>
              <a:cs typeface="Proxima Nova"/>
              <a:sym typeface="Proxima Nova"/>
            </a:endParaRPr>
          </a:p>
          <a:p>
            <a:pPr indent="0" lvl="0" marL="0" rtl="0" algn="l">
              <a:spcBef>
                <a:spcPts val="0"/>
              </a:spcBef>
              <a:spcAft>
                <a:spcPts val="0"/>
              </a:spcAft>
              <a:buNone/>
            </a:pPr>
            <a:r>
              <a:rPr lang="en" sz="1200">
                <a:latin typeface="Proxima Nova"/>
                <a:ea typeface="Proxima Nova"/>
                <a:cs typeface="Proxima Nova"/>
                <a:sym typeface="Proxima Nova"/>
              </a:rPr>
              <a:t>The regression line graph for Metacritic also shows that the correlation is very weak with r-value of 0.23</a:t>
            </a:r>
            <a:endParaRPr sz="1200">
              <a:latin typeface="Proxima Nova"/>
              <a:ea typeface="Proxima Nova"/>
              <a:cs typeface="Proxima Nova"/>
              <a:sym typeface="Proxima Nova"/>
            </a:endParaRPr>
          </a:p>
          <a:p>
            <a:pPr indent="0" lvl="0" marL="0" rtl="0" algn="l">
              <a:spcBef>
                <a:spcPts val="0"/>
              </a:spcBef>
              <a:spcAft>
                <a:spcPts val="0"/>
              </a:spcAft>
              <a:buNone/>
            </a:pPr>
            <a:r>
              <a:rPr lang="en" sz="1200">
                <a:latin typeface="Proxima Nova"/>
                <a:ea typeface="Proxima Nova"/>
                <a:cs typeface="Proxima Nova"/>
                <a:sym typeface="Proxima Nova"/>
              </a:rPr>
              <a:t>The regression line graph for IMDB shows that the correlation is strong with r-value of 0.61</a:t>
            </a:r>
            <a:endParaRPr sz="1200">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28" name="Google Shape;228;p32"/>
          <p:cNvSpPr txBox="1"/>
          <p:nvPr/>
        </p:nvSpPr>
        <p:spPr>
          <a:xfrm>
            <a:off x="290900" y="4741850"/>
            <a:ext cx="8257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T</a:t>
            </a:r>
            <a:r>
              <a:rPr lang="en" sz="800">
                <a:latin typeface="Proxima Nova"/>
                <a:ea typeface="Proxima Nova"/>
                <a:cs typeface="Proxima Nova"/>
                <a:sym typeface="Proxima Nova"/>
              </a:rPr>
              <a:t>he outliers movies were the two with highest net profit: Black Panther and Avengers End Game</a:t>
            </a:r>
            <a:endParaRPr sz="800">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Summary</a:t>
            </a:r>
            <a:endParaRPr/>
          </a:p>
        </p:txBody>
      </p:sp>
      <p:sp>
        <p:nvSpPr>
          <p:cNvPr id="234" name="Google Shape;234;p33"/>
          <p:cNvSpPr txBox="1"/>
          <p:nvPr/>
        </p:nvSpPr>
        <p:spPr>
          <a:xfrm>
            <a:off x="444175" y="1350275"/>
            <a:ext cx="82173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Based off of the information we were able to </a:t>
            </a:r>
            <a:r>
              <a:rPr lang="en">
                <a:solidFill>
                  <a:schemeClr val="dk2"/>
                </a:solidFill>
                <a:latin typeface="Proxima Nova"/>
                <a:ea typeface="Proxima Nova"/>
                <a:cs typeface="Proxima Nova"/>
                <a:sym typeface="Proxima Nova"/>
              </a:rPr>
              <a:t>pull we can see that Robert Downey Jr. is the most profitable actor for the Marvel Universe.</a:t>
            </a:r>
            <a:endParaRPr>
              <a:solidFill>
                <a:schemeClr val="dk2"/>
              </a:solidFill>
              <a:latin typeface="Proxima Nova"/>
              <a:ea typeface="Proxima Nova"/>
              <a:cs typeface="Proxima Nova"/>
              <a:sym typeface="Proxima Nova"/>
            </a:endParaRPr>
          </a:p>
          <a:p>
            <a:pPr indent="-317500" lvl="1" marL="914400" rtl="0" algn="l">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He held the highest individual rating and generated the most amount of profit on average over $2.5 billion per movie in which he is the leading actor</a:t>
            </a:r>
            <a:endParaRPr>
              <a:solidFill>
                <a:schemeClr val="dk2"/>
              </a:solidFill>
              <a:latin typeface="Proxima Nova"/>
              <a:ea typeface="Proxima Nova"/>
              <a:cs typeface="Proxima Nova"/>
              <a:sym typeface="Proxima Nova"/>
            </a:endParaRPr>
          </a:p>
          <a:p>
            <a:pPr indent="-317500" lvl="0" marL="457200" rtl="0" algn="l">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The two actors who showed up in the most amount of movies were Robert Downey Jr. (</a:t>
            </a:r>
            <a:r>
              <a:rPr lang="en">
                <a:solidFill>
                  <a:schemeClr val="accent4"/>
                </a:solidFill>
                <a:latin typeface="Proxima Nova"/>
                <a:ea typeface="Proxima Nova"/>
                <a:cs typeface="Proxima Nova"/>
                <a:sym typeface="Proxima Nova"/>
              </a:rPr>
              <a:t>Iron Man</a:t>
            </a:r>
            <a:r>
              <a:rPr lang="en">
                <a:solidFill>
                  <a:schemeClr val="dk2"/>
                </a:solidFill>
                <a:latin typeface="Proxima Nova"/>
                <a:ea typeface="Proxima Nova"/>
                <a:cs typeface="Proxima Nova"/>
                <a:sym typeface="Proxima Nova"/>
              </a:rPr>
              <a:t>) and Chris Evans (</a:t>
            </a:r>
            <a:r>
              <a:rPr lang="en">
                <a:solidFill>
                  <a:schemeClr val="accent5"/>
                </a:solidFill>
                <a:latin typeface="Proxima Nova"/>
                <a:ea typeface="Proxima Nova"/>
                <a:cs typeface="Proxima Nova"/>
                <a:sym typeface="Proxima Nova"/>
              </a:rPr>
              <a:t>Captain America</a:t>
            </a:r>
            <a:r>
              <a:rPr lang="en">
                <a:solidFill>
                  <a:schemeClr val="dk2"/>
                </a:solidFill>
                <a:latin typeface="Proxima Nova"/>
                <a:ea typeface="Proxima Nova"/>
                <a:cs typeface="Proxima Nova"/>
                <a:sym typeface="Proxima Nova"/>
              </a:rPr>
              <a:t>) </a:t>
            </a:r>
            <a:endParaRPr>
              <a:solidFill>
                <a:schemeClr val="dk2"/>
              </a:solidFill>
              <a:latin typeface="Proxima Nova"/>
              <a:ea typeface="Proxima Nova"/>
              <a:cs typeface="Proxima Nova"/>
              <a:sym typeface="Proxima Nova"/>
            </a:endParaRPr>
          </a:p>
          <a:p>
            <a:pPr indent="-317500" lvl="1" marL="914400" rtl="0" algn="l">
              <a:spcBef>
                <a:spcPts val="0"/>
              </a:spcBef>
              <a:spcAft>
                <a:spcPts val="0"/>
              </a:spcAft>
              <a:buClr>
                <a:schemeClr val="dk2"/>
              </a:buClr>
              <a:buSzPts val="1400"/>
              <a:buFont typeface="Proxima Nova"/>
              <a:buChar char="○"/>
            </a:pPr>
            <a:r>
              <a:rPr lang="en">
                <a:solidFill>
                  <a:schemeClr val="accent4"/>
                </a:solidFill>
                <a:latin typeface="Proxima Nova"/>
                <a:ea typeface="Proxima Nova"/>
                <a:cs typeface="Proxima Nova"/>
                <a:sym typeface="Proxima Nova"/>
              </a:rPr>
              <a:t>Iron Man</a:t>
            </a:r>
            <a:r>
              <a:rPr lang="en">
                <a:solidFill>
                  <a:schemeClr val="dk2"/>
                </a:solidFill>
                <a:latin typeface="Proxima Nova"/>
                <a:ea typeface="Proxima Nova"/>
                <a:cs typeface="Proxima Nova"/>
                <a:sym typeface="Proxima Nova"/>
              </a:rPr>
              <a:t>, having appeared in the most movies, generates the most profit domestically per movie</a:t>
            </a:r>
            <a:endParaRPr>
              <a:solidFill>
                <a:schemeClr val="dk2"/>
              </a:solidFill>
              <a:latin typeface="Proxima Nova"/>
              <a:ea typeface="Proxima Nova"/>
              <a:cs typeface="Proxima Nova"/>
              <a:sym typeface="Proxima Nova"/>
            </a:endParaRPr>
          </a:p>
          <a:p>
            <a:pPr indent="-317500" lvl="1" marL="914400" rtl="0" algn="l">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 </a:t>
            </a:r>
            <a:r>
              <a:rPr lang="en">
                <a:solidFill>
                  <a:schemeClr val="accent5"/>
                </a:solidFill>
                <a:latin typeface="Proxima Nova"/>
                <a:ea typeface="Proxima Nova"/>
                <a:cs typeface="Proxima Nova"/>
                <a:sym typeface="Proxima Nova"/>
              </a:rPr>
              <a:t>Captain America</a:t>
            </a:r>
            <a:r>
              <a:rPr lang="en">
                <a:solidFill>
                  <a:schemeClr val="dk2"/>
                </a:solidFill>
                <a:latin typeface="Proxima Nova"/>
                <a:ea typeface="Proxima Nova"/>
                <a:cs typeface="Proxima Nova"/>
                <a:sym typeface="Proxima Nova"/>
              </a:rPr>
              <a:t> generates the most in worldwide sales per movie</a:t>
            </a:r>
            <a:endParaRPr>
              <a:solidFill>
                <a:schemeClr val="dk2"/>
              </a:solidFill>
              <a:latin typeface="Proxima Nova"/>
              <a:ea typeface="Proxima Nova"/>
              <a:cs typeface="Proxima Nova"/>
              <a:sym typeface="Proxima Nova"/>
            </a:endParaRPr>
          </a:p>
          <a:p>
            <a:pPr indent="-317500" lvl="0" marL="457200" rtl="0" algn="l">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Team or grouped movies, like the Avengers, are twice as profitable compared to solo movies </a:t>
            </a:r>
            <a:endParaRPr>
              <a:solidFill>
                <a:schemeClr val="dk2"/>
              </a:solidFill>
              <a:latin typeface="Proxima Nova"/>
              <a:ea typeface="Proxima Nova"/>
              <a:cs typeface="Proxima Nova"/>
              <a:sym typeface="Proxima Nova"/>
            </a:endParaRPr>
          </a:p>
          <a:p>
            <a:pPr indent="-317500" lvl="1" marL="914400" rtl="0" algn="l">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The exception being Black Panther which outperformed all but Avengers: End Game </a:t>
            </a:r>
            <a:endParaRPr>
              <a:solidFill>
                <a:schemeClr val="dk2"/>
              </a:solidFill>
              <a:latin typeface="Proxima Nova"/>
              <a:ea typeface="Proxima Nova"/>
              <a:cs typeface="Proxima Nova"/>
              <a:sym typeface="Proxima Nova"/>
            </a:endParaRPr>
          </a:p>
          <a:p>
            <a:pPr indent="-317500" lvl="1" marL="914400" rtl="0" algn="l">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It's in Disney's better interest to continue to make larger scale movies </a:t>
            </a:r>
            <a:endParaRPr>
              <a:solidFill>
                <a:schemeClr val="dk2"/>
              </a:solidFill>
              <a:latin typeface="Proxima Nova"/>
              <a:ea typeface="Proxima Nova"/>
              <a:cs typeface="Proxima Nova"/>
              <a:sym typeface="Proxima Nova"/>
            </a:endParaRPr>
          </a:p>
          <a:p>
            <a:pPr indent="-317500" lvl="0" marL="457200" rtl="0" algn="l">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Based off of the reviews from the three different movie critic scores Black Panther was the highest rated movie and Thor:  The Dark World being the lowest rated </a:t>
            </a:r>
            <a:endParaRPr>
              <a:solidFill>
                <a:schemeClr val="dk2"/>
              </a:solidFill>
              <a:latin typeface="Proxima Nova"/>
              <a:ea typeface="Proxima Nova"/>
              <a:cs typeface="Proxima Nova"/>
              <a:sym typeface="Proxima Nova"/>
            </a:endParaRPr>
          </a:p>
          <a:p>
            <a:pPr indent="-317500" lvl="1" marL="914400" rtl="0" algn="l">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We found there was a positive correlation between ratings and box office sales. The higher rated the movie the more profit it generates </a:t>
            </a:r>
            <a:endParaRPr>
              <a:solidFill>
                <a:schemeClr val="dk2"/>
              </a:solidFill>
              <a:latin typeface="Proxima Nova"/>
              <a:ea typeface="Proxima Nova"/>
              <a:cs typeface="Proxima Nova"/>
              <a:sym typeface="Proxima Nova"/>
            </a:endParaRPr>
          </a:p>
        </p:txBody>
      </p:sp>
      <p:sp>
        <p:nvSpPr>
          <p:cNvPr id="235" name="Google Shape;235;p33"/>
          <p:cNvSpPr txBox="1"/>
          <p:nvPr/>
        </p:nvSpPr>
        <p:spPr>
          <a:xfrm>
            <a:off x="3674425" y="102850"/>
            <a:ext cx="225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type="title"/>
          </p:nvPr>
        </p:nvSpPr>
        <p:spPr>
          <a:xfrm>
            <a:off x="319800" y="3784350"/>
            <a:ext cx="8394900" cy="1785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7577"/>
              <a:t>Problem Solving</a:t>
            </a:r>
            <a:endParaRPr b="1" sz="8355"/>
          </a:p>
          <a:p>
            <a:pPr indent="0" lvl="0" marL="0" rtl="0" algn="l">
              <a:spcBef>
                <a:spcPts val="0"/>
              </a:spcBef>
              <a:spcAft>
                <a:spcPts val="0"/>
              </a:spcAft>
              <a:buNone/>
            </a:pPr>
            <a:r>
              <a:t/>
            </a:r>
            <a:endParaRPr sz="4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that arose and solutions </a:t>
            </a:r>
            <a:endParaRPr/>
          </a:p>
        </p:txBody>
      </p:sp>
      <p:grpSp>
        <p:nvGrpSpPr>
          <p:cNvPr id="246" name="Google Shape;246;p35"/>
          <p:cNvGrpSpPr/>
          <p:nvPr/>
        </p:nvGrpSpPr>
        <p:grpSpPr>
          <a:xfrm>
            <a:off x="424825" y="1253973"/>
            <a:ext cx="8294372" cy="799416"/>
            <a:chOff x="424813" y="1177875"/>
            <a:chExt cx="8294372" cy="849900"/>
          </a:xfrm>
        </p:grpSpPr>
        <p:sp>
          <p:nvSpPr>
            <p:cNvPr id="247" name="Google Shape;247;p35"/>
            <p:cNvSpPr/>
            <p:nvPr/>
          </p:nvSpPr>
          <p:spPr>
            <a:xfrm>
              <a:off x="2927684" y="1177875"/>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5"/>
            <p:cNvSpPr/>
            <p:nvPr/>
          </p:nvSpPr>
          <p:spPr>
            <a:xfrm>
              <a:off x="424813" y="117787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 name="Google Shape;249;p35"/>
          <p:cNvSpPr txBox="1"/>
          <p:nvPr>
            <p:ph idx="4294967295" type="body"/>
          </p:nvPr>
        </p:nvSpPr>
        <p:spPr>
          <a:xfrm>
            <a:off x="539675" y="1254200"/>
            <a:ext cx="2422500" cy="7992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lt1"/>
                </a:solidFill>
              </a:rPr>
              <a:t>Caroline </a:t>
            </a:r>
            <a:endParaRPr>
              <a:solidFill>
                <a:schemeClr val="lt1"/>
              </a:solidFill>
            </a:endParaRPr>
          </a:p>
        </p:txBody>
      </p:sp>
      <p:sp>
        <p:nvSpPr>
          <p:cNvPr id="250" name="Google Shape;250;p35"/>
          <p:cNvSpPr txBox="1"/>
          <p:nvPr>
            <p:ph idx="4294967295" type="body"/>
          </p:nvPr>
        </p:nvSpPr>
        <p:spPr>
          <a:xfrm>
            <a:off x="3480453" y="1254158"/>
            <a:ext cx="5111700" cy="799200"/>
          </a:xfrm>
          <a:prstGeom prst="rect">
            <a:avLst/>
          </a:prstGeom>
        </p:spPr>
        <p:txBody>
          <a:bodyPr anchorCtr="0" anchor="ctr" bIns="91425" lIns="91425" spcFirstLastPara="1" rIns="91425" wrap="square" tIns="91425">
            <a:normAutofit fontScale="77500"/>
          </a:bodyPr>
          <a:lstStyle/>
          <a:p>
            <a:pPr indent="-317182" lvl="0" marL="457200" rtl="0" algn="l">
              <a:spcBef>
                <a:spcPts val="0"/>
              </a:spcBef>
              <a:spcAft>
                <a:spcPts val="0"/>
              </a:spcAft>
              <a:buClr>
                <a:schemeClr val="lt1"/>
              </a:buClr>
              <a:buSzPct val="100000"/>
              <a:buChar char="●"/>
            </a:pPr>
            <a:r>
              <a:rPr lang="en">
                <a:solidFill>
                  <a:schemeClr val="lt1"/>
                </a:solidFill>
              </a:rPr>
              <a:t>Problem </a:t>
            </a:r>
            <a:r>
              <a:rPr lang="en">
                <a:solidFill>
                  <a:schemeClr val="lt1"/>
                </a:solidFill>
              </a:rPr>
              <a:t>graphing using the collective box office data </a:t>
            </a:r>
            <a:r>
              <a:rPr lang="en">
                <a:solidFill>
                  <a:schemeClr val="lt1"/>
                </a:solidFill>
              </a:rPr>
              <a:t> </a:t>
            </a:r>
            <a:endParaRPr>
              <a:solidFill>
                <a:schemeClr val="lt1"/>
              </a:solidFill>
            </a:endParaRPr>
          </a:p>
          <a:p>
            <a:pPr indent="-297497" lvl="1" marL="914400" rtl="0" algn="l">
              <a:spcBef>
                <a:spcPts val="0"/>
              </a:spcBef>
              <a:spcAft>
                <a:spcPts val="0"/>
              </a:spcAft>
              <a:buClr>
                <a:schemeClr val="lt1"/>
              </a:buClr>
              <a:buSzPct val="100000"/>
              <a:buChar char="○"/>
            </a:pPr>
            <a:r>
              <a:rPr lang="en">
                <a:solidFill>
                  <a:schemeClr val="lt1"/>
                </a:solidFill>
              </a:rPr>
              <a:t>Write a loop to turn data into a string  to </a:t>
            </a:r>
            <a:r>
              <a:rPr lang="en">
                <a:solidFill>
                  <a:schemeClr val="lt1"/>
                </a:solidFill>
              </a:rPr>
              <a:t>remove</a:t>
            </a:r>
            <a:r>
              <a:rPr lang="en">
                <a:solidFill>
                  <a:schemeClr val="lt1"/>
                </a:solidFill>
              </a:rPr>
              <a:t> the “$” and “,” then convert the number back into a float to be able to graph </a:t>
            </a:r>
            <a:endParaRPr>
              <a:solidFill>
                <a:schemeClr val="lt1"/>
              </a:solidFill>
            </a:endParaRPr>
          </a:p>
        </p:txBody>
      </p:sp>
      <p:grpSp>
        <p:nvGrpSpPr>
          <p:cNvPr id="251" name="Google Shape;251;p35"/>
          <p:cNvGrpSpPr/>
          <p:nvPr/>
        </p:nvGrpSpPr>
        <p:grpSpPr>
          <a:xfrm>
            <a:off x="424825" y="2127339"/>
            <a:ext cx="8294360" cy="799416"/>
            <a:chOff x="424813" y="2075689"/>
            <a:chExt cx="8294360" cy="849900"/>
          </a:xfrm>
        </p:grpSpPr>
        <p:sp>
          <p:nvSpPr>
            <p:cNvPr id="252" name="Google Shape;252;p35"/>
            <p:cNvSpPr/>
            <p:nvPr/>
          </p:nvSpPr>
          <p:spPr>
            <a:xfrm>
              <a:off x="2927672" y="2075689"/>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5"/>
            <p:cNvSpPr/>
            <p:nvPr/>
          </p:nvSpPr>
          <p:spPr>
            <a:xfrm>
              <a:off x="424813" y="207568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35"/>
          <p:cNvSpPr txBox="1"/>
          <p:nvPr>
            <p:ph idx="4294967295" type="body"/>
          </p:nvPr>
        </p:nvSpPr>
        <p:spPr>
          <a:xfrm>
            <a:off x="539675" y="2127450"/>
            <a:ext cx="2422500" cy="7992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lt1"/>
                </a:solidFill>
              </a:rPr>
              <a:t>Nicholas </a:t>
            </a:r>
            <a:endParaRPr>
              <a:solidFill>
                <a:schemeClr val="lt1"/>
              </a:solidFill>
            </a:endParaRPr>
          </a:p>
        </p:txBody>
      </p:sp>
      <p:sp>
        <p:nvSpPr>
          <p:cNvPr id="255" name="Google Shape;255;p35"/>
          <p:cNvSpPr txBox="1"/>
          <p:nvPr>
            <p:ph idx="4294967295" type="body"/>
          </p:nvPr>
        </p:nvSpPr>
        <p:spPr>
          <a:xfrm>
            <a:off x="3480453" y="2127465"/>
            <a:ext cx="5111700" cy="799200"/>
          </a:xfrm>
          <a:prstGeom prst="rect">
            <a:avLst/>
          </a:prstGeom>
        </p:spPr>
        <p:txBody>
          <a:bodyPr anchorCtr="0" anchor="ctr" bIns="91425" lIns="91425" spcFirstLastPara="1" rIns="91425" wrap="square" tIns="91425">
            <a:normAutofit fontScale="55000" lnSpcReduction="20000"/>
          </a:bodyPr>
          <a:lstStyle/>
          <a:p>
            <a:pPr indent="-291465" lvl="0" marL="457200" rtl="0" algn="l">
              <a:spcBef>
                <a:spcPts val="0"/>
              </a:spcBef>
              <a:spcAft>
                <a:spcPts val="0"/>
              </a:spcAft>
              <a:buClr>
                <a:schemeClr val="lt1"/>
              </a:buClr>
              <a:buSzPct val="100000"/>
              <a:buChar char="●"/>
            </a:pPr>
            <a:r>
              <a:rPr lang="en">
                <a:solidFill>
                  <a:schemeClr val="lt1"/>
                </a:solidFill>
              </a:rPr>
              <a:t>Graphing </a:t>
            </a:r>
            <a:r>
              <a:rPr lang="en">
                <a:solidFill>
                  <a:schemeClr val="lt1"/>
                </a:solidFill>
              </a:rPr>
              <a:t>things</a:t>
            </a:r>
            <a:r>
              <a:rPr lang="en">
                <a:solidFill>
                  <a:schemeClr val="lt1"/>
                </a:solidFill>
              </a:rPr>
              <a:t> like movies makes long names difficult to graph, until we used </a:t>
            </a:r>
            <a:r>
              <a:rPr lang="en">
                <a:solidFill>
                  <a:schemeClr val="lt1"/>
                </a:solidFill>
              </a:rPr>
              <a:t>rotation</a:t>
            </a:r>
            <a:r>
              <a:rPr lang="en">
                <a:solidFill>
                  <a:schemeClr val="lt1"/>
                </a:solidFill>
              </a:rPr>
              <a:t> to be </a:t>
            </a:r>
            <a:r>
              <a:rPr lang="en">
                <a:solidFill>
                  <a:schemeClr val="lt1"/>
                </a:solidFill>
              </a:rPr>
              <a:t>able</a:t>
            </a:r>
            <a:r>
              <a:rPr lang="en">
                <a:solidFill>
                  <a:schemeClr val="lt1"/>
                </a:solidFill>
              </a:rPr>
              <a:t> to rotate the names of movies 90 </a:t>
            </a:r>
            <a:r>
              <a:rPr lang="en">
                <a:solidFill>
                  <a:schemeClr val="lt1"/>
                </a:solidFill>
              </a:rPr>
              <a:t>degrees</a:t>
            </a:r>
            <a:endParaRPr>
              <a:solidFill>
                <a:schemeClr val="lt1"/>
              </a:solidFill>
            </a:endParaRPr>
          </a:p>
          <a:p>
            <a:pPr indent="-291465" lvl="0" marL="457200" rtl="0" algn="l">
              <a:spcBef>
                <a:spcPts val="0"/>
              </a:spcBef>
              <a:spcAft>
                <a:spcPts val="0"/>
              </a:spcAft>
              <a:buClr>
                <a:schemeClr val="lt1"/>
              </a:buClr>
              <a:buSzPct val="100000"/>
              <a:buChar char="●"/>
            </a:pPr>
            <a:r>
              <a:rPr lang="en">
                <a:solidFill>
                  <a:schemeClr val="lt1"/>
                </a:solidFill>
              </a:rPr>
              <a:t>Sorting by date</a:t>
            </a:r>
            <a:endParaRPr>
              <a:solidFill>
                <a:schemeClr val="lt1"/>
              </a:solidFill>
            </a:endParaRPr>
          </a:p>
          <a:p>
            <a:pPr indent="-291465" lvl="0" marL="457200" rtl="0" algn="l">
              <a:spcBef>
                <a:spcPts val="0"/>
              </a:spcBef>
              <a:spcAft>
                <a:spcPts val="0"/>
              </a:spcAft>
              <a:buClr>
                <a:schemeClr val="lt1"/>
              </a:buClr>
              <a:buSzPct val="100000"/>
              <a:buChar char="●"/>
            </a:pPr>
            <a:r>
              <a:rPr lang="en">
                <a:solidFill>
                  <a:schemeClr val="lt1"/>
                </a:solidFill>
              </a:rPr>
              <a:t>Name your figures something besides fig1, and fig2</a:t>
            </a:r>
            <a:endParaRPr>
              <a:solidFill>
                <a:schemeClr val="lt1"/>
              </a:solidFill>
            </a:endParaRPr>
          </a:p>
        </p:txBody>
      </p:sp>
      <p:grpSp>
        <p:nvGrpSpPr>
          <p:cNvPr id="256" name="Google Shape;256;p35"/>
          <p:cNvGrpSpPr/>
          <p:nvPr/>
        </p:nvGrpSpPr>
        <p:grpSpPr>
          <a:xfrm>
            <a:off x="424825" y="3000705"/>
            <a:ext cx="8294360" cy="799447"/>
            <a:chOff x="424813" y="2974405"/>
            <a:chExt cx="8294360" cy="849933"/>
          </a:xfrm>
        </p:grpSpPr>
        <p:sp>
          <p:nvSpPr>
            <p:cNvPr id="257" name="Google Shape;257;p35"/>
            <p:cNvSpPr/>
            <p:nvPr/>
          </p:nvSpPr>
          <p:spPr>
            <a:xfrm>
              <a:off x="2927672" y="2974438"/>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5"/>
            <p:cNvSpPr/>
            <p:nvPr/>
          </p:nvSpPr>
          <p:spPr>
            <a:xfrm>
              <a:off x="424813" y="297440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9" name="Google Shape;259;p35"/>
          <p:cNvSpPr txBox="1"/>
          <p:nvPr>
            <p:ph idx="4294967295" type="body"/>
          </p:nvPr>
        </p:nvSpPr>
        <p:spPr>
          <a:xfrm>
            <a:off x="539675" y="3000775"/>
            <a:ext cx="2422500" cy="7992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lt1"/>
                </a:solidFill>
              </a:rPr>
              <a:t>Danny </a:t>
            </a:r>
            <a:endParaRPr>
              <a:solidFill>
                <a:schemeClr val="lt1"/>
              </a:solidFill>
            </a:endParaRPr>
          </a:p>
        </p:txBody>
      </p:sp>
      <p:sp>
        <p:nvSpPr>
          <p:cNvPr id="260" name="Google Shape;260;p35"/>
          <p:cNvSpPr txBox="1"/>
          <p:nvPr>
            <p:ph idx="4294967295" type="body"/>
          </p:nvPr>
        </p:nvSpPr>
        <p:spPr>
          <a:xfrm>
            <a:off x="3480453" y="3004317"/>
            <a:ext cx="5111700" cy="799200"/>
          </a:xfrm>
          <a:prstGeom prst="rect">
            <a:avLst/>
          </a:prstGeom>
        </p:spPr>
        <p:txBody>
          <a:bodyPr anchorCtr="0" anchor="ctr" bIns="91425" lIns="91425" spcFirstLastPara="1" rIns="91425" wrap="square" tIns="91425">
            <a:normAutofit fontScale="62500" lnSpcReduction="20000"/>
          </a:bodyPr>
          <a:lstStyle/>
          <a:p>
            <a:pPr indent="-300037" lvl="0" marL="457200" rtl="0" algn="l">
              <a:spcBef>
                <a:spcPts val="0"/>
              </a:spcBef>
              <a:spcAft>
                <a:spcPts val="0"/>
              </a:spcAft>
              <a:buClr>
                <a:schemeClr val="lt1"/>
              </a:buClr>
              <a:buSzPct val="100000"/>
              <a:buChar char="●"/>
            </a:pPr>
            <a:r>
              <a:rPr lang="en">
                <a:solidFill>
                  <a:schemeClr val="lt1"/>
                </a:solidFill>
              </a:rPr>
              <a:t>Changing data from strings to numericals so they can be graphed then reformat back to placed into a dataframe</a:t>
            </a:r>
            <a:endParaRPr>
              <a:solidFill>
                <a:schemeClr val="lt1"/>
              </a:solidFill>
            </a:endParaRPr>
          </a:p>
          <a:p>
            <a:pPr indent="-284162" lvl="1" marL="914400" rtl="0" algn="l">
              <a:spcBef>
                <a:spcPts val="0"/>
              </a:spcBef>
              <a:spcAft>
                <a:spcPts val="0"/>
              </a:spcAft>
              <a:buClr>
                <a:schemeClr val="lt1"/>
              </a:buClr>
              <a:buSzPct val="100000"/>
              <a:buChar char="○"/>
            </a:pPr>
            <a:r>
              <a:rPr lang="en">
                <a:solidFill>
                  <a:schemeClr val="lt1"/>
                </a:solidFill>
              </a:rPr>
              <a:t>Found a way to remove “$” then graphed the data. Reformat the numbers so it has the “$” again</a:t>
            </a:r>
            <a:endParaRPr>
              <a:solidFill>
                <a:schemeClr val="lt1"/>
              </a:solidFill>
            </a:endParaRPr>
          </a:p>
        </p:txBody>
      </p:sp>
      <p:grpSp>
        <p:nvGrpSpPr>
          <p:cNvPr id="261" name="Google Shape;261;p35"/>
          <p:cNvGrpSpPr/>
          <p:nvPr/>
        </p:nvGrpSpPr>
        <p:grpSpPr>
          <a:xfrm>
            <a:off x="424825" y="3874103"/>
            <a:ext cx="8294360" cy="799447"/>
            <a:chOff x="424813" y="3871259"/>
            <a:chExt cx="8294360" cy="849933"/>
          </a:xfrm>
        </p:grpSpPr>
        <p:sp>
          <p:nvSpPr>
            <p:cNvPr id="262" name="Google Shape;262;p35"/>
            <p:cNvSpPr/>
            <p:nvPr/>
          </p:nvSpPr>
          <p:spPr>
            <a:xfrm>
              <a:off x="2927672" y="3871292"/>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5"/>
            <p:cNvSpPr/>
            <p:nvPr/>
          </p:nvSpPr>
          <p:spPr>
            <a:xfrm>
              <a:off x="424813" y="387125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35"/>
          <p:cNvSpPr txBox="1"/>
          <p:nvPr>
            <p:ph idx="4294967295" type="body"/>
          </p:nvPr>
        </p:nvSpPr>
        <p:spPr>
          <a:xfrm>
            <a:off x="539675" y="3874100"/>
            <a:ext cx="2422500" cy="7992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lt1"/>
                </a:solidFill>
              </a:rPr>
              <a:t>Dinnara</a:t>
            </a:r>
            <a:endParaRPr>
              <a:solidFill>
                <a:schemeClr val="lt1"/>
              </a:solidFill>
            </a:endParaRPr>
          </a:p>
        </p:txBody>
      </p:sp>
      <p:sp>
        <p:nvSpPr>
          <p:cNvPr id="265" name="Google Shape;265;p35"/>
          <p:cNvSpPr txBox="1"/>
          <p:nvPr>
            <p:ph idx="4294967295" type="body"/>
          </p:nvPr>
        </p:nvSpPr>
        <p:spPr>
          <a:xfrm>
            <a:off x="3480450" y="3876300"/>
            <a:ext cx="5272800" cy="799200"/>
          </a:xfrm>
          <a:prstGeom prst="rect">
            <a:avLst/>
          </a:prstGeom>
        </p:spPr>
        <p:txBody>
          <a:bodyPr anchorCtr="0" anchor="ctr" bIns="91425" lIns="91425" spcFirstLastPara="1" rIns="91425" wrap="square" tIns="91425">
            <a:noAutofit/>
          </a:bodyPr>
          <a:lstStyle/>
          <a:p>
            <a:pPr indent="-279400" lvl="0" marL="457200" rtl="0" algn="l">
              <a:spcBef>
                <a:spcPts val="0"/>
              </a:spcBef>
              <a:spcAft>
                <a:spcPts val="0"/>
              </a:spcAft>
              <a:buClr>
                <a:schemeClr val="lt1"/>
              </a:buClr>
              <a:buSzPts val="800"/>
              <a:buFont typeface="Arial"/>
              <a:buChar char="●"/>
            </a:pPr>
            <a:r>
              <a:rPr lang="en" sz="800">
                <a:solidFill>
                  <a:schemeClr val="lt1"/>
                </a:solidFill>
                <a:latin typeface="Arial"/>
                <a:ea typeface="Arial"/>
                <a:cs typeface="Arial"/>
                <a:sym typeface="Arial"/>
              </a:rPr>
              <a:t>Changing the domestic box office data from string to numeric to be able to graph.</a:t>
            </a:r>
            <a:endParaRPr sz="800">
              <a:solidFill>
                <a:schemeClr val="lt1"/>
              </a:solidFill>
              <a:latin typeface="Arial"/>
              <a:ea typeface="Arial"/>
              <a:cs typeface="Arial"/>
              <a:sym typeface="Arial"/>
            </a:endParaRPr>
          </a:p>
          <a:p>
            <a:pPr indent="-279400" lvl="0" marL="457200" rtl="0" algn="l">
              <a:spcBef>
                <a:spcPts val="0"/>
              </a:spcBef>
              <a:spcAft>
                <a:spcPts val="0"/>
              </a:spcAft>
              <a:buClr>
                <a:schemeClr val="lt1"/>
              </a:buClr>
              <a:buSzPts val="800"/>
              <a:buFont typeface="Arial"/>
              <a:buChar char="●"/>
            </a:pPr>
            <a:r>
              <a:rPr lang="en" sz="800">
                <a:solidFill>
                  <a:schemeClr val="lt1"/>
                </a:solidFill>
                <a:latin typeface="Arial"/>
                <a:ea typeface="Arial"/>
                <a:cs typeface="Arial"/>
                <a:sym typeface="Arial"/>
              </a:rPr>
              <a:t>Finding the best graph to show all 3 rating sites. First, I did with a bar chart, but it was very crowded and we could not see the trend between the 3 rating sites.</a:t>
            </a:r>
            <a:endParaRPr sz="800">
              <a:solidFill>
                <a:schemeClr val="lt1"/>
              </a:solidFill>
              <a:latin typeface="Arial"/>
              <a:ea typeface="Arial"/>
              <a:cs typeface="Arial"/>
              <a:sym typeface="Arial"/>
            </a:endParaRPr>
          </a:p>
          <a:p>
            <a:pPr indent="-279400" lvl="0" marL="457200" rtl="0" algn="l">
              <a:spcBef>
                <a:spcPts val="0"/>
              </a:spcBef>
              <a:spcAft>
                <a:spcPts val="0"/>
              </a:spcAft>
              <a:buClr>
                <a:schemeClr val="lt1"/>
              </a:buClr>
              <a:buSzPts val="800"/>
              <a:buFont typeface="Arial"/>
              <a:buChar char="●"/>
            </a:pPr>
            <a:r>
              <a:rPr lang="en" sz="800">
                <a:solidFill>
                  <a:schemeClr val="lt1"/>
                </a:solidFill>
                <a:latin typeface="Arial"/>
                <a:ea typeface="Arial"/>
                <a:cs typeface="Arial"/>
                <a:sym typeface="Arial"/>
              </a:rPr>
              <a:t>Getting the max and min values of a column without grouping the data and get the corresponding movie from another column using the index.</a:t>
            </a:r>
            <a:endParaRPr sz="400">
              <a:solidFill>
                <a:schemeClr val="lt1"/>
              </a:solidFill>
            </a:endParaRPr>
          </a:p>
          <a:p>
            <a:pPr indent="0" lvl="0" marL="457200" rtl="0" algn="l">
              <a:spcBef>
                <a:spcPts val="0"/>
              </a:spcBef>
              <a:spcAft>
                <a:spcPts val="0"/>
              </a:spcAft>
              <a:buNone/>
            </a:pPr>
            <a:r>
              <a:t/>
            </a:r>
            <a:endParaRPr sz="7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Scope improvements</a:t>
            </a:r>
            <a:endParaRPr/>
          </a:p>
        </p:txBody>
      </p:sp>
      <p:sp>
        <p:nvSpPr>
          <p:cNvPr id="271" name="Google Shape;271;p36"/>
          <p:cNvSpPr txBox="1"/>
          <p:nvPr/>
        </p:nvSpPr>
        <p:spPr>
          <a:xfrm>
            <a:off x="311700" y="1088325"/>
            <a:ext cx="81294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Box office by country</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a:latin typeface="Proxima Nova"/>
                <a:ea typeface="Proxima Nova"/>
                <a:cs typeface="Proxima Nova"/>
                <a:sym typeface="Proxima Nova"/>
              </a:rPr>
              <a:t>Geographic box office was a difficult data set to find, some countries and some states would be </a:t>
            </a:r>
            <a:r>
              <a:rPr lang="en">
                <a:latin typeface="Proxima Nova"/>
                <a:ea typeface="Proxima Nova"/>
                <a:cs typeface="Proxima Nova"/>
                <a:sym typeface="Proxima Nova"/>
              </a:rPr>
              <a:t>available</a:t>
            </a:r>
            <a:r>
              <a:rPr lang="en">
                <a:latin typeface="Proxima Nova"/>
                <a:ea typeface="Proxima Nova"/>
                <a:cs typeface="Proxima Nova"/>
                <a:sym typeface="Proxima Nova"/>
              </a:rPr>
              <a:t> but there wasn’t an easily accessible data set for this</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Based on how sequels usually do compared to their </a:t>
            </a:r>
            <a:r>
              <a:rPr lang="en">
                <a:latin typeface="Proxima Nova"/>
                <a:ea typeface="Proxima Nova"/>
                <a:cs typeface="Proxima Nova"/>
                <a:sym typeface="Proxima Nova"/>
              </a:rPr>
              <a:t>originals</a:t>
            </a:r>
            <a:r>
              <a:rPr lang="en">
                <a:latin typeface="Proxima Nova"/>
                <a:ea typeface="Proxima Nova"/>
                <a:cs typeface="Proxima Nova"/>
                <a:sym typeface="Proxima Nova"/>
              </a:rPr>
              <a:t> we could have </a:t>
            </a:r>
            <a:r>
              <a:rPr lang="en">
                <a:latin typeface="Proxima Nova"/>
                <a:ea typeface="Proxima Nova"/>
                <a:cs typeface="Proxima Nova"/>
                <a:sym typeface="Proxima Nova"/>
              </a:rPr>
              <a:t>forecasted</a:t>
            </a:r>
            <a:r>
              <a:rPr lang="en">
                <a:latin typeface="Proxima Nova"/>
                <a:ea typeface="Proxima Nova"/>
                <a:cs typeface="Proxima Nova"/>
                <a:sym typeface="Proxima Nova"/>
              </a:rPr>
              <a:t> how proposed future sequels would perform</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Included TV shows like WandaVision</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We could have worked on code to try and scrape certain websites for more information on the movies</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All in all we are still </a:t>
            </a:r>
            <a:r>
              <a:rPr lang="en">
                <a:latin typeface="Proxima Nova"/>
                <a:ea typeface="Proxima Nova"/>
                <a:cs typeface="Proxima Nova"/>
                <a:sym typeface="Proxima Nova"/>
              </a:rPr>
              <a:t>constrained</a:t>
            </a:r>
            <a:r>
              <a:rPr lang="en">
                <a:latin typeface="Proxima Nova"/>
                <a:ea typeface="Proxima Nova"/>
                <a:cs typeface="Proxima Nova"/>
                <a:sym typeface="Proxima Nova"/>
              </a:rPr>
              <a:t> to having only 20-ish </a:t>
            </a:r>
            <a:r>
              <a:rPr lang="en">
                <a:latin typeface="Proxima Nova"/>
                <a:ea typeface="Proxima Nova"/>
                <a:cs typeface="Proxima Nova"/>
                <a:sym typeface="Proxima Nova"/>
              </a:rPr>
              <a:t>movies to go off of, so our data let would never get that long, but it would just get wider</a:t>
            </a:r>
            <a:endParaRPr>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Impact"/>
                <a:ea typeface="Impact"/>
                <a:cs typeface="Impact"/>
                <a:sym typeface="Impact"/>
              </a:rPr>
              <a:t>Questions? </a:t>
            </a:r>
            <a:endParaRPr>
              <a:latin typeface="Impact"/>
              <a:ea typeface="Impact"/>
              <a:cs typeface="Impact"/>
              <a:sym typeface="Impact"/>
            </a:endParaRPr>
          </a:p>
        </p:txBody>
      </p:sp>
      <p:sp>
        <p:nvSpPr>
          <p:cNvPr id="277" name="Google Shape;277;p37"/>
          <p:cNvSpPr txBox="1"/>
          <p:nvPr/>
        </p:nvSpPr>
        <p:spPr>
          <a:xfrm>
            <a:off x="311700" y="1088325"/>
            <a:ext cx="812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What’s your favorite marvel movie/character?</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 </a:t>
            </a:r>
            <a:endParaRPr>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Inquiry </a:t>
            </a:r>
            <a:endParaRPr/>
          </a:p>
        </p:txBody>
      </p:sp>
      <p:grpSp>
        <p:nvGrpSpPr>
          <p:cNvPr id="69" name="Google Shape;69;p15"/>
          <p:cNvGrpSpPr/>
          <p:nvPr/>
        </p:nvGrpSpPr>
        <p:grpSpPr>
          <a:xfrm>
            <a:off x="162762" y="1475831"/>
            <a:ext cx="2126537" cy="3245580"/>
            <a:chOff x="431925" y="1304875"/>
            <a:chExt cx="2628925" cy="3416400"/>
          </a:xfrm>
        </p:grpSpPr>
        <p:sp>
          <p:nvSpPr>
            <p:cNvPr id="70" name="Google Shape;70;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15"/>
          <p:cNvSpPr txBox="1"/>
          <p:nvPr>
            <p:ph idx="4294967295" type="body"/>
          </p:nvPr>
        </p:nvSpPr>
        <p:spPr>
          <a:xfrm>
            <a:off x="282746" y="1475800"/>
            <a:ext cx="2017800" cy="4383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solidFill>
                  <a:schemeClr val="lt1"/>
                </a:solidFill>
              </a:rPr>
              <a:t>Query </a:t>
            </a:r>
            <a:r>
              <a:rPr lang="en">
                <a:solidFill>
                  <a:schemeClr val="lt1"/>
                </a:solidFill>
              </a:rPr>
              <a:t> 1</a:t>
            </a:r>
            <a:endParaRPr>
              <a:solidFill>
                <a:schemeClr val="lt1"/>
              </a:solidFill>
            </a:endParaRPr>
          </a:p>
        </p:txBody>
      </p:sp>
      <p:sp>
        <p:nvSpPr>
          <p:cNvPr id="73" name="Google Shape;73;p15"/>
          <p:cNvSpPr txBox="1"/>
          <p:nvPr>
            <p:ph idx="4294967295" type="body"/>
          </p:nvPr>
        </p:nvSpPr>
        <p:spPr>
          <a:xfrm>
            <a:off x="284283" y="1993941"/>
            <a:ext cx="2004900" cy="2655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600"/>
              <a:t>Who is the most liked and most profitable actor?</a:t>
            </a:r>
            <a:endParaRPr sz="1600"/>
          </a:p>
          <a:p>
            <a:pPr indent="-314960" lvl="0" marL="457200" rtl="0" algn="l">
              <a:spcBef>
                <a:spcPts val="1200"/>
              </a:spcBef>
              <a:spcAft>
                <a:spcPts val="0"/>
              </a:spcAft>
              <a:buSzPct val="100000"/>
              <a:buChar char="●"/>
            </a:pPr>
            <a:r>
              <a:rPr lang="en" sz="1600"/>
              <a:t>We believe that either Robert Downey Jr. or Chris Evans  would be the most profitable actors to the franchise </a:t>
            </a:r>
            <a:endParaRPr sz="1600"/>
          </a:p>
        </p:txBody>
      </p:sp>
      <p:grpSp>
        <p:nvGrpSpPr>
          <p:cNvPr id="74" name="Google Shape;74;p15"/>
          <p:cNvGrpSpPr/>
          <p:nvPr/>
        </p:nvGrpSpPr>
        <p:grpSpPr>
          <a:xfrm>
            <a:off x="2300554" y="1475827"/>
            <a:ext cx="2126533" cy="3245580"/>
            <a:chOff x="3320450" y="1304875"/>
            <a:chExt cx="2632500" cy="3416400"/>
          </a:xfrm>
        </p:grpSpPr>
        <p:sp>
          <p:nvSpPr>
            <p:cNvPr id="75" name="Google Shape;75;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5"/>
          <p:cNvSpPr txBox="1"/>
          <p:nvPr>
            <p:ph idx="4294967295" type="body"/>
          </p:nvPr>
        </p:nvSpPr>
        <p:spPr>
          <a:xfrm>
            <a:off x="2356314" y="1475825"/>
            <a:ext cx="2015100" cy="4383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solidFill>
                  <a:schemeClr val="lt1"/>
                </a:solidFill>
              </a:rPr>
              <a:t>Query</a:t>
            </a:r>
            <a:r>
              <a:rPr lang="en">
                <a:solidFill>
                  <a:schemeClr val="lt1"/>
                </a:solidFill>
              </a:rPr>
              <a:t> 2</a:t>
            </a:r>
            <a:endParaRPr>
              <a:solidFill>
                <a:schemeClr val="lt1"/>
              </a:solidFill>
            </a:endParaRPr>
          </a:p>
        </p:txBody>
      </p:sp>
      <p:sp>
        <p:nvSpPr>
          <p:cNvPr id="78" name="Google Shape;78;p15"/>
          <p:cNvSpPr txBox="1"/>
          <p:nvPr>
            <p:ph idx="4294967295" type="body"/>
          </p:nvPr>
        </p:nvSpPr>
        <p:spPr>
          <a:xfrm>
            <a:off x="2362231" y="1993978"/>
            <a:ext cx="2002200" cy="2655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1600"/>
              <a:t>Between Iron Man and Captain America, who made the most money? </a:t>
            </a:r>
            <a:endParaRPr sz="1600"/>
          </a:p>
          <a:p>
            <a:pPr indent="-314960" lvl="0" marL="457200" rtl="0" algn="l">
              <a:spcBef>
                <a:spcPts val="1200"/>
              </a:spcBef>
              <a:spcAft>
                <a:spcPts val="0"/>
              </a:spcAft>
              <a:buSzPct val="100000"/>
              <a:buChar char="●"/>
            </a:pPr>
            <a:r>
              <a:rPr lang="en" sz="1600"/>
              <a:t>Will compare domestically and internationally</a:t>
            </a:r>
            <a:endParaRPr sz="1600"/>
          </a:p>
          <a:p>
            <a:pPr indent="-314960" lvl="0" marL="457200" rtl="0" algn="l">
              <a:spcBef>
                <a:spcPts val="0"/>
              </a:spcBef>
              <a:spcAft>
                <a:spcPts val="0"/>
              </a:spcAft>
              <a:buSzPct val="100000"/>
              <a:buChar char="●"/>
            </a:pPr>
            <a:r>
              <a:rPr lang="en" sz="1600"/>
              <a:t>We believe Iron Man has made more money than Captain America</a:t>
            </a:r>
            <a:endParaRPr sz="1600"/>
          </a:p>
        </p:txBody>
      </p:sp>
      <p:grpSp>
        <p:nvGrpSpPr>
          <p:cNvPr id="79" name="Google Shape;79;p15"/>
          <p:cNvGrpSpPr/>
          <p:nvPr/>
        </p:nvGrpSpPr>
        <p:grpSpPr>
          <a:xfrm>
            <a:off x="4426998" y="1476005"/>
            <a:ext cx="2339239" cy="3245238"/>
            <a:chOff x="6212550" y="1304875"/>
            <a:chExt cx="2632500" cy="3416400"/>
          </a:xfrm>
        </p:grpSpPr>
        <p:sp>
          <p:nvSpPr>
            <p:cNvPr id="80" name="Google Shape;80;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5"/>
          <p:cNvSpPr txBox="1"/>
          <p:nvPr>
            <p:ph idx="4294967295" type="body"/>
          </p:nvPr>
        </p:nvSpPr>
        <p:spPr>
          <a:xfrm>
            <a:off x="4480877" y="1476078"/>
            <a:ext cx="2216700" cy="4383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solidFill>
                  <a:schemeClr val="lt1"/>
                </a:solidFill>
              </a:rPr>
              <a:t>Query</a:t>
            </a:r>
            <a:r>
              <a:rPr lang="en">
                <a:solidFill>
                  <a:schemeClr val="lt1"/>
                </a:solidFill>
              </a:rPr>
              <a:t> 3</a:t>
            </a:r>
            <a:endParaRPr>
              <a:solidFill>
                <a:schemeClr val="lt1"/>
              </a:solidFill>
            </a:endParaRPr>
          </a:p>
        </p:txBody>
      </p:sp>
      <p:sp>
        <p:nvSpPr>
          <p:cNvPr id="83" name="Google Shape;83;p15"/>
          <p:cNvSpPr txBox="1"/>
          <p:nvPr>
            <p:ph idx="4294967295" type="body"/>
          </p:nvPr>
        </p:nvSpPr>
        <p:spPr>
          <a:xfrm>
            <a:off x="4493252" y="1994208"/>
            <a:ext cx="2202300" cy="2655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600"/>
              <a:t>Do teamup movies gross more than solo and sequel movies?</a:t>
            </a:r>
            <a:endParaRPr sz="1600"/>
          </a:p>
          <a:p>
            <a:pPr indent="-314960" lvl="0" marL="457200" rtl="0" algn="l">
              <a:spcBef>
                <a:spcPts val="1200"/>
              </a:spcBef>
              <a:spcAft>
                <a:spcPts val="0"/>
              </a:spcAft>
              <a:buSzPct val="100000"/>
              <a:buChar char="●"/>
            </a:pPr>
            <a:r>
              <a:rPr lang="en" sz="1600"/>
              <a:t>Will show domestic and global gross box office</a:t>
            </a:r>
            <a:endParaRPr sz="1600"/>
          </a:p>
          <a:p>
            <a:pPr indent="-314960" lvl="0" marL="457200" rtl="0" algn="l">
              <a:spcBef>
                <a:spcPts val="0"/>
              </a:spcBef>
              <a:spcAft>
                <a:spcPts val="0"/>
              </a:spcAft>
              <a:buSzPct val="100000"/>
              <a:buChar char="●"/>
            </a:pPr>
            <a:r>
              <a:rPr lang="en" sz="1600"/>
              <a:t>Compare and contract how solo movies do in domestic vs global box office</a:t>
            </a:r>
            <a:endParaRPr sz="1600"/>
          </a:p>
        </p:txBody>
      </p:sp>
      <p:grpSp>
        <p:nvGrpSpPr>
          <p:cNvPr id="84" name="Google Shape;84;p15"/>
          <p:cNvGrpSpPr/>
          <p:nvPr/>
        </p:nvGrpSpPr>
        <p:grpSpPr>
          <a:xfrm>
            <a:off x="6751351" y="1476231"/>
            <a:ext cx="2199980" cy="3244897"/>
            <a:chOff x="6212550" y="1304875"/>
            <a:chExt cx="2632500" cy="3416400"/>
          </a:xfrm>
        </p:grpSpPr>
        <p:sp>
          <p:nvSpPr>
            <p:cNvPr id="85" name="Google Shape;85;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15"/>
          <p:cNvSpPr txBox="1"/>
          <p:nvPr>
            <p:ph idx="4294967295" type="body"/>
          </p:nvPr>
        </p:nvSpPr>
        <p:spPr>
          <a:xfrm>
            <a:off x="6829914" y="1994356"/>
            <a:ext cx="2071500" cy="2654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t>What is  the correlation between ratings and sales?</a:t>
            </a:r>
            <a:endParaRPr sz="1600"/>
          </a:p>
          <a:p>
            <a:pPr indent="-330200" lvl="0" marL="457200" rtl="0" algn="l">
              <a:spcBef>
                <a:spcPts val="1200"/>
              </a:spcBef>
              <a:spcAft>
                <a:spcPts val="0"/>
              </a:spcAft>
              <a:buSzPts val="1600"/>
              <a:buChar char="●"/>
            </a:pPr>
            <a:r>
              <a:rPr lang="en" sz="1600"/>
              <a:t>We believe that  movies with higher ratings are generating more   net profit than less rated ones.</a:t>
            </a:r>
            <a:endParaRPr sz="1600"/>
          </a:p>
        </p:txBody>
      </p:sp>
      <p:sp>
        <p:nvSpPr>
          <p:cNvPr id="88" name="Google Shape;88;p15"/>
          <p:cNvSpPr txBox="1"/>
          <p:nvPr>
            <p:ph idx="4294967295" type="body"/>
          </p:nvPr>
        </p:nvSpPr>
        <p:spPr>
          <a:xfrm>
            <a:off x="6825742" y="1476100"/>
            <a:ext cx="2142600" cy="4383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solidFill>
                  <a:schemeClr val="lt1"/>
                </a:solidFill>
              </a:rPr>
              <a:t>Query 4</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Understanding the market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 (our sources)</a:t>
            </a:r>
            <a:endParaRPr/>
          </a:p>
        </p:txBody>
      </p:sp>
      <p:sp>
        <p:nvSpPr>
          <p:cNvPr id="99" name="Google Shape;99;p17"/>
          <p:cNvSpPr txBox="1"/>
          <p:nvPr>
            <p:ph idx="4294967295" type="body"/>
          </p:nvPr>
        </p:nvSpPr>
        <p:spPr>
          <a:xfrm>
            <a:off x="311700" y="1152475"/>
            <a:ext cx="39999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2100">
                <a:solidFill>
                  <a:schemeClr val="dk1"/>
                </a:solidFill>
              </a:rPr>
              <a:t>Where did we pull from? </a:t>
            </a:r>
            <a:endParaRPr b="1" sz="2100">
              <a:solidFill>
                <a:schemeClr val="dk1"/>
              </a:solidFill>
            </a:endParaRPr>
          </a:p>
          <a:p>
            <a:pPr indent="0" lvl="0" marL="0" rtl="0" algn="l">
              <a:spcBef>
                <a:spcPts val="1200"/>
              </a:spcBef>
              <a:spcAft>
                <a:spcPts val="0"/>
              </a:spcAft>
              <a:buNone/>
            </a:pPr>
            <a:r>
              <a:rPr lang="en" sz="1600"/>
              <a:t>We dug through the internet and found that DataStock had created a free csv file we could download. </a:t>
            </a:r>
            <a:endParaRPr sz="1600"/>
          </a:p>
          <a:p>
            <a:pPr indent="-322580" lvl="0" marL="457200" rtl="0" algn="l">
              <a:spcBef>
                <a:spcPts val="0"/>
              </a:spcBef>
              <a:spcAft>
                <a:spcPts val="0"/>
              </a:spcAft>
              <a:buSzPct val="100000"/>
              <a:buChar char="●"/>
            </a:pPr>
            <a:r>
              <a:rPr lang="en" sz="1600"/>
              <a:t>It contained a lot of information we needed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OMDb API</a:t>
            </a:r>
            <a:endParaRPr sz="1600"/>
          </a:p>
          <a:p>
            <a:pPr indent="-322580" lvl="0" marL="457200" rtl="0" algn="l">
              <a:spcBef>
                <a:spcPts val="0"/>
              </a:spcBef>
              <a:spcAft>
                <a:spcPts val="0"/>
              </a:spcAft>
              <a:buSzPct val="100000"/>
              <a:buChar char="●"/>
            </a:pPr>
            <a:r>
              <a:rPr lang="en" sz="1600"/>
              <a:t>We were able to write loops and pull any missing information we needed that wasn’t already present in the csv’s. </a:t>
            </a:r>
            <a:endParaRPr sz="1600"/>
          </a:p>
          <a:p>
            <a:pPr indent="0" lvl="0" marL="457200" rtl="0" algn="l">
              <a:spcBef>
                <a:spcPts val="0"/>
              </a:spcBef>
              <a:spcAft>
                <a:spcPts val="0"/>
              </a:spcAft>
              <a:buNone/>
            </a:pPr>
            <a:r>
              <a:t/>
            </a:r>
            <a:endParaRPr sz="1600"/>
          </a:p>
          <a:p>
            <a:pPr indent="0" lvl="0" marL="0" rtl="0" algn="l">
              <a:lnSpc>
                <a:spcPct val="100000"/>
              </a:lnSpc>
              <a:spcBef>
                <a:spcPts val="0"/>
              </a:spcBef>
              <a:spcAft>
                <a:spcPts val="0"/>
              </a:spcAft>
              <a:buNone/>
            </a:pPr>
            <a:r>
              <a:rPr lang="en" sz="1400" u="sng">
                <a:solidFill>
                  <a:schemeClr val="accent5"/>
                </a:solidFill>
                <a:hlinkClick r:id="rId3">
                  <a:extLst>
                    <a:ext uri="{A12FA001-AC4F-418D-AE19-62706E023703}">
                      <ahyp:hlinkClr val="tx"/>
                    </a:ext>
                  </a:extLst>
                </a:hlinkClick>
              </a:rPr>
              <a:t>https://github.com/dmhitt/Group1-Avengers</a:t>
            </a:r>
            <a:r>
              <a:rPr lang="en" sz="1400">
                <a:solidFill>
                  <a:srgbClr val="000000"/>
                </a:solidFill>
              </a:rPr>
              <a:t> </a:t>
            </a:r>
            <a:endParaRPr sz="1600"/>
          </a:p>
        </p:txBody>
      </p:sp>
      <p:sp>
        <p:nvSpPr>
          <p:cNvPr id="100" name="Google Shape;100;p17"/>
          <p:cNvSpPr txBox="1"/>
          <p:nvPr>
            <p:ph idx="4294967295" type="body"/>
          </p:nvPr>
        </p:nvSpPr>
        <p:spPr>
          <a:xfrm>
            <a:off x="7996175" y="254200"/>
            <a:ext cx="689400" cy="219000"/>
          </a:xfrm>
          <a:prstGeom prst="rect">
            <a:avLst/>
          </a:prstGeom>
        </p:spPr>
        <p:txBody>
          <a:bodyPr anchorCtr="0" anchor="ctr"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b="1" lang="en" sz="1400">
                <a:solidFill>
                  <a:schemeClr val="lt2"/>
                </a:solidFill>
              </a:rPr>
              <a:t>Ite 1</a:t>
            </a:r>
            <a:endParaRPr sz="1400">
              <a:solidFill>
                <a:schemeClr val="lt2"/>
              </a:solidFill>
            </a:endParaRPr>
          </a:p>
        </p:txBody>
      </p:sp>
      <p:sp>
        <p:nvSpPr>
          <p:cNvPr id="101" name="Google Shape;101;p17"/>
          <p:cNvSpPr txBox="1"/>
          <p:nvPr/>
        </p:nvSpPr>
        <p:spPr>
          <a:xfrm>
            <a:off x="5515100" y="1599175"/>
            <a:ext cx="342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02" name="Google Shape;102;p17"/>
          <p:cNvSpPr txBox="1"/>
          <p:nvPr/>
        </p:nvSpPr>
        <p:spPr>
          <a:xfrm>
            <a:off x="9380750" y="1017725"/>
            <a:ext cx="204600" cy="21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latin typeface="Proxima Nova"/>
              <a:ea typeface="Proxima Nova"/>
              <a:cs typeface="Proxima Nova"/>
              <a:sym typeface="Proxima Nova"/>
            </a:endParaRPr>
          </a:p>
        </p:txBody>
      </p:sp>
      <p:pic>
        <p:nvPicPr>
          <p:cNvPr id="103" name="Google Shape;103;p17"/>
          <p:cNvPicPr preferRelativeResize="0"/>
          <p:nvPr/>
        </p:nvPicPr>
        <p:blipFill>
          <a:blip r:embed="rId4">
            <a:alphaModFix/>
          </a:blip>
          <a:stretch>
            <a:fillRect/>
          </a:stretch>
        </p:blipFill>
        <p:spPr>
          <a:xfrm>
            <a:off x="4411400" y="1476650"/>
            <a:ext cx="4527600" cy="22832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flipH="1">
            <a:off x="-657600" y="808400"/>
            <a:ext cx="62400" cy="22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t/>
            </a:r>
            <a:endParaRPr sz="100"/>
          </a:p>
        </p:txBody>
      </p:sp>
      <p:sp>
        <p:nvSpPr>
          <p:cNvPr id="109" name="Google Shape;109;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100"/>
              <a:t>Findings </a:t>
            </a:r>
            <a:endParaRPr b="1" sz="2000"/>
          </a:p>
          <a:p>
            <a:pPr indent="0" lvl="0" marL="0" rtl="0" algn="l">
              <a:spcBef>
                <a:spcPts val="1200"/>
              </a:spcBef>
              <a:spcAft>
                <a:spcPts val="0"/>
              </a:spcAft>
              <a:buNone/>
            </a:pPr>
            <a:r>
              <a:rPr lang="en"/>
              <a:t>The leading actors in their respective franchises had </a:t>
            </a:r>
            <a:r>
              <a:rPr lang="en"/>
              <a:t>roughly</a:t>
            </a:r>
            <a:r>
              <a:rPr lang="en"/>
              <a:t> the same average ratings per </a:t>
            </a:r>
            <a:r>
              <a:rPr lang="en"/>
              <a:t>movie. </a:t>
            </a:r>
            <a:endParaRPr/>
          </a:p>
          <a:p>
            <a:pPr indent="0" lvl="0" marL="0" rtl="0" algn="l">
              <a:spcBef>
                <a:spcPts val="1200"/>
              </a:spcBef>
              <a:spcAft>
                <a:spcPts val="1200"/>
              </a:spcAft>
              <a:buNone/>
            </a:pPr>
            <a:r>
              <a:rPr lang="en"/>
              <a:t>As we had suspected Robert Downey Jr. was the actor with the highest average ratings, but Chris Pratt came in second and not Evans. </a:t>
            </a:r>
            <a:endParaRPr/>
          </a:p>
        </p:txBody>
      </p:sp>
      <p:pic>
        <p:nvPicPr>
          <p:cNvPr id="110" name="Google Shape;110;p18"/>
          <p:cNvPicPr preferRelativeResize="0"/>
          <p:nvPr/>
        </p:nvPicPr>
        <p:blipFill>
          <a:blip r:embed="rId3">
            <a:alphaModFix/>
          </a:blip>
          <a:stretch>
            <a:fillRect/>
          </a:stretch>
        </p:blipFill>
        <p:spPr>
          <a:xfrm>
            <a:off x="355663" y="808388"/>
            <a:ext cx="3990975" cy="3590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a:t>
            </a:r>
            <a:r>
              <a:rPr lang="en"/>
              <a:t>generates the most profit?</a:t>
            </a:r>
            <a:endParaRPr/>
          </a:p>
        </p:txBody>
      </p:sp>
      <p:sp>
        <p:nvSpPr>
          <p:cNvPr id="116" name="Google Shape;116;p19"/>
          <p:cNvSpPr txBox="1"/>
          <p:nvPr>
            <p:ph idx="4294967295"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chemeClr val="dk1"/>
                </a:solidFill>
              </a:rPr>
              <a:t>Findings</a:t>
            </a:r>
            <a:endParaRPr b="1" sz="2100">
              <a:solidFill>
                <a:schemeClr val="dk1"/>
              </a:solidFill>
            </a:endParaRPr>
          </a:p>
          <a:p>
            <a:pPr indent="0" lvl="0" marL="0" rtl="0" algn="l">
              <a:spcBef>
                <a:spcPts val="1200"/>
              </a:spcBef>
              <a:spcAft>
                <a:spcPts val="0"/>
              </a:spcAft>
              <a:buNone/>
            </a:pPr>
            <a:r>
              <a:rPr lang="en" sz="1600"/>
              <a:t>With Robert Downey Jr. having been the leading actor in most amount of  movies, it was no surprise that he trumped in global sales. Making him the most profitable actor for Marvel.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Followed by the late Chadwick Boseman, and then Chris Evans. </a:t>
            </a:r>
            <a:endParaRPr sz="1600"/>
          </a:p>
        </p:txBody>
      </p:sp>
      <p:sp>
        <p:nvSpPr>
          <p:cNvPr id="117" name="Google Shape;117;p19"/>
          <p:cNvSpPr txBox="1"/>
          <p:nvPr>
            <p:ph idx="4294967295" type="body"/>
          </p:nvPr>
        </p:nvSpPr>
        <p:spPr>
          <a:xfrm>
            <a:off x="7996175" y="254200"/>
            <a:ext cx="689400" cy="219000"/>
          </a:xfrm>
          <a:prstGeom prst="rect">
            <a:avLst/>
          </a:prstGeom>
        </p:spPr>
        <p:txBody>
          <a:bodyPr anchorCtr="0" anchor="ctr"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b="1" lang="en" sz="1400">
                <a:solidFill>
                  <a:schemeClr val="lt2"/>
                </a:solidFill>
              </a:rPr>
              <a:t>Ite 1</a:t>
            </a:r>
            <a:endParaRPr sz="1400">
              <a:solidFill>
                <a:schemeClr val="lt2"/>
              </a:solidFill>
            </a:endParaRPr>
          </a:p>
        </p:txBody>
      </p:sp>
      <p:sp>
        <p:nvSpPr>
          <p:cNvPr id="118" name="Google Shape;118;p19"/>
          <p:cNvSpPr txBox="1"/>
          <p:nvPr/>
        </p:nvSpPr>
        <p:spPr>
          <a:xfrm>
            <a:off x="5515100" y="1599175"/>
            <a:ext cx="342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19" name="Google Shape;119;p19"/>
          <p:cNvSpPr txBox="1"/>
          <p:nvPr/>
        </p:nvSpPr>
        <p:spPr>
          <a:xfrm>
            <a:off x="9380750" y="1017725"/>
            <a:ext cx="204600" cy="21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latin typeface="Proxima Nova"/>
              <a:ea typeface="Proxima Nova"/>
              <a:cs typeface="Proxima Nova"/>
              <a:sym typeface="Proxima Nova"/>
            </a:endParaRPr>
          </a:p>
        </p:txBody>
      </p:sp>
      <p:pic>
        <p:nvPicPr>
          <p:cNvPr id="120" name="Google Shape;120;p19"/>
          <p:cNvPicPr preferRelativeResize="0"/>
          <p:nvPr/>
        </p:nvPicPr>
        <p:blipFill>
          <a:blip r:embed="rId3">
            <a:alphaModFix/>
          </a:blip>
          <a:stretch>
            <a:fillRect/>
          </a:stretch>
        </p:blipFill>
        <p:spPr>
          <a:xfrm>
            <a:off x="4572000" y="1374725"/>
            <a:ext cx="4227197"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pic>
        <p:nvPicPr>
          <p:cNvPr id="125" name="Google Shape;125;p20"/>
          <p:cNvPicPr preferRelativeResize="0"/>
          <p:nvPr/>
        </p:nvPicPr>
        <p:blipFill>
          <a:blip r:embed="rId3">
            <a:alphaModFix/>
          </a:blip>
          <a:stretch>
            <a:fillRect/>
          </a:stretch>
        </p:blipFill>
        <p:spPr>
          <a:xfrm>
            <a:off x="4452650" y="389925"/>
            <a:ext cx="4583901" cy="3901826"/>
          </a:xfrm>
          <a:prstGeom prst="rect">
            <a:avLst/>
          </a:prstGeom>
          <a:noFill/>
          <a:ln>
            <a:noFill/>
          </a:ln>
        </p:spPr>
      </p:pic>
      <p:pic>
        <p:nvPicPr>
          <p:cNvPr id="126" name="Google Shape;126;p20"/>
          <p:cNvPicPr preferRelativeResize="0"/>
          <p:nvPr/>
        </p:nvPicPr>
        <p:blipFill>
          <a:blip r:embed="rId4">
            <a:alphaModFix/>
          </a:blip>
          <a:stretch>
            <a:fillRect/>
          </a:stretch>
        </p:blipFill>
        <p:spPr>
          <a:xfrm>
            <a:off x="231200" y="2141725"/>
            <a:ext cx="4098325" cy="1913425"/>
          </a:xfrm>
          <a:prstGeom prst="rect">
            <a:avLst/>
          </a:prstGeom>
          <a:noFill/>
          <a:ln>
            <a:noFill/>
          </a:ln>
        </p:spPr>
      </p:pic>
      <p:sp>
        <p:nvSpPr>
          <p:cNvPr id="127" name="Google Shape;127;p20"/>
          <p:cNvSpPr txBox="1"/>
          <p:nvPr/>
        </p:nvSpPr>
        <p:spPr>
          <a:xfrm>
            <a:off x="369075" y="818625"/>
            <a:ext cx="3865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5"/>
                </a:solidFill>
                <a:latin typeface="Impact"/>
                <a:ea typeface="Impact"/>
                <a:cs typeface="Impact"/>
                <a:sym typeface="Impact"/>
              </a:rPr>
              <a:t>Worldwide</a:t>
            </a:r>
            <a:r>
              <a:rPr lang="en" sz="2000">
                <a:latin typeface="Impact"/>
                <a:ea typeface="Impact"/>
                <a:cs typeface="Impact"/>
                <a:sym typeface="Impact"/>
              </a:rPr>
              <a:t> and </a:t>
            </a:r>
            <a:r>
              <a:rPr lang="en" sz="2000">
                <a:solidFill>
                  <a:schemeClr val="accent4"/>
                </a:solidFill>
                <a:latin typeface="Impact"/>
                <a:ea typeface="Impact"/>
                <a:cs typeface="Impact"/>
                <a:sym typeface="Impact"/>
              </a:rPr>
              <a:t>Domestic</a:t>
            </a:r>
            <a:r>
              <a:rPr lang="en" sz="2000">
                <a:latin typeface="Impact"/>
                <a:ea typeface="Impact"/>
                <a:cs typeface="Impact"/>
                <a:sym typeface="Impact"/>
              </a:rPr>
              <a:t> Box Office for </a:t>
            </a:r>
            <a:r>
              <a:rPr lang="en" sz="2000">
                <a:solidFill>
                  <a:schemeClr val="accent4"/>
                </a:solidFill>
                <a:latin typeface="Impact"/>
                <a:ea typeface="Impact"/>
                <a:cs typeface="Impact"/>
                <a:sym typeface="Impact"/>
              </a:rPr>
              <a:t>Iron Man</a:t>
            </a:r>
            <a:r>
              <a:rPr lang="en" sz="2000">
                <a:latin typeface="Impact"/>
                <a:ea typeface="Impact"/>
                <a:cs typeface="Impact"/>
                <a:sym typeface="Impact"/>
              </a:rPr>
              <a:t> and </a:t>
            </a:r>
            <a:r>
              <a:rPr lang="en" sz="2000">
                <a:solidFill>
                  <a:schemeClr val="accent5"/>
                </a:solidFill>
                <a:latin typeface="Impact"/>
                <a:ea typeface="Impact"/>
                <a:cs typeface="Impact"/>
                <a:sym typeface="Impact"/>
              </a:rPr>
              <a:t>Captain America</a:t>
            </a:r>
            <a:r>
              <a:rPr lang="en" sz="2000">
                <a:latin typeface="Impact"/>
                <a:ea typeface="Impact"/>
                <a:cs typeface="Impact"/>
                <a:sym typeface="Impact"/>
              </a:rPr>
              <a:t> </a:t>
            </a:r>
            <a:endParaRPr sz="2000">
              <a:latin typeface="Impact"/>
              <a:ea typeface="Impact"/>
              <a:cs typeface="Impact"/>
              <a:sym typeface="Impac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21"/>
          <p:cNvSpPr txBox="1"/>
          <p:nvPr/>
        </p:nvSpPr>
        <p:spPr>
          <a:xfrm>
            <a:off x="388000" y="255525"/>
            <a:ext cx="43722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chemeClr val="accent4"/>
                </a:solidFill>
                <a:latin typeface="Impact"/>
                <a:ea typeface="Impact"/>
                <a:cs typeface="Impact"/>
                <a:sym typeface="Impact"/>
              </a:rPr>
              <a:t>Domestic Box Office per Movie</a:t>
            </a:r>
            <a:endParaRPr b="1" sz="2900">
              <a:solidFill>
                <a:schemeClr val="accent4"/>
              </a:solidFill>
              <a:latin typeface="Impact"/>
              <a:ea typeface="Impact"/>
              <a:cs typeface="Impact"/>
              <a:sym typeface="Impact"/>
            </a:endParaRPr>
          </a:p>
        </p:txBody>
      </p:sp>
      <p:sp>
        <p:nvSpPr>
          <p:cNvPr id="133" name="Google Shape;133;p21"/>
          <p:cNvSpPr txBox="1"/>
          <p:nvPr/>
        </p:nvSpPr>
        <p:spPr>
          <a:xfrm>
            <a:off x="283925" y="1296525"/>
            <a:ext cx="4419600" cy="1754700"/>
          </a:xfrm>
          <a:prstGeom prst="rect">
            <a:avLst/>
          </a:prstGeom>
          <a:solidFill>
            <a:schemeClr val="lt1"/>
          </a:solidFill>
          <a:ln>
            <a:noFill/>
          </a:ln>
        </p:spPr>
        <p:txBody>
          <a:bodyPr anchorCtr="0" anchor="t" bIns="91425" lIns="91425" spcFirstLastPara="1" rIns="91425" wrap="square" tIns="91425">
            <a:spAutoFit/>
          </a:bodyPr>
          <a:lstStyle/>
          <a:p>
            <a:pPr indent="-317500" lvl="0" marL="457200" rtl="0" algn="l">
              <a:lnSpc>
                <a:spcPct val="100000"/>
              </a:lnSpc>
              <a:spcBef>
                <a:spcPts val="0"/>
              </a:spcBef>
              <a:spcAft>
                <a:spcPts val="0"/>
              </a:spcAft>
              <a:buSzPts val="1400"/>
              <a:buFont typeface="Proxima Nova Semibold"/>
              <a:buChar char="●"/>
            </a:pPr>
            <a:r>
              <a:rPr lang="en">
                <a:solidFill>
                  <a:schemeClr val="accent4"/>
                </a:solidFill>
                <a:latin typeface="Proxima Nova Semibold"/>
                <a:ea typeface="Proxima Nova Semibold"/>
                <a:cs typeface="Proxima Nova Semibold"/>
                <a:sym typeface="Proxima Nova Semibold"/>
              </a:rPr>
              <a:t>Iron Man</a:t>
            </a:r>
            <a:r>
              <a:rPr lang="en">
                <a:latin typeface="Proxima Nova Semibold"/>
                <a:ea typeface="Proxima Nova Semibold"/>
                <a:cs typeface="Proxima Nova Semibold"/>
                <a:sym typeface="Proxima Nova Semibold"/>
              </a:rPr>
              <a:t> </a:t>
            </a:r>
            <a:endParaRPr>
              <a:latin typeface="Proxima Nova Semibold"/>
              <a:ea typeface="Proxima Nova Semibold"/>
              <a:cs typeface="Proxima Nova Semibold"/>
              <a:sym typeface="Proxima Nova Semibold"/>
            </a:endParaRPr>
          </a:p>
          <a:p>
            <a:pPr indent="-317500" lvl="1" marL="914400" rtl="0" algn="l">
              <a:lnSpc>
                <a:spcPct val="100000"/>
              </a:lnSpc>
              <a:spcBef>
                <a:spcPts val="0"/>
              </a:spcBef>
              <a:spcAft>
                <a:spcPts val="0"/>
              </a:spcAft>
              <a:buSzPts val="1400"/>
              <a:buFont typeface="Proxima Nova Semibold"/>
              <a:buChar char="○"/>
            </a:pPr>
            <a:r>
              <a:rPr lang="en">
                <a:latin typeface="Proxima Nova Semibold"/>
                <a:ea typeface="Proxima Nova Semibold"/>
                <a:cs typeface="Proxima Nova Semibold"/>
                <a:sym typeface="Proxima Nova Semibold"/>
              </a:rPr>
              <a:t>Total Profit: </a:t>
            </a:r>
            <a:r>
              <a:rPr lang="en">
                <a:solidFill>
                  <a:schemeClr val="accent4"/>
                </a:solidFill>
                <a:highlight>
                  <a:srgbClr val="FFFFFF"/>
                </a:highlight>
                <a:latin typeface="Proxima Nova Semibold"/>
                <a:ea typeface="Proxima Nova Semibold"/>
                <a:cs typeface="Proxima Nova Semibold"/>
                <a:sym typeface="Proxima Nova Semibold"/>
              </a:rPr>
              <a:t>$2,174,867,478</a:t>
            </a:r>
            <a:endParaRPr>
              <a:solidFill>
                <a:schemeClr val="accent4"/>
              </a:solidFill>
              <a:highlight>
                <a:srgbClr val="FFFFFF"/>
              </a:highlight>
              <a:latin typeface="Proxima Nova Semibold"/>
              <a:ea typeface="Proxima Nova Semibold"/>
              <a:cs typeface="Proxima Nova Semibold"/>
              <a:sym typeface="Proxima Nova Semibold"/>
            </a:endParaRPr>
          </a:p>
          <a:p>
            <a:pPr indent="-317500" lvl="1" marL="914400" rtl="0" algn="l">
              <a:lnSpc>
                <a:spcPct val="100000"/>
              </a:lnSpc>
              <a:spcBef>
                <a:spcPts val="0"/>
              </a:spcBef>
              <a:spcAft>
                <a:spcPts val="0"/>
              </a:spcAft>
              <a:buSzPts val="1400"/>
              <a:buFont typeface="Proxima Nova Semibold"/>
              <a:buChar char="○"/>
            </a:pPr>
            <a:r>
              <a:rPr lang="en">
                <a:highlight>
                  <a:srgbClr val="FFFFFF"/>
                </a:highlight>
                <a:latin typeface="Proxima Nova Semibold"/>
                <a:ea typeface="Proxima Nova Semibold"/>
                <a:cs typeface="Proxima Nova Semibold"/>
                <a:sym typeface="Proxima Nova Semibold"/>
              </a:rPr>
              <a:t>Average </a:t>
            </a:r>
            <a:r>
              <a:rPr lang="en">
                <a:highlight>
                  <a:srgbClr val="FFFFFF"/>
                </a:highlight>
                <a:latin typeface="Proxima Nova Semibold"/>
                <a:ea typeface="Proxima Nova Semibold"/>
                <a:cs typeface="Proxima Nova Semibold"/>
                <a:sym typeface="Proxima Nova Semibold"/>
              </a:rPr>
              <a:t>per Movie:</a:t>
            </a:r>
            <a:r>
              <a:rPr lang="en">
                <a:highlight>
                  <a:srgbClr val="FFFFFF"/>
                </a:highlight>
                <a:latin typeface="Proxima Nova Semibold"/>
                <a:ea typeface="Proxima Nova Semibold"/>
                <a:cs typeface="Proxima Nova Semibold"/>
                <a:sym typeface="Proxima Nova Semibold"/>
              </a:rPr>
              <a:t> </a:t>
            </a:r>
            <a:r>
              <a:rPr lang="en">
                <a:solidFill>
                  <a:schemeClr val="accent4"/>
                </a:solidFill>
                <a:highlight>
                  <a:srgbClr val="FFFFFF"/>
                </a:highlight>
                <a:latin typeface="Proxima Nova Semibold"/>
                <a:ea typeface="Proxima Nova Semibold"/>
                <a:cs typeface="Proxima Nova Semibold"/>
                <a:sym typeface="Proxima Nova Semibold"/>
              </a:rPr>
              <a:t>$241,651,942</a:t>
            </a:r>
            <a:r>
              <a:rPr lang="en">
                <a:highlight>
                  <a:srgbClr val="FFFFFF"/>
                </a:highlight>
                <a:latin typeface="Proxima Nova Semibold"/>
                <a:ea typeface="Proxima Nova Semibold"/>
                <a:cs typeface="Proxima Nova Semibold"/>
                <a:sym typeface="Proxima Nova Semibold"/>
              </a:rPr>
              <a:t> </a:t>
            </a:r>
            <a:endParaRPr>
              <a:highlight>
                <a:srgbClr val="FFFFFF"/>
              </a:highlight>
              <a:latin typeface="Proxima Nova Semibold"/>
              <a:ea typeface="Proxima Nova Semibold"/>
              <a:cs typeface="Proxima Nova Semibold"/>
              <a:sym typeface="Proxima Nova Semibold"/>
            </a:endParaRPr>
          </a:p>
          <a:p>
            <a:pPr indent="-317500" lvl="0" marL="457200" rtl="0" algn="l">
              <a:spcBef>
                <a:spcPts val="0"/>
              </a:spcBef>
              <a:spcAft>
                <a:spcPts val="0"/>
              </a:spcAft>
              <a:buSzPts val="1400"/>
              <a:buFont typeface="Proxima Nova Semibold"/>
              <a:buChar char="●"/>
            </a:pPr>
            <a:r>
              <a:rPr lang="en">
                <a:solidFill>
                  <a:schemeClr val="accent5"/>
                </a:solidFill>
                <a:highlight>
                  <a:srgbClr val="FFFFFF"/>
                </a:highlight>
                <a:latin typeface="Proxima Nova Semibold"/>
                <a:ea typeface="Proxima Nova Semibold"/>
                <a:cs typeface="Proxima Nova Semibold"/>
                <a:sym typeface="Proxima Nova Semibold"/>
              </a:rPr>
              <a:t>Captain America</a:t>
            </a:r>
            <a:endParaRPr>
              <a:highlight>
                <a:srgbClr val="FFFFFF"/>
              </a:highlight>
              <a:latin typeface="Proxima Nova Semibold"/>
              <a:ea typeface="Proxima Nova Semibold"/>
              <a:cs typeface="Proxima Nova Semibold"/>
              <a:sym typeface="Proxima Nova Semibold"/>
            </a:endParaRPr>
          </a:p>
          <a:p>
            <a:pPr indent="-317500" lvl="1" marL="914400" rtl="0" algn="l">
              <a:spcBef>
                <a:spcPts val="0"/>
              </a:spcBef>
              <a:spcAft>
                <a:spcPts val="0"/>
              </a:spcAft>
              <a:buSzPts val="1400"/>
              <a:buFont typeface="Proxima Nova Semibold"/>
              <a:buChar char="○"/>
            </a:pPr>
            <a:r>
              <a:rPr lang="en">
                <a:highlight>
                  <a:srgbClr val="FFFFFF"/>
                </a:highlight>
                <a:latin typeface="Proxima Nova Semibold"/>
                <a:ea typeface="Proxima Nova Semibold"/>
                <a:cs typeface="Proxima Nova Semibold"/>
                <a:sym typeface="Proxima Nova Semibold"/>
              </a:rPr>
              <a:t>Total Profit: </a:t>
            </a:r>
            <a:r>
              <a:rPr lang="en">
                <a:solidFill>
                  <a:schemeClr val="accent5"/>
                </a:solidFill>
                <a:highlight>
                  <a:srgbClr val="FFFFFF"/>
                </a:highlight>
                <a:latin typeface="Proxima Nova Semibold"/>
                <a:ea typeface="Proxima Nova Semibold"/>
                <a:cs typeface="Proxima Nova Semibold"/>
                <a:sym typeface="Proxima Nova Semibold"/>
              </a:rPr>
              <a:t>$1,658,038,072</a:t>
            </a:r>
            <a:r>
              <a:rPr lang="en">
                <a:highlight>
                  <a:srgbClr val="FFFFFF"/>
                </a:highlight>
                <a:latin typeface="Proxima Nova Semibold"/>
                <a:ea typeface="Proxima Nova Semibold"/>
                <a:cs typeface="Proxima Nova Semibold"/>
                <a:sym typeface="Proxima Nova Semibold"/>
              </a:rPr>
              <a:t> </a:t>
            </a:r>
            <a:endParaRPr>
              <a:highlight>
                <a:srgbClr val="FFFFFF"/>
              </a:highlight>
              <a:latin typeface="Proxima Nova Semibold"/>
              <a:ea typeface="Proxima Nova Semibold"/>
              <a:cs typeface="Proxima Nova Semibold"/>
              <a:sym typeface="Proxima Nova Semibold"/>
            </a:endParaRPr>
          </a:p>
          <a:p>
            <a:pPr indent="-317500" lvl="1" marL="914400" rtl="0" algn="l">
              <a:spcBef>
                <a:spcPts val="0"/>
              </a:spcBef>
              <a:spcAft>
                <a:spcPts val="0"/>
              </a:spcAft>
              <a:buSzPts val="1400"/>
              <a:buFont typeface="Proxima Nova Semibold"/>
              <a:buChar char="○"/>
            </a:pPr>
            <a:r>
              <a:rPr lang="en">
                <a:highlight>
                  <a:srgbClr val="FFFFFF"/>
                </a:highlight>
                <a:latin typeface="Proxima Nova Semibold"/>
                <a:ea typeface="Proxima Nova Semibold"/>
                <a:cs typeface="Proxima Nova Semibold"/>
                <a:sym typeface="Proxima Nova Semibold"/>
              </a:rPr>
              <a:t>Average</a:t>
            </a:r>
            <a:r>
              <a:rPr lang="en">
                <a:latin typeface="Proxima Nova Semibold"/>
                <a:ea typeface="Proxima Nova Semibold"/>
                <a:cs typeface="Proxima Nova Semibold"/>
                <a:sym typeface="Proxima Nova Semibold"/>
              </a:rPr>
              <a:t> </a:t>
            </a:r>
            <a:r>
              <a:rPr lang="en">
                <a:highlight>
                  <a:srgbClr val="FFFFFF"/>
                </a:highlight>
                <a:latin typeface="Proxima Nova Semibold"/>
                <a:ea typeface="Proxima Nova Semibold"/>
                <a:cs typeface="Proxima Nova Semibold"/>
                <a:sym typeface="Proxima Nova Semibold"/>
              </a:rPr>
              <a:t>per movie: </a:t>
            </a:r>
            <a:r>
              <a:rPr lang="en">
                <a:solidFill>
                  <a:schemeClr val="accent5"/>
                </a:solidFill>
                <a:highlight>
                  <a:srgbClr val="FFFFFF"/>
                </a:highlight>
                <a:latin typeface="Proxima Nova Semibold"/>
                <a:ea typeface="Proxima Nova Semibold"/>
                <a:cs typeface="Proxima Nova Semibold"/>
                <a:sym typeface="Proxima Nova Semibold"/>
              </a:rPr>
              <a:t>$236,862,582</a:t>
            </a:r>
            <a:endParaRPr>
              <a:solidFill>
                <a:schemeClr val="accent5"/>
              </a:solidFill>
              <a:highlight>
                <a:srgbClr val="FFFFFF"/>
              </a:highlight>
              <a:latin typeface="Proxima Nova Semibold"/>
              <a:ea typeface="Proxima Nova Semibold"/>
              <a:cs typeface="Proxima Nova Semibold"/>
              <a:sym typeface="Proxima Nova Semibold"/>
            </a:endParaRPr>
          </a:p>
          <a:p>
            <a:pPr indent="-342900" lvl="0" marL="457200" rtl="0" algn="l">
              <a:spcBef>
                <a:spcPts val="0"/>
              </a:spcBef>
              <a:spcAft>
                <a:spcPts val="0"/>
              </a:spcAft>
              <a:buSzPts val="1800"/>
              <a:buFont typeface="Proxima Nova Semibold"/>
              <a:buChar char="●"/>
            </a:pPr>
            <a:r>
              <a:rPr lang="en" sz="1800">
                <a:highlight>
                  <a:srgbClr val="FFFFFF"/>
                </a:highlight>
                <a:latin typeface="Proxima Nova Semibold"/>
                <a:ea typeface="Proxima Nova Semibold"/>
                <a:cs typeface="Proxima Nova Semibold"/>
                <a:sym typeface="Proxima Nova Semibold"/>
              </a:rPr>
              <a:t>Winner: </a:t>
            </a:r>
            <a:r>
              <a:rPr lang="en" sz="1800" u="sng">
                <a:solidFill>
                  <a:schemeClr val="accent4"/>
                </a:solidFill>
                <a:highlight>
                  <a:srgbClr val="FFFFFF"/>
                </a:highlight>
                <a:latin typeface="Proxima Nova Semibold"/>
                <a:ea typeface="Proxima Nova Semibold"/>
                <a:cs typeface="Proxima Nova Semibold"/>
                <a:sym typeface="Proxima Nova Semibold"/>
              </a:rPr>
              <a:t>Iron Man</a:t>
            </a:r>
            <a:endParaRPr>
              <a:highlight>
                <a:srgbClr val="FFFFFF"/>
              </a:highlight>
              <a:latin typeface="Proxima Nova Semibold"/>
              <a:ea typeface="Proxima Nova Semibold"/>
              <a:cs typeface="Proxima Nova Semibold"/>
              <a:sym typeface="Proxima Nova Semibold"/>
            </a:endParaRPr>
          </a:p>
        </p:txBody>
      </p:sp>
      <p:pic>
        <p:nvPicPr>
          <p:cNvPr id="134" name="Google Shape;134;p21"/>
          <p:cNvPicPr preferRelativeResize="0"/>
          <p:nvPr/>
        </p:nvPicPr>
        <p:blipFill>
          <a:blip r:embed="rId3">
            <a:alphaModFix/>
          </a:blip>
          <a:stretch>
            <a:fillRect/>
          </a:stretch>
        </p:blipFill>
        <p:spPr>
          <a:xfrm>
            <a:off x="4912600" y="152400"/>
            <a:ext cx="4044422" cy="4838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