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14" r:id="rId2"/>
    <p:sldId id="316" r:id="rId3"/>
    <p:sldId id="318" r:id="rId4"/>
    <p:sldId id="322" r:id="rId5"/>
    <p:sldId id="319" r:id="rId6"/>
    <p:sldId id="320" r:id="rId7"/>
    <p:sldId id="321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4" autoAdjust="0"/>
    <p:restoredTop sz="92410" autoAdjust="0"/>
  </p:normalViewPr>
  <p:slideViewPr>
    <p:cSldViewPr>
      <p:cViewPr varScale="1">
        <p:scale>
          <a:sx n="65" d="100"/>
          <a:sy n="65" d="100"/>
        </p:scale>
        <p:origin x="84" y="28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AB66E-8DBB-4574-A651-B628F7C9353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CFBB4-167C-48D0-8C1A-608ACCC1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1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CFBB4-167C-48D0-8C1A-608ACCC1CF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6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22363"/>
            <a:ext cx="93726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02038"/>
            <a:ext cx="9372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1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9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ntent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REQUIREMETNS</a:t>
            </a:r>
          </a:p>
        </p:txBody>
      </p:sp>
    </p:spTree>
    <p:extLst>
      <p:ext uri="{BB962C8B-B14F-4D97-AF65-F5344CB8AC3E}">
        <p14:creationId xmlns:p14="http://schemas.microsoft.com/office/powerpoint/2010/main" val="5922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REQUIREMETNS</a:t>
            </a:r>
          </a:p>
        </p:txBody>
      </p:sp>
    </p:spTree>
    <p:extLst>
      <p:ext uri="{BB962C8B-B14F-4D97-AF65-F5344CB8AC3E}">
        <p14:creationId xmlns:p14="http://schemas.microsoft.com/office/powerpoint/2010/main" val="126318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ntent Solutio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latin typeface="Courier" charset="0"/>
                <a:ea typeface="Courier" charset="0"/>
                <a:cs typeface="Courier" charset="0"/>
              </a:defRPr>
            </a:lvl1pPr>
            <a:lvl2pPr>
              <a:defRPr lang="en-US" smtClean="0">
                <a:latin typeface="Courier" charset="0"/>
                <a:ea typeface="Courier" charset="0"/>
                <a:cs typeface="Courier" charset="0"/>
              </a:defRPr>
            </a:lvl2pPr>
            <a:lvl3pPr>
              <a:defRPr lang="en-US" smtClean="0">
                <a:latin typeface="Courier" charset="0"/>
                <a:ea typeface="Courier" charset="0"/>
                <a:cs typeface="Courier" charset="0"/>
              </a:defRPr>
            </a:lvl3pPr>
            <a:lvl4pPr>
              <a:defRPr lang="en-US" smtClean="0">
                <a:latin typeface="Courier" charset="0"/>
                <a:ea typeface="Courier" charset="0"/>
                <a:cs typeface="Courier" charset="0"/>
              </a:defRPr>
            </a:lvl4pPr>
            <a:lvl5pPr>
              <a:defRPr lang="en-US" dirty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>
              <a:buFont typeface=".AppleSystemUIFont" charset="0"/>
              <a:buChar char="&gt;"/>
            </a:pPr>
            <a:r>
              <a:rPr lang="en-US"/>
              <a:t>Click to edit Master text styles</a:t>
            </a:r>
          </a:p>
          <a:p>
            <a:pPr lvl="1">
              <a:buFont typeface=".AppleSystemUIFont" charset="0"/>
              <a:buChar char="&gt;"/>
            </a:pPr>
            <a:r>
              <a:rPr lang="en-US"/>
              <a:t>Second level</a:t>
            </a:r>
          </a:p>
          <a:p>
            <a:pPr lvl="2">
              <a:buFont typeface=".AppleSystemUIFont" charset="0"/>
              <a:buChar char="&gt;"/>
            </a:pPr>
            <a:r>
              <a:rPr lang="en-US"/>
              <a:t>Third level</a:t>
            </a:r>
          </a:p>
          <a:p>
            <a:pPr lvl="3">
              <a:buFont typeface=".AppleSystemUIFont" charset="0"/>
              <a:buChar char="&gt;"/>
            </a:pPr>
            <a:r>
              <a:rPr lang="en-US"/>
              <a:t>Fourth level</a:t>
            </a:r>
          </a:p>
          <a:p>
            <a:pPr lvl="4">
              <a:buFont typeface=".AppleSystemUIFont" charset="0"/>
              <a:buChar char="&gt;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REQUIREMETNS</a:t>
            </a:r>
          </a:p>
        </p:txBody>
      </p:sp>
    </p:spTree>
    <p:extLst>
      <p:ext uri="{BB962C8B-B14F-4D97-AF65-F5344CB8AC3E}">
        <p14:creationId xmlns:p14="http://schemas.microsoft.com/office/powerpoint/2010/main" val="356731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ntent 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25244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1942308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ssessmen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233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838200" y="3657600"/>
            <a:ext cx="10515600" cy="2519362"/>
          </a:xfr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228600" indent="-228600">
              <a:buFont typeface=".AppleSystemUIFont" charset="0"/>
              <a:buChar char="&gt;"/>
              <a:defRPr>
                <a:latin typeface="Courier" charset="0"/>
                <a:ea typeface="Courier" charset="0"/>
                <a:cs typeface="Courier" charset="0"/>
              </a:defRPr>
            </a:lvl1pPr>
            <a:lvl2pPr marL="685800" indent="-228600">
              <a:buFont typeface=".AppleSystemUIFont" charset="0"/>
              <a:buChar char="&gt;"/>
              <a:defRPr>
                <a:latin typeface="Courier" charset="0"/>
                <a:ea typeface="Courier" charset="0"/>
                <a:cs typeface="Courier" charset="0"/>
              </a:defRPr>
            </a:lvl2pPr>
            <a:lvl3pPr marL="1143000" indent="-228600">
              <a:buFont typeface=".AppleSystemUIFont" charset="0"/>
              <a:buChar char="&gt;"/>
              <a:defRPr>
                <a:latin typeface="Courier" charset="0"/>
                <a:ea typeface="Courier" charset="0"/>
                <a:cs typeface="Courier" charset="0"/>
              </a:defRPr>
            </a:lvl3pPr>
            <a:lvl4pPr marL="1600200" indent="-228600">
              <a:buFont typeface=".AppleSystemUIFont" charset="0"/>
              <a:buChar char="&gt;"/>
              <a:defRPr>
                <a:latin typeface="Courier" charset="0"/>
                <a:ea typeface="Courier" charset="0"/>
                <a:cs typeface="Courier" charset="0"/>
              </a:defRPr>
            </a:lvl4pPr>
            <a:lvl5pPr marL="2057400" indent="-228600">
              <a:buFont typeface=".AppleSystemUIFont" charset="0"/>
              <a:buChar char="&gt;"/>
              <a:defRPr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42337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ntent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288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553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2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27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ntent Adm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ADMINISTRATIVE</a:t>
            </a:r>
          </a:p>
        </p:txBody>
      </p:sp>
    </p:spTree>
    <p:extLst>
      <p:ext uri="{BB962C8B-B14F-4D97-AF65-F5344CB8AC3E}">
        <p14:creationId xmlns:p14="http://schemas.microsoft.com/office/powerpoint/2010/main" val="393780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6549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650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878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3422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14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7808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AB573B1-3CD8-1245-B19C-FA9EA6ADD9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dm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ADMINISTRATIVE</a:t>
            </a:r>
          </a:p>
        </p:txBody>
      </p:sp>
    </p:spTree>
    <p:extLst>
      <p:ext uri="{BB962C8B-B14F-4D97-AF65-F5344CB8AC3E}">
        <p14:creationId xmlns:p14="http://schemas.microsoft.com/office/powerpoint/2010/main" val="187480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ntent Mat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MATERIAL</a:t>
            </a:r>
            <a:endParaRPr lang="en-US" sz="2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Mat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MATERIAL</a:t>
            </a:r>
            <a:endParaRPr lang="en-US" sz="2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9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Materia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233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MATERIAL</a:t>
            </a:r>
            <a:endParaRPr lang="en-US" sz="2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838200" y="3657600"/>
            <a:ext cx="10515600" cy="2519362"/>
          </a:xfr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228600" indent="-228600">
              <a:buFont typeface=".AppleSystemUIFont" charset="0"/>
              <a:buChar char="&gt;"/>
              <a:defRPr>
                <a:latin typeface="Courier" charset="0"/>
                <a:ea typeface="Courier" charset="0"/>
                <a:cs typeface="Courier" charset="0"/>
              </a:defRPr>
            </a:lvl1pPr>
            <a:lvl2pPr marL="685800" indent="-228600">
              <a:buFont typeface=".AppleSystemUIFont" charset="0"/>
              <a:buChar char="&gt;"/>
              <a:defRPr>
                <a:latin typeface="Courier" charset="0"/>
                <a:ea typeface="Courier" charset="0"/>
                <a:cs typeface="Courier" charset="0"/>
              </a:defRPr>
            </a:lvl2pPr>
            <a:lvl3pPr marL="1143000" indent="-228600">
              <a:buFont typeface=".AppleSystemUIFont" charset="0"/>
              <a:buChar char="&gt;"/>
              <a:defRPr>
                <a:latin typeface="Courier" charset="0"/>
                <a:ea typeface="Courier" charset="0"/>
                <a:cs typeface="Courier" charset="0"/>
              </a:defRPr>
            </a:lvl3pPr>
            <a:lvl4pPr marL="1600200" indent="-228600">
              <a:buFont typeface=".AppleSystemUIFont" charset="0"/>
              <a:buChar char="&gt;"/>
              <a:defRPr>
                <a:latin typeface="Courier" charset="0"/>
                <a:ea typeface="Courier" charset="0"/>
                <a:cs typeface="Courier" charset="0"/>
              </a:defRPr>
            </a:lvl4pPr>
            <a:lvl5pPr marL="2057400" indent="-228600">
              <a:buFont typeface=".AppleSystemUIFont" charset="0"/>
              <a:buChar char="&gt;"/>
              <a:defRPr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379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ntent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39361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652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ntent Exercis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Courier" charset="0"/>
                <a:ea typeface="Courier" charset="0"/>
                <a:cs typeface="Courier" charset="0"/>
              </a:defRPr>
            </a:lvl1pPr>
            <a:lvl2pPr>
              <a:defRPr lang="en-US" dirty="0" smtClean="0">
                <a:latin typeface="Courier" charset="0"/>
                <a:ea typeface="Courier" charset="0"/>
                <a:cs typeface="Courier" charset="0"/>
              </a:defRPr>
            </a:lvl2pPr>
            <a:lvl3pPr>
              <a:defRPr lang="en-US" dirty="0" smtClean="0">
                <a:latin typeface="Courier" charset="0"/>
                <a:ea typeface="Courier" charset="0"/>
                <a:cs typeface="Courier" charset="0"/>
              </a:defRPr>
            </a:lvl3pPr>
            <a:lvl4pPr>
              <a:defRPr lang="en-US" dirty="0" smtClean="0">
                <a:latin typeface="Courier" charset="0"/>
                <a:ea typeface="Courier" charset="0"/>
                <a:cs typeface="Courier" charset="0"/>
              </a:defRPr>
            </a:lvl4pPr>
            <a:lvl5pPr>
              <a:defRPr lang="en-US" dirty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>
              <a:buFont typeface=".AppleSystemUIFont" charset="0"/>
              <a:buChar char="&gt;"/>
            </a:pPr>
            <a:r>
              <a:rPr lang="en-US" dirty="0"/>
              <a:t>Click to edit Master text styles</a:t>
            </a:r>
          </a:p>
          <a:p>
            <a:pPr lvl="1">
              <a:buFont typeface=".AppleSystemUIFont" charset="0"/>
              <a:buChar char="&gt;"/>
            </a:pPr>
            <a:r>
              <a:rPr lang="en-US" dirty="0"/>
              <a:t>Second level</a:t>
            </a:r>
          </a:p>
          <a:p>
            <a:pPr lvl="2">
              <a:buFont typeface=".AppleSystemUIFont" charset="0"/>
              <a:buChar char="&gt;"/>
            </a:pPr>
            <a:r>
              <a:rPr lang="en-US" dirty="0"/>
              <a:t>Third level</a:t>
            </a:r>
          </a:p>
          <a:p>
            <a:pPr lvl="3">
              <a:buFont typeface=".AppleSystemUIFont" charset="0"/>
              <a:buChar char="&gt;"/>
            </a:pPr>
            <a:r>
              <a:rPr lang="en-US" dirty="0"/>
              <a:t>Fourth level</a:t>
            </a:r>
          </a:p>
          <a:p>
            <a:pPr lvl="4">
              <a:buFont typeface=".AppleSystemUIFont" charset="0"/>
              <a:buChar char="&gt;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84113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0515600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Hebrew" charset="-79"/>
                <a:ea typeface="Arial Hebrew" charset="-79"/>
                <a:cs typeface="Arial Hebrew" charset="-79"/>
              </a:defRPr>
            </a:lvl1pPr>
          </a:lstStyle>
          <a:p>
            <a:fld id="{B6F15528-21DE-4FAA-801E-634DDDAF4B2B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-3167390" y="3167392"/>
            <a:ext cx="6858001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0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9" r:id="rId3"/>
    <p:sldLayoutId id="2147483692" r:id="rId4"/>
    <p:sldLayoutId id="2147483693" r:id="rId5"/>
    <p:sldLayoutId id="2147483700" r:id="rId6"/>
    <p:sldLayoutId id="2147483690" r:id="rId7"/>
    <p:sldLayoutId id="2147483694" r:id="rId8"/>
    <p:sldLayoutId id="2147483702" r:id="rId9"/>
    <p:sldLayoutId id="2147483691" r:id="rId10"/>
    <p:sldLayoutId id="2147483695" r:id="rId11"/>
    <p:sldLayoutId id="2147483701" r:id="rId12"/>
    <p:sldLayoutId id="2147483696" r:id="rId13"/>
    <p:sldLayoutId id="2147483697" r:id="rId14"/>
    <p:sldLayoutId id="2147483703" r:id="rId15"/>
    <p:sldLayoutId id="2147483698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70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oic.indiana.edu/requ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I308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9 </a:t>
            </a:r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03804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Submitting Your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is a team-based assignment worth 50 points.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One submission per team to Canvas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Put Team # and Member Names that participated with the work.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 team member does not do the work assigned or only partial work, the team can assign 0 points or a percentage of the grade received on the project to that team member.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Submit to Canvas the following in a single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text file. Use Notepad (++) (PC) 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TextWrangler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(Mac).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four CREATE TABLE statements you wrote.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three SELECT statements from Parts 1.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AIs have access to your team accounts and will copy and run your SELECT statements in MySQL. Please make sure that these queries run with no errors; if you do not copy valid SQL statements, you will get no points for that statement.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Due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day before your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next lab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before 11:59pm.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Late assignments are not accepted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the burrow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Please refer to lab 7 for accessing burrow server or if you have issues connecting and need to contact the SICE admins.</a:t>
            </a:r>
          </a:p>
        </p:txBody>
      </p:sp>
    </p:spTree>
    <p:extLst>
      <p:ext uri="{BB962C8B-B14F-4D97-AF65-F5344CB8AC3E}">
        <p14:creationId xmlns:p14="http://schemas.microsoft.com/office/powerpoint/2010/main" val="246361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Login in to Team MySQL </a:t>
            </a: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Run the MySQL command to access the MySQL DB from the </a:t>
            </a:r>
            <a:r>
              <a:rPr lang="en-US" dirty="0" err="1"/>
              <a:t>linux</a:t>
            </a:r>
            <a:r>
              <a:rPr lang="en-US" dirty="0"/>
              <a:t> command </a:t>
            </a:r>
            <a:r>
              <a:rPr lang="en-US" dirty="0" smtClean="0"/>
              <a:t>line. </a:t>
            </a:r>
            <a:r>
              <a:rPr lang="en-US" b="1" dirty="0" smtClean="0"/>
              <a:t>You can use the up arrow and modify your previous command (left arrow) for your individual database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-h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-u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MySQLusername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--pass=password  -D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databasename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db.sice.indiana.edu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MySQLusername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i308f18_teamXX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(XX is Lecture team number: team01)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Password 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i308f18_teamXX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(example: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my+sql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=i308f18_team01)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i308f18_teamXX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(Same as your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SQLusername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-h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db.soic.indiana.edu 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i308f18_teamXX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pass=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my+sql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=i308f18_teamXX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i308f18_teamXX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If you have issues please retype and verify spelling, Otherwise enter a technology request with title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f18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I308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team account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” at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https://help.soic.indiana.edu/request/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3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the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the following four tables based upon the relational model and foreign key requirements. Use your judgment for data types, sizes, and when to use NOT NULL.</a:t>
            </a:r>
          </a:p>
          <a:p>
            <a:pPr marL="27432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artist(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gender) </a:t>
            </a:r>
          </a:p>
          <a:p>
            <a:pPr marL="27432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band(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bid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name,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year_formed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274320" lvl="1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in_band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(aid, bid,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date_in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date_out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album (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albumid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published_year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title, price,  publisher, format,  bid)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an artist is still in a band, then the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in_band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column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date_out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would be NULL. There must be some active artists and bands. </a:t>
            </a:r>
          </a:p>
          <a:p>
            <a:pPr>
              <a:buFont typeface="Wingdings" charset="2"/>
              <a:buChar char="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Important: Be sure to set up primary and foreign keys correctly and add the “engine=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innodb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statement. Refer to Lecture.</a:t>
            </a:r>
          </a:p>
          <a:p>
            <a:pPr>
              <a:buFont typeface="Wingdings" charset="2"/>
              <a:buChar char="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Remember to create in a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text file to submit to Canvas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09800" y="3258342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67000" y="3258342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29600" y="3581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0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Inserting Table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of the four tables, create your own data to insert into each table. There is a minimum of five rows of unique data per table.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One band must have at least three artists, and one of those artists left and rejoined the band after six years.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One artist must be in two bands at the same time.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All bands must have at least one album with two bands having more than three albums.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Two or more female artists must have two or more albums in the same band.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an artist is still in a band, then the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in_band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column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date_out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would be NULL. There must be some active artists and bands.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Hint: Refer to the next two slides to make sure that you create data that can illustrate that your queries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5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Writing the Select Statements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SzPct val="100000"/>
              <a:buNone/>
            </a:pPr>
            <a:r>
              <a:rPr lang="en-US" dirty="0">
                <a:latin typeface="Calibri" panose="020F0502020204030204" pitchFamily="34" charset="0"/>
              </a:rPr>
              <a:t>(You should be able to start on these today.)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Choose a name of a band and a year, and return the names of all </a:t>
            </a:r>
            <a:r>
              <a:rPr lang="en-US" dirty="0" smtClean="0">
                <a:latin typeface="Calibri" panose="020F0502020204030204" pitchFamily="34" charset="0"/>
              </a:rPr>
              <a:t>artists </a:t>
            </a:r>
            <a:r>
              <a:rPr lang="en-US" dirty="0">
                <a:latin typeface="Calibri" panose="020F0502020204030204" pitchFamily="34" charset="0"/>
              </a:rPr>
              <a:t>who were in that band at any time during that year. </a:t>
            </a:r>
            <a:r>
              <a:rPr lang="en-US" sz="2600" dirty="0">
                <a:latin typeface="Calibri" panose="020F0502020204030204" pitchFamily="34" charset="0"/>
              </a:rPr>
              <a:t>Return only the one band that you choose, and be sure to choose one that has multiple artists for the year selected.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For an album title of your choice, return the band name and the full names of all the artist(s) who performed on the album.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Return the artist’s full name, gender, date of birth (formatted as Mon Day YYYY), and band name where the artist is either female or is older than 21; the artist(s) listed must currently be in the band. You should r</a:t>
            </a:r>
            <a:r>
              <a:rPr lang="en-US" sz="2600" dirty="0">
                <a:latin typeface="Calibri" panose="020F0502020204030204" pitchFamily="34" charset="0"/>
              </a:rPr>
              <a:t>eturn at least two artists, including at least one female and one over 21 non-female member. Make sure your data proves your OR works!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7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lIns="0" rIns="0" rtlCol="0" anchor="ctr"/>
      <a:lstStyle>
        <a:defPPr algn="r">
          <a:defRPr sz="1400" u="sng" dirty="0" err="1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</TotalTime>
  <Words>702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.AppleSystemUIFont</vt:lpstr>
      <vt:lpstr>Arial</vt:lpstr>
      <vt:lpstr>Arial Hebrew</vt:lpstr>
      <vt:lpstr>Calibri</vt:lpstr>
      <vt:lpstr>Calibri Light</vt:lpstr>
      <vt:lpstr>Courier</vt:lpstr>
      <vt:lpstr>Wingdings</vt:lpstr>
      <vt:lpstr>Office Theme</vt:lpstr>
      <vt:lpstr>INFO I308</vt:lpstr>
      <vt:lpstr>Submitting Your Assignment</vt:lpstr>
      <vt:lpstr>Access the burrow Server</vt:lpstr>
      <vt:lpstr>Login in to Team MySQL Database</vt:lpstr>
      <vt:lpstr>Creating the Tables</vt:lpstr>
      <vt:lpstr>Inserting Table Data</vt:lpstr>
      <vt:lpstr>Writing the Select Statements – Part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Stark, Roderick B</dc:creator>
  <cp:lastModifiedBy>Zeke Theman</cp:lastModifiedBy>
  <cp:revision>219</cp:revision>
  <dcterms:created xsi:type="dcterms:W3CDTF">2015-08-24T11:30:09Z</dcterms:created>
  <dcterms:modified xsi:type="dcterms:W3CDTF">2018-10-16T23:50:09Z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2015-08-22T00:00:00Z</vt:filetime>
  </property>
  <property fmtid="{D5CDD505-2E9C-101B-9397-08002B2CF9AE}" pid="3" name="LastSaved">
    <vt:filetime>2015-08-24T00:00:00Z</vt:filetime>
  </property>
</Properties>
</file>