
<file path=[Content_Types].xml><?xml version="1.0" encoding="utf-8"?>
<Types xmlns="http://schemas.openxmlformats.org/package/2006/content-types">
  <Default Extension="rels" ContentType="application/vnd.openxmlformats-package.relationships+xml"/>
  <Default Extension="xml" ContentType="application/xml"/>
  <Override PartName="/docProps/core.xml" ContentType="application/vnd.openxmlformats-package.core-properties+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Lst>
  <p:sldSz cx="9144000" cy="68580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PictId0" Type="http://schemas.openxmlformats.org/officeDocument/2006/relationships/image" Target="../media/image2.jpeg"/><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456688" y="2164080"/>
            <a:ext cx="4282440" cy="1411224"/>
          </a:xfrm>
          <a:prstGeom prst="rect">
            <a:avLst/>
          </a:prstGeom>
        </p:spPr>
        <p:txBody>
          <a:bodyPr lIns="0" tIns="0" rIns="0" bIns="0">
            <a:noAutofit/>
          </a:bodyPr>
          <a:p>
            <a:pPr marL="318516" indent="0">
              <a:spcAft>
                <a:spcPts val="840"/>
              </a:spcAft>
            </a:pPr>
            <a:r>
              <a:rPr lang="en-US" sz="6600" spc="-200">
                <a:latin typeface="Calibri"/>
              </a:rPr>
              <a:t>ASSEMBLY</a:t>
            </a:r>
          </a:p>
          <a:p>
            <a:pPr indent="0">
              <a:spcAft>
                <a:spcPts val="4830"/>
              </a:spcAft>
            </a:pPr>
            <a:r>
              <a:rPr lang="en-US" sz="6600" spc="-200">
                <a:latin typeface="Calibri"/>
              </a:rPr>
              <a:t>LANGUAGE</a:t>
            </a:r>
          </a:p>
        </p:txBody>
      </p:sp>
      <p:sp>
        <p:nvSpPr>
          <p:cNvPr id="3" name=""/>
          <p:cNvSpPr/>
          <p:nvPr/>
        </p:nvSpPr>
        <p:spPr>
          <a:xfrm>
            <a:off x="2785872" y="4425696"/>
            <a:ext cx="3553968" cy="527304"/>
          </a:xfrm>
          <a:prstGeom prst="rect">
            <a:avLst/>
          </a:prstGeom>
        </p:spPr>
        <p:txBody>
          <a:bodyPr lIns="0" tIns="0" rIns="0" bIns="0">
            <a:noAutofit/>
          </a:bodyPr>
          <a:p>
            <a:pPr algn="r" marR="72644" indent="0">
              <a:lnSpc>
                <a:spcPts val="2160"/>
              </a:lnSpc>
              <a:spcBef>
                <a:spcPts val="4830"/>
              </a:spcBef>
              <a:spcAft>
                <a:spcPts val="2730"/>
              </a:spcAft>
            </a:pPr>
            <a:r>
              <a:rPr lang="en-US" b="1" sz="2000">
                <a:latin typeface="Calibri"/>
              </a:rPr>
              <a:t>Control Transfer Instructions (LOOP &amp; LOOPZ INSTRUCTION)</a:t>
            </a:r>
          </a:p>
        </p:txBody>
      </p:sp>
      <p:sp>
        <p:nvSpPr>
          <p:cNvPr id="4" name=""/>
          <p:cNvSpPr/>
          <p:nvPr/>
        </p:nvSpPr>
        <p:spPr>
          <a:xfrm>
            <a:off x="2279904" y="5614416"/>
            <a:ext cx="5346192" cy="292608"/>
          </a:xfrm>
          <a:prstGeom prst="rect">
            <a:avLst/>
          </a:prstGeom>
        </p:spPr>
        <p:txBody>
          <a:bodyPr lIns="0" tIns="0" rIns="0" bIns="0">
            <a:noAutofit/>
          </a:bodyPr>
          <a:p>
            <a:pPr algn="just" indent="0">
              <a:spcBef>
                <a:spcPts val="2730"/>
              </a:spcBef>
            </a:pPr>
            <a:r>
              <a:rPr lang="en-US" b="1" sz="700">
                <a:solidFill>
                  <a:srgbClr val="77A8B5"/>
                </a:solidFill>
                <a:latin typeface="Georgia"/>
              </a:rPr>
              <a:t>I    I </a:t>
            </a:r>
            <a:r>
              <a:rPr lang="en-US" i="1" sz="700">
                <a:solidFill>
                  <a:srgbClr val="77A8B5"/>
                </a:solidFill>
                <a:latin typeface="Georgia"/>
              </a:rPr>
              <a:t>m</a:t>
            </a:r>
            <a:r>
              <a:rPr lang="en-US" b="1" sz="700">
                <a:solidFill>
                  <a:srgbClr val="77A8B5"/>
                </a:solidFill>
                <a:latin typeface="Georgia"/>
              </a:rPr>
              <a:t>    ft </a:t>
            </a:r>
            <a:r>
              <a:rPr lang="en-US" i="1" sz="700">
                <a:solidFill>
                  <a:srgbClr val="77A8B5"/>
                </a:solidFill>
                <a:latin typeface="Georgia"/>
              </a:rPr>
              <a:t>W</a:t>
            </a:r>
          </a:p>
          <a:p>
            <a:pPr algn="just" indent="0">
              <a:lnSpc>
                <a:spcPts val="792"/>
              </a:lnSpc>
            </a:pPr>
            <a:r>
              <a:rPr lang="en-US" sz="1500">
                <a:solidFill>
                  <a:srgbClr val="77A8B5"/>
                </a:solidFill>
                <a:latin typeface="Courier New"/>
              </a:rPr>
              <a:t>\    f    \    I    \</a:t>
            </a:r>
          </a:p>
          <a:p>
            <a:pPr algn="just" indent="0">
              <a:lnSpc>
                <a:spcPts val="792"/>
              </a:lnSpc>
            </a:pPr>
            <a:r>
              <a:rPr lang="en-US" sz="1400">
                <a:solidFill>
                  <a:srgbClr val="77A8B5"/>
                </a:solidFill>
                <a:latin typeface="Georgia"/>
              </a:rPr>
              <a:t>k    I k</a:t>
            </a:r>
          </a:p>
        </p:txBody>
      </p:sp>
      <p:sp>
        <p:nvSpPr>
          <p:cNvPr id="5" name=""/>
          <p:cNvSpPr/>
          <p:nvPr/>
        </p:nvSpPr>
        <p:spPr>
          <a:xfrm>
            <a:off x="1627632" y="6187440"/>
            <a:ext cx="45720" cy="85344"/>
          </a:xfrm>
          <a:prstGeom prst="rect">
            <a:avLst/>
          </a:prstGeom>
          <a:solidFill>
            <a:srgbClr val="75A7B5"/>
          </a:solidFill>
        </p:spPr>
        <p:txBody>
          <a:bodyPr lIns="0" tIns="0" rIns="0" bIns="0" wrap="none">
            <a:noAutofit/>
          </a:bodyPr>
          <a:p>
            <a:pPr indent="0"/>
            <a:r>
              <a:rPr lang="en-US" sz="750">
                <a:solidFill>
                  <a:srgbClr val="77A8B5"/>
                </a:solidFill>
                <a:latin typeface="Calibri"/>
              </a:rPr>
              <a:t>k</a:t>
            </a:r>
          </a:p>
        </p:txBody>
      </p:sp>
      <p:sp>
        <p:nvSpPr>
          <p:cNvPr id="6" name=""/>
          <p:cNvSpPr/>
          <p:nvPr/>
        </p:nvSpPr>
        <p:spPr>
          <a:xfrm>
            <a:off x="4242816" y="6187440"/>
            <a:ext cx="45720" cy="85344"/>
          </a:xfrm>
          <a:prstGeom prst="rect">
            <a:avLst/>
          </a:prstGeom>
          <a:solidFill>
            <a:srgbClr val="75A7B5"/>
          </a:solidFill>
        </p:spPr>
        <p:txBody>
          <a:bodyPr lIns="0" tIns="0" rIns="0" bIns="0" wrap="none">
            <a:noAutofit/>
          </a:bodyPr>
          <a:p>
            <a:pPr indent="0"/>
            <a:r>
              <a:rPr lang="en-US" sz="750">
                <a:solidFill>
                  <a:srgbClr val="77A8B5"/>
                </a:solidFill>
                <a:latin typeface="Calibri"/>
              </a:rPr>
              <a:t>k</a:t>
            </a:r>
          </a:p>
        </p:txBody>
      </p:sp>
      <p:sp>
        <p:nvSpPr>
          <p:cNvPr id="7" name=""/>
          <p:cNvSpPr/>
          <p:nvPr/>
        </p:nvSpPr>
        <p:spPr>
          <a:xfrm>
            <a:off x="6858000" y="6187440"/>
            <a:ext cx="45720" cy="85344"/>
          </a:xfrm>
          <a:prstGeom prst="rect">
            <a:avLst/>
          </a:prstGeom>
        </p:spPr>
        <p:txBody>
          <a:bodyPr lIns="0" tIns="0" rIns="0" bIns="0" wrap="none">
            <a:noAutofit/>
          </a:bodyPr>
          <a:p>
            <a:pPr indent="0"/>
            <a:r>
              <a:rPr lang="en-US" sz="750">
                <a:solidFill>
                  <a:srgbClr val="77A8B5"/>
                </a:solidFill>
                <a:latin typeface="Calibri"/>
              </a:rPr>
              <a:t>k</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47344" y="1097280"/>
            <a:ext cx="4014216" cy="420624"/>
          </a:xfrm>
          <a:prstGeom prst="rect">
            <a:avLst/>
          </a:prstGeom>
          <a:solidFill>
            <a:srgbClr val="E4DED2"/>
          </a:solidFill>
        </p:spPr>
        <p:txBody>
          <a:bodyPr lIns="0" tIns="0" rIns="0" bIns="0" wrap="none">
            <a:noAutofit/>
          </a:bodyPr>
          <a:p>
            <a:pPr indent="0"/>
            <a:r>
              <a:rPr lang="en-US" sz="4300" spc="-50">
                <a:solidFill>
                  <a:srgbClr val="262626"/>
                </a:solidFill>
                <a:latin typeface="Calibri"/>
              </a:rPr>
              <a:t>LOOP Instruction</a:t>
            </a:r>
          </a:p>
        </p:txBody>
      </p:sp>
      <p:sp>
        <p:nvSpPr>
          <p:cNvPr id="3" name=""/>
          <p:cNvSpPr/>
          <p:nvPr/>
        </p:nvSpPr>
        <p:spPr>
          <a:xfrm>
            <a:off x="539496" y="2417064"/>
            <a:ext cx="5215128" cy="880872"/>
          </a:xfrm>
          <a:prstGeom prst="rect">
            <a:avLst/>
          </a:prstGeom>
          <a:solidFill>
            <a:srgbClr val="E4DED2"/>
          </a:solidFill>
        </p:spPr>
        <p:txBody>
          <a:bodyPr lIns="0" tIns="0" rIns="0" bIns="0">
            <a:noAutofit/>
          </a:bodyPr>
          <a:p>
            <a:pPr algn="just" indent="0">
              <a:spcAft>
                <a:spcPts val="2520"/>
              </a:spcAft>
            </a:pPr>
            <a:r>
              <a:rPr lang="en-US" sz="2000">
                <a:solidFill>
                  <a:srgbClr val="262626"/>
                </a:solidFill>
                <a:latin typeface="Calibri"/>
              </a:rPr>
              <a:t>◦ </a:t>
            </a:r>
            <a:r>
              <a:rPr lang="en-US" sz="2000">
                <a:latin typeface="Calibri"/>
              </a:rPr>
              <a:t>The LOOP instruction has the following syntax:</a:t>
            </a:r>
          </a:p>
          <a:p>
            <a:pPr algn="ctr" indent="0">
              <a:spcAft>
                <a:spcPts val="2520"/>
              </a:spcAft>
            </a:pPr>
            <a:r>
              <a:rPr lang="en-US" b="1" sz="2000">
                <a:latin typeface="Calibri"/>
              </a:rPr>
              <a:t>LOOP Label</a:t>
            </a:r>
          </a:p>
        </p:txBody>
      </p:sp>
      <p:sp>
        <p:nvSpPr>
          <p:cNvPr id="4" name=""/>
          <p:cNvSpPr/>
          <p:nvPr/>
        </p:nvSpPr>
        <p:spPr>
          <a:xfrm>
            <a:off x="539496" y="3758184"/>
            <a:ext cx="8281416" cy="1426464"/>
          </a:xfrm>
          <a:prstGeom prst="rect">
            <a:avLst/>
          </a:prstGeom>
          <a:solidFill>
            <a:srgbClr val="E4DED2"/>
          </a:solidFill>
        </p:spPr>
        <p:txBody>
          <a:bodyPr lIns="0" tIns="0" rIns="0" bIns="0">
            <a:noAutofit/>
          </a:bodyPr>
          <a:p>
            <a:pPr algn="just" indent="0">
              <a:spcBef>
                <a:spcPts val="2520"/>
              </a:spcBef>
              <a:spcAft>
                <a:spcPts val="840"/>
              </a:spcAft>
            </a:pPr>
            <a:r>
              <a:rPr lang="en-US" sz="2000">
                <a:solidFill>
                  <a:srgbClr val="262626"/>
                </a:solidFill>
                <a:latin typeface="Calibri"/>
              </a:rPr>
              <a:t>◦    </a:t>
            </a:r>
            <a:r>
              <a:rPr lang="en-US" sz="2000">
                <a:latin typeface="Calibri"/>
              </a:rPr>
              <a:t>The Loop instruction is used to execute a set of instruction multiple times.</a:t>
            </a:r>
          </a:p>
          <a:p>
            <a:pPr marL="203200" indent="-203200">
              <a:lnSpc>
                <a:spcPts val="1944"/>
              </a:lnSpc>
              <a:spcAft>
                <a:spcPts val="420"/>
              </a:spcAft>
            </a:pPr>
            <a:r>
              <a:rPr lang="en-US" sz="2000">
                <a:solidFill>
                  <a:srgbClr val="262626"/>
                </a:solidFill>
                <a:latin typeface="Calibri"/>
              </a:rPr>
              <a:t>◦    </a:t>
            </a:r>
            <a:r>
              <a:rPr lang="en-US" sz="2000">
                <a:latin typeface="Calibri"/>
              </a:rPr>
              <a:t>The number of times the instruction is executed depends on the value of CX.</a:t>
            </a:r>
          </a:p>
          <a:p>
            <a:pPr marL="203200" indent="-203200">
              <a:lnSpc>
                <a:spcPts val="1944"/>
              </a:lnSpc>
            </a:pPr>
            <a:r>
              <a:rPr lang="en-US" sz="2000">
                <a:solidFill>
                  <a:srgbClr val="262626"/>
                </a:solidFill>
                <a:latin typeface="Calibri"/>
              </a:rPr>
              <a:t>◦    </a:t>
            </a:r>
            <a:r>
              <a:rPr lang="en-US" sz="2000">
                <a:latin typeface="Calibri"/>
              </a:rPr>
              <a:t>The Loop instruction will decrement the value of CX and executes the set of instruction until the CX reaches zero.</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840224" y="5711952"/>
            <a:ext cx="457200" cy="777240"/>
          </a:xfrm>
          <a:prstGeom prst="rect">
            <a:avLst/>
          </a:prstGeom>
        </p:spPr>
      </p:pic>
      <p:sp>
        <p:nvSpPr>
          <p:cNvPr id="3" name=""/>
          <p:cNvSpPr/>
          <p:nvPr/>
        </p:nvSpPr>
        <p:spPr>
          <a:xfrm>
            <a:off x="847344" y="1097280"/>
            <a:ext cx="4014216" cy="420624"/>
          </a:xfrm>
          <a:prstGeom prst="rect">
            <a:avLst/>
          </a:prstGeom>
          <a:solidFill>
            <a:srgbClr val="E4DED2"/>
          </a:solidFill>
        </p:spPr>
        <p:txBody>
          <a:bodyPr lIns="0" tIns="0" rIns="0" bIns="0" wrap="none">
            <a:noAutofit/>
          </a:bodyPr>
          <a:p>
            <a:pPr indent="0"/>
            <a:r>
              <a:rPr lang="en-US" sz="4300" spc="-50">
                <a:solidFill>
                  <a:srgbClr val="262626"/>
                </a:solidFill>
                <a:latin typeface="Calibri"/>
              </a:rPr>
              <a:t>LOOP Instruction</a:t>
            </a:r>
          </a:p>
        </p:txBody>
      </p:sp>
      <p:sp>
        <p:nvSpPr>
          <p:cNvPr id="4" name=""/>
          <p:cNvSpPr/>
          <p:nvPr/>
        </p:nvSpPr>
        <p:spPr>
          <a:xfrm>
            <a:off x="539496" y="2673096"/>
            <a:ext cx="8171688" cy="1554480"/>
          </a:xfrm>
          <a:prstGeom prst="rect">
            <a:avLst/>
          </a:prstGeom>
          <a:solidFill>
            <a:srgbClr val="E4DED2"/>
          </a:solidFill>
        </p:spPr>
        <p:txBody>
          <a:bodyPr lIns="0" tIns="0" rIns="0" bIns="0">
            <a:noAutofit/>
          </a:bodyPr>
          <a:p>
            <a:pPr marL="203200" indent="-203200">
              <a:lnSpc>
                <a:spcPts val="2160"/>
              </a:lnSpc>
              <a:spcAft>
                <a:spcPts val="420"/>
              </a:spcAft>
            </a:pPr>
            <a:r>
              <a:rPr lang="en-US" sz="2000">
                <a:solidFill>
                  <a:srgbClr val="262626"/>
                </a:solidFill>
                <a:latin typeface="Calibri"/>
              </a:rPr>
              <a:t>◦    </a:t>
            </a:r>
            <a:r>
              <a:rPr lang="en-US" sz="2000">
                <a:latin typeface="Calibri"/>
              </a:rPr>
              <a:t>Extra precaution is needed before execution of the LOOP instruction. Prior to execution, always check the value of CX such that it is not equal to 0.</a:t>
            </a:r>
          </a:p>
          <a:p>
            <a:pPr algn="just" indent="0">
              <a:spcAft>
                <a:spcPts val="1050"/>
              </a:spcAft>
            </a:pPr>
            <a:r>
              <a:rPr lang="en-US" sz="2000">
                <a:solidFill>
                  <a:srgbClr val="262626"/>
                </a:solidFill>
                <a:latin typeface="Calibri"/>
              </a:rPr>
              <a:t>◦    </a:t>
            </a:r>
            <a:r>
              <a:rPr lang="en-US" sz="2000">
                <a:latin typeface="Calibri"/>
              </a:rPr>
              <a:t>Use JCXZ for the checking.</a:t>
            </a:r>
          </a:p>
          <a:p>
            <a:pPr algn="just" indent="0">
              <a:spcAft>
                <a:spcPts val="9870"/>
              </a:spcAft>
            </a:pPr>
            <a:r>
              <a:rPr lang="en-US" sz="2000">
                <a:solidFill>
                  <a:srgbClr val="262626"/>
                </a:solidFill>
                <a:latin typeface="Calibri"/>
              </a:rPr>
              <a:t>◦    </a:t>
            </a:r>
            <a:r>
              <a:rPr lang="en-US" sz="2000">
                <a:latin typeface="Calibri"/>
              </a:rPr>
              <a:t>If the value of CX is 0, the LOOP will be executed 65536 times.</a:t>
            </a:r>
          </a:p>
        </p:txBody>
      </p:sp>
      <p:sp>
        <p:nvSpPr>
          <p:cNvPr id="5" name=""/>
          <p:cNvSpPr/>
          <p:nvPr/>
        </p:nvSpPr>
        <p:spPr>
          <a:xfrm>
            <a:off x="5413248" y="6001512"/>
            <a:ext cx="3246120" cy="207264"/>
          </a:xfrm>
          <a:prstGeom prst="rect">
            <a:avLst/>
          </a:prstGeom>
          <a:solidFill>
            <a:srgbClr val="E4DED2"/>
          </a:solidFill>
        </p:spPr>
        <p:txBody>
          <a:bodyPr lIns="0" tIns="0" rIns="0" bIns="0" wrap="none">
            <a:noAutofit/>
          </a:bodyPr>
          <a:p>
            <a:pPr algn="just" indent="0">
              <a:spcBef>
                <a:spcPts val="9870"/>
              </a:spcBef>
            </a:pPr>
            <a:r>
              <a:rPr lang="en-US" sz="1700">
                <a:latin typeface="Calibri"/>
              </a:rPr>
              <a:t>See example in a handbook page 94</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840224" y="5711952"/>
            <a:ext cx="457200" cy="777240"/>
          </a:xfrm>
          <a:prstGeom prst="rect">
            <a:avLst/>
          </a:prstGeom>
        </p:spPr>
      </p:pic>
      <p:sp>
        <p:nvSpPr>
          <p:cNvPr id="3" name=""/>
          <p:cNvSpPr/>
          <p:nvPr/>
        </p:nvSpPr>
        <p:spPr>
          <a:xfrm>
            <a:off x="847344" y="1097280"/>
            <a:ext cx="4258056" cy="420624"/>
          </a:xfrm>
          <a:prstGeom prst="rect">
            <a:avLst/>
          </a:prstGeom>
          <a:solidFill>
            <a:srgbClr val="E4DED2"/>
          </a:solidFill>
        </p:spPr>
        <p:txBody>
          <a:bodyPr lIns="0" tIns="0" rIns="0" bIns="0" wrap="none">
            <a:noAutofit/>
          </a:bodyPr>
          <a:p>
            <a:pPr indent="0"/>
            <a:r>
              <a:rPr lang="en-US" sz="4300" spc="-50">
                <a:solidFill>
                  <a:srgbClr val="262626"/>
                </a:solidFill>
                <a:latin typeface="Calibri"/>
              </a:rPr>
              <a:t>LOOPZ Instruction</a:t>
            </a:r>
          </a:p>
        </p:txBody>
      </p:sp>
      <p:sp>
        <p:nvSpPr>
          <p:cNvPr id="4" name=""/>
          <p:cNvSpPr/>
          <p:nvPr/>
        </p:nvSpPr>
        <p:spPr>
          <a:xfrm>
            <a:off x="539496" y="2645664"/>
            <a:ext cx="3691128" cy="256032"/>
          </a:xfrm>
          <a:prstGeom prst="rect">
            <a:avLst/>
          </a:prstGeom>
          <a:solidFill>
            <a:srgbClr val="E4DED2"/>
          </a:solidFill>
        </p:spPr>
        <p:txBody>
          <a:bodyPr lIns="0" tIns="0" rIns="0" bIns="0" wrap="none">
            <a:noAutofit/>
          </a:bodyPr>
          <a:p>
            <a:pPr indent="0"/>
            <a:r>
              <a:rPr lang="en-US" sz="2000">
                <a:solidFill>
                  <a:srgbClr val="262626"/>
                </a:solidFill>
                <a:latin typeface="Calibri"/>
              </a:rPr>
              <a:t>◦ </a:t>
            </a:r>
            <a:r>
              <a:rPr lang="en-US" sz="2000">
                <a:latin typeface="Calibri"/>
              </a:rPr>
              <a:t>LOOPZ has the following syntax:</a:t>
            </a:r>
          </a:p>
        </p:txBody>
      </p:sp>
      <p:sp>
        <p:nvSpPr>
          <p:cNvPr id="5" name=""/>
          <p:cNvSpPr/>
          <p:nvPr/>
        </p:nvSpPr>
        <p:spPr>
          <a:xfrm>
            <a:off x="4206240" y="3319272"/>
            <a:ext cx="1402080" cy="207264"/>
          </a:xfrm>
          <a:prstGeom prst="rect">
            <a:avLst/>
          </a:prstGeom>
          <a:solidFill>
            <a:srgbClr val="00FFFF"/>
          </a:solidFill>
        </p:spPr>
        <p:txBody>
          <a:bodyPr lIns="0" tIns="0" rIns="0" bIns="0" wrap="none">
            <a:noAutofit/>
          </a:bodyPr>
          <a:p>
            <a:pPr indent="0"/>
            <a:r>
              <a:rPr lang="en-US" b="1" sz="2000">
                <a:latin typeface="Calibri"/>
              </a:rPr>
              <a:t>LOOPZ Label</a:t>
            </a:r>
          </a:p>
        </p:txBody>
      </p:sp>
      <p:sp>
        <p:nvSpPr>
          <p:cNvPr id="6" name=""/>
          <p:cNvSpPr/>
          <p:nvPr/>
        </p:nvSpPr>
        <p:spPr>
          <a:xfrm>
            <a:off x="539496" y="3986784"/>
            <a:ext cx="8071104" cy="1426464"/>
          </a:xfrm>
          <a:prstGeom prst="rect">
            <a:avLst/>
          </a:prstGeom>
          <a:solidFill>
            <a:srgbClr val="E4DED2"/>
          </a:solidFill>
        </p:spPr>
        <p:txBody>
          <a:bodyPr lIns="0" tIns="0" rIns="0" bIns="0">
            <a:noAutofit/>
          </a:bodyPr>
          <a:p>
            <a:pPr algn="just" indent="0">
              <a:spcAft>
                <a:spcPts val="840"/>
              </a:spcAft>
            </a:pPr>
            <a:r>
              <a:rPr lang="en-US" sz="2000">
                <a:solidFill>
                  <a:srgbClr val="262626"/>
                </a:solidFill>
                <a:latin typeface="Calibri"/>
              </a:rPr>
              <a:t>◦    </a:t>
            </a:r>
            <a:r>
              <a:rPr lang="en-US" sz="2000">
                <a:latin typeface="Calibri"/>
              </a:rPr>
              <a:t>The LOOPZ is used to implement do loop, while loop, and until loop.</a:t>
            </a:r>
          </a:p>
          <a:p>
            <a:pPr marL="203200" indent="-203200">
              <a:lnSpc>
                <a:spcPts val="1968"/>
              </a:lnSpc>
              <a:spcAft>
                <a:spcPts val="420"/>
              </a:spcAft>
            </a:pPr>
            <a:r>
              <a:rPr lang="en-US" sz="2000">
                <a:solidFill>
                  <a:srgbClr val="262626"/>
                </a:solidFill>
                <a:latin typeface="Calibri"/>
              </a:rPr>
              <a:t>◦    </a:t>
            </a:r>
            <a:r>
              <a:rPr lang="en-US" sz="2000">
                <a:latin typeface="Calibri"/>
              </a:rPr>
              <a:t>LOOPZ will decrement the value of CX and check if it is zero. LOOPZ will branch to the target address if CX is not zero and the zero flag is set.</a:t>
            </a:r>
          </a:p>
          <a:p>
            <a:pPr marL="203200" indent="-203200">
              <a:lnSpc>
                <a:spcPts val="1944"/>
              </a:lnSpc>
              <a:spcAft>
                <a:spcPts val="2730"/>
              </a:spcAft>
            </a:pPr>
            <a:r>
              <a:rPr lang="en-US" sz="2000">
                <a:solidFill>
                  <a:srgbClr val="262626"/>
                </a:solidFill>
                <a:latin typeface="Calibri"/>
              </a:rPr>
              <a:t>◦    </a:t>
            </a:r>
            <a:r>
              <a:rPr lang="en-US" sz="2000">
                <a:latin typeface="Calibri"/>
              </a:rPr>
              <a:t>If CX=0 and ZF=0, it will execute the next instruction after the LOOPZ instruction.</a:t>
            </a:r>
          </a:p>
        </p:txBody>
      </p:sp>
      <p:sp>
        <p:nvSpPr>
          <p:cNvPr id="7" name=""/>
          <p:cNvSpPr/>
          <p:nvPr/>
        </p:nvSpPr>
        <p:spPr>
          <a:xfrm>
            <a:off x="5422392" y="6001512"/>
            <a:ext cx="3364992" cy="207264"/>
          </a:xfrm>
          <a:prstGeom prst="rect">
            <a:avLst/>
          </a:prstGeom>
          <a:solidFill>
            <a:srgbClr val="E4DED2"/>
          </a:solidFill>
        </p:spPr>
        <p:txBody>
          <a:bodyPr lIns="0" tIns="0" rIns="0" bIns="0" wrap="none">
            <a:noAutofit/>
          </a:bodyPr>
          <a:p>
            <a:pPr algn="just" indent="0">
              <a:spcBef>
                <a:spcPts val="2730"/>
              </a:spcBef>
            </a:pPr>
            <a:r>
              <a:rPr lang="en-US" sz="1700">
                <a:latin typeface="Calibri"/>
              </a:rPr>
              <a:t>More example in a handbook page 95</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47344" y="1100328"/>
            <a:ext cx="3304032" cy="414528"/>
          </a:xfrm>
          <a:prstGeom prst="rect">
            <a:avLst/>
          </a:prstGeom>
          <a:solidFill>
            <a:srgbClr val="E4DED2"/>
          </a:solidFill>
        </p:spPr>
        <p:txBody>
          <a:bodyPr lIns="0" tIns="0" rIns="0" bIns="0" wrap="none">
            <a:noAutofit/>
          </a:bodyPr>
          <a:p>
            <a:pPr indent="0"/>
            <a:r>
              <a:rPr lang="en-US" sz="4300" spc="-50">
                <a:solidFill>
                  <a:srgbClr val="262626"/>
                </a:solidFill>
                <a:latin typeface="Calibri"/>
              </a:rPr>
              <a:t>INT Instruction</a:t>
            </a:r>
          </a:p>
        </p:txBody>
      </p:sp>
      <p:sp>
        <p:nvSpPr>
          <p:cNvPr id="3" name=""/>
          <p:cNvSpPr/>
          <p:nvPr/>
        </p:nvSpPr>
        <p:spPr>
          <a:xfrm>
            <a:off x="615696" y="2444496"/>
            <a:ext cx="5675376" cy="256032"/>
          </a:xfrm>
          <a:prstGeom prst="rect">
            <a:avLst/>
          </a:prstGeom>
          <a:solidFill>
            <a:srgbClr val="E4DED2"/>
          </a:solidFill>
        </p:spPr>
        <p:txBody>
          <a:bodyPr lIns="0" tIns="0" rIns="0" bIns="0" wrap="none">
            <a:noAutofit/>
          </a:bodyPr>
          <a:p>
            <a:pPr marL="203200" indent="-203200">
              <a:spcAft>
                <a:spcPts val="2730"/>
              </a:spcAft>
            </a:pPr>
            <a:r>
              <a:rPr lang="en-US" sz="2000">
                <a:solidFill>
                  <a:srgbClr val="262626"/>
                </a:solidFill>
                <a:latin typeface="Calibri"/>
              </a:rPr>
              <a:t>◦ </a:t>
            </a:r>
            <a:r>
              <a:rPr lang="en-US" sz="2000">
                <a:latin typeface="Calibri"/>
              </a:rPr>
              <a:t>INT instruction (interrupt) has the following syntax:</a:t>
            </a:r>
          </a:p>
        </p:txBody>
      </p:sp>
      <p:sp>
        <p:nvSpPr>
          <p:cNvPr id="4" name=""/>
          <p:cNvSpPr/>
          <p:nvPr/>
        </p:nvSpPr>
        <p:spPr>
          <a:xfrm>
            <a:off x="4279392" y="3172968"/>
            <a:ext cx="1271016" cy="207264"/>
          </a:xfrm>
          <a:prstGeom prst="rect">
            <a:avLst/>
          </a:prstGeom>
          <a:solidFill>
            <a:srgbClr val="00FFFF"/>
          </a:solidFill>
        </p:spPr>
        <p:txBody>
          <a:bodyPr lIns="0" tIns="0" rIns="0" bIns="0" wrap="none">
            <a:noAutofit/>
          </a:bodyPr>
          <a:p>
            <a:pPr indent="0"/>
            <a:r>
              <a:rPr lang="en-US" b="1" sz="2000">
                <a:latin typeface="Calibri"/>
              </a:rPr>
              <a:t>INT number</a:t>
            </a:r>
          </a:p>
        </p:txBody>
      </p:sp>
      <p:sp>
        <p:nvSpPr>
          <p:cNvPr id="5" name=""/>
          <p:cNvSpPr/>
          <p:nvPr/>
        </p:nvSpPr>
        <p:spPr>
          <a:xfrm>
            <a:off x="615696" y="3895344"/>
            <a:ext cx="8266176" cy="1191768"/>
          </a:xfrm>
          <a:prstGeom prst="rect">
            <a:avLst/>
          </a:prstGeom>
          <a:solidFill>
            <a:srgbClr val="E4DED2"/>
          </a:solidFill>
        </p:spPr>
        <p:txBody>
          <a:bodyPr lIns="0" tIns="0" rIns="0" bIns="0">
            <a:noAutofit/>
          </a:bodyPr>
          <a:p>
            <a:pPr marL="203200" indent="-203200">
              <a:lnSpc>
                <a:spcPts val="2184"/>
              </a:lnSpc>
              <a:spcBef>
                <a:spcPts val="2730"/>
              </a:spcBef>
              <a:spcAft>
                <a:spcPts val="420"/>
              </a:spcAft>
            </a:pPr>
            <a:r>
              <a:rPr lang="en-US" sz="2000">
                <a:solidFill>
                  <a:srgbClr val="262626"/>
                </a:solidFill>
                <a:latin typeface="Calibri"/>
              </a:rPr>
              <a:t>◦    </a:t>
            </a:r>
            <a:r>
              <a:rPr lang="en-US" sz="2000">
                <a:latin typeface="Calibri"/>
              </a:rPr>
              <a:t>The interrupt instruction will call system and special routines based on the number supplied.</a:t>
            </a:r>
          </a:p>
          <a:p>
            <a:pPr marL="203200" indent="-203200">
              <a:lnSpc>
                <a:spcPts val="2136"/>
              </a:lnSpc>
            </a:pPr>
            <a:r>
              <a:rPr lang="en-US" sz="2000">
                <a:solidFill>
                  <a:srgbClr val="262626"/>
                </a:solidFill>
                <a:latin typeface="Calibri"/>
              </a:rPr>
              <a:t>◦    </a:t>
            </a:r>
            <a:r>
              <a:rPr lang="en-US" sz="2000">
                <a:latin typeface="Calibri"/>
              </a:rPr>
              <a:t>The number must be between 0 and 255, and each of this number represent a specific interrupt routine.</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core.xml><?xml version="1.0" encoding="utf-8"?>
<cp:coreProperties xmlns:cp="http://schemas.openxmlformats.org/package/2006/metadata/core-properties" xmlns:dc="http://purl.org/dc/elements/1.1/">
  <dc:title>CSC253 / ITC300 Interactive Multimedia</dc:title>
  <dc:subject/>
  <dc:creator>Amdan</dc:creator>
  <cp:keywords/>
</cp:coreProperties>
</file>