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C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C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C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C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8779" y="0"/>
            <a:ext cx="366521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C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15428" y="0"/>
            <a:ext cx="1524000" cy="13182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93224" y="5757671"/>
            <a:ext cx="1450773" cy="10269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7374" y="240537"/>
            <a:ext cx="736925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C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953895"/>
            <a:ext cx="7406005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C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2167508"/>
            <a:ext cx="67449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1685" marR="5080" indent="-203962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Introduction</a:t>
            </a:r>
            <a:r>
              <a:rPr sz="4400" b="1" spc="-1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to</a:t>
            </a:r>
            <a:r>
              <a:rPr sz="4400" b="1" spc="-18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Assembly Language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665" rIns="0" bIns="0" rtlCol="0">
            <a:spAutoFit/>
          </a:bodyPr>
          <a:lstStyle/>
          <a:p>
            <a:pPr marL="26263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05736"/>
            <a:ext cx="659701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What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is</a:t>
            </a:r>
            <a:r>
              <a:rPr sz="3200" spc="-2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Assembly</a:t>
            </a:r>
            <a:r>
              <a:rPr sz="32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Language</a:t>
            </a:r>
            <a:r>
              <a:rPr sz="32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(AL)?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Why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is</a:t>
            </a:r>
            <a:r>
              <a:rPr sz="3200" spc="-19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AL</a:t>
            </a:r>
            <a:r>
              <a:rPr sz="3200" spc="-1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important</a:t>
            </a:r>
            <a:r>
              <a:rPr sz="32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learn?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Machine</a:t>
            </a:r>
            <a:r>
              <a:rPr sz="32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instructions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AL</a:t>
            </a:r>
            <a:r>
              <a:rPr sz="3200" spc="-1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Instructions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3875" marR="5080" indent="-2582545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130" dirty="0"/>
              <a:t> </a:t>
            </a:r>
            <a:r>
              <a:rPr dirty="0"/>
              <a:t>is</a:t>
            </a:r>
            <a:r>
              <a:rPr spc="-275" dirty="0"/>
              <a:t> </a:t>
            </a:r>
            <a:r>
              <a:rPr dirty="0"/>
              <a:t>Assembly</a:t>
            </a:r>
            <a:r>
              <a:rPr spc="-100" dirty="0"/>
              <a:t> </a:t>
            </a:r>
            <a:r>
              <a:rPr spc="-10" dirty="0"/>
              <a:t>Language (AL)?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549653"/>
            <a:ext cx="758698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64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14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24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learn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how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computer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its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software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really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work,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you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need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view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them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at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machine</a:t>
            </a:r>
            <a:r>
              <a:rPr sz="2400" spc="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level.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Assembly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language</a:t>
            </a:r>
            <a:r>
              <a:rPr sz="2400" spc="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is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specific set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instructions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particular computer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12509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AL</a:t>
            </a:r>
            <a:r>
              <a:rPr sz="2400" spc="-114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teaches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you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about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way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computer’s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hardware and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OS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work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together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how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application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programs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communicate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with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OS.</a:t>
            </a:r>
            <a:endParaRPr sz="2400">
              <a:latin typeface="Arial"/>
              <a:cs typeface="Arial"/>
            </a:endParaRPr>
          </a:p>
          <a:p>
            <a:pPr marL="355600" marR="83185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It</a:t>
            </a:r>
            <a:r>
              <a:rPr sz="24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is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programming</a:t>
            </a:r>
            <a:r>
              <a:rPr sz="2400" spc="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language</a:t>
            </a:r>
            <a:r>
              <a:rPr sz="2400" spc="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with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one-to-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correspondence between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its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statement</a:t>
            </a:r>
            <a:r>
              <a:rPr sz="24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CC0066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computer’s</a:t>
            </a:r>
            <a:r>
              <a:rPr sz="2400" spc="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main</a:t>
            </a:r>
            <a:r>
              <a:rPr sz="2400" spc="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machine</a:t>
            </a:r>
            <a:r>
              <a:rPr sz="2400" spc="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9614" y="850137"/>
            <a:ext cx="1604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3453"/>
            <a:ext cx="755269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957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Each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computer or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family of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computers uses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CC0066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different</a:t>
            </a:r>
            <a:r>
              <a:rPr sz="24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set</a:t>
            </a:r>
            <a:r>
              <a:rPr sz="24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machine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instructions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assembly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language</a:t>
            </a:r>
            <a:r>
              <a:rPr sz="2400" spc="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(the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computer’s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design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influences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instructions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it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can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execute).</a:t>
            </a:r>
            <a:endParaRPr sz="24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An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assembler</a:t>
            </a:r>
            <a:r>
              <a:rPr sz="2400" spc="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–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program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that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converts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or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translates source-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code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programs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into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machine language,</a:t>
            </a:r>
            <a:r>
              <a:rPr sz="2400" spc="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may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in turn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be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executed</a:t>
            </a:r>
            <a:r>
              <a:rPr sz="2400" spc="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by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computer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(runs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under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disk operating</a:t>
            </a:r>
            <a:r>
              <a:rPr sz="2400" spc="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systems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MS-DOS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or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C0066"/>
                </a:solidFill>
                <a:latin typeface="Arial"/>
                <a:cs typeface="Arial"/>
              </a:rPr>
              <a:t>PC-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DOS).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665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05" dirty="0"/>
              <a:t> </a:t>
            </a:r>
            <a:r>
              <a:rPr dirty="0"/>
              <a:t>is</a:t>
            </a:r>
            <a:r>
              <a:rPr spc="-275" dirty="0"/>
              <a:t> </a:t>
            </a:r>
            <a:r>
              <a:rPr dirty="0"/>
              <a:t>AL</a:t>
            </a:r>
            <a:r>
              <a:rPr spc="-225" dirty="0"/>
              <a:t> </a:t>
            </a:r>
            <a:r>
              <a:rPr dirty="0"/>
              <a:t>important</a:t>
            </a:r>
            <a:r>
              <a:rPr spc="-6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10" dirty="0"/>
              <a:t>learn?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02663"/>
            <a:ext cx="693420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940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Provides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opportunity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32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know</a:t>
            </a:r>
            <a:r>
              <a:rPr sz="32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CC0066"/>
                </a:solidFill>
                <a:latin typeface="Arial"/>
                <a:cs typeface="Arial"/>
              </a:rPr>
              <a:t>more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about</a:t>
            </a:r>
            <a:r>
              <a:rPr sz="32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32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operations</a:t>
            </a:r>
            <a:r>
              <a:rPr sz="32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of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32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PC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Enable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control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of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PC</a:t>
            </a:r>
            <a:r>
              <a:rPr sz="32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–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access</a:t>
            </a:r>
            <a:r>
              <a:rPr sz="32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CC0066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specific</a:t>
            </a:r>
            <a:r>
              <a:rPr sz="32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hardware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features</a:t>
            </a:r>
            <a:endParaRPr sz="3200">
              <a:latin typeface="Arial"/>
              <a:cs typeface="Arial"/>
            </a:endParaRPr>
          </a:p>
          <a:p>
            <a:pPr marL="355600" marR="727075" indent="-34353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Quicker,</a:t>
            </a:r>
            <a:r>
              <a:rPr sz="3200" spc="-9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smaller</a:t>
            </a:r>
            <a:r>
              <a:rPr sz="3200" spc="-8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3200" spc="-6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have</a:t>
            </a:r>
            <a:r>
              <a:rPr sz="3200" spc="-7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larger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capacities</a:t>
            </a:r>
            <a:r>
              <a:rPr sz="32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compared</a:t>
            </a:r>
            <a:r>
              <a:rPr sz="32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32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other</a:t>
            </a:r>
            <a:r>
              <a:rPr sz="32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HL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languages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353185">
              <a:lnSpc>
                <a:spcPct val="100000"/>
              </a:lnSpc>
              <a:spcBef>
                <a:spcPts val="95"/>
              </a:spcBef>
            </a:pPr>
            <a:r>
              <a:rPr dirty="0"/>
              <a:t>Machine</a:t>
            </a:r>
            <a:r>
              <a:rPr spc="-135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47824"/>
            <a:ext cx="7469505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651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-19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machine</a:t>
            </a:r>
            <a:r>
              <a:rPr sz="2800" spc="-7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instruction</a:t>
            </a:r>
            <a:r>
              <a:rPr sz="2800" spc="-7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is</a:t>
            </a:r>
            <a:r>
              <a:rPr sz="2800" spc="-7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-7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binary</a:t>
            </a:r>
            <a:r>
              <a:rPr sz="2800" spc="-6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code</a:t>
            </a:r>
            <a:r>
              <a:rPr sz="28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CC0066"/>
                </a:solidFill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has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special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meaning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for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computer’s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CPU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–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it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tells</a:t>
            </a:r>
            <a:r>
              <a:rPr sz="28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8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computer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28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perform</a:t>
            </a:r>
            <a:r>
              <a:rPr sz="28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task.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Each</a:t>
            </a:r>
            <a:r>
              <a:rPr sz="2800" spc="-8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machine</a:t>
            </a:r>
            <a:r>
              <a:rPr sz="2800" spc="-7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instruction</a:t>
            </a:r>
            <a:r>
              <a:rPr sz="2800" spc="-8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is</a:t>
            </a:r>
            <a:r>
              <a:rPr sz="2800" spc="-9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precisely</a:t>
            </a:r>
            <a:r>
              <a:rPr sz="2800" spc="-8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defined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when</a:t>
            </a:r>
            <a:r>
              <a:rPr sz="28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CPU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is</a:t>
            </a:r>
            <a:r>
              <a:rPr sz="2800" spc="-6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constructed,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2800" spc="-6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it</a:t>
            </a:r>
            <a:r>
              <a:rPr sz="28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CC0066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specified</a:t>
            </a:r>
            <a:r>
              <a:rPr sz="28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that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type</a:t>
            </a:r>
            <a:r>
              <a:rPr sz="28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CPU.</a:t>
            </a:r>
            <a:r>
              <a:rPr sz="28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For</a:t>
            </a:r>
            <a:r>
              <a:rPr sz="2800" spc="-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0066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4269104"/>
            <a:ext cx="174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2400" spc="-50" dirty="0">
                <a:solidFill>
                  <a:srgbClr val="CC0066"/>
                </a:solidFill>
                <a:latin typeface="Arial"/>
                <a:cs typeface="Arial"/>
              </a:rPr>
              <a:t>–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00000100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8375" y="4196330"/>
            <a:ext cx="4309745" cy="170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1087120" indent="-407034">
              <a:lnSpc>
                <a:spcPct val="120000"/>
              </a:lnSpc>
              <a:spcBef>
                <a:spcPts val="95"/>
              </a:spcBef>
            </a:pP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Add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AL 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register.</a:t>
            </a:r>
            <a:endParaRPr sz="24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Move</a:t>
            </a:r>
            <a:r>
              <a:rPr sz="24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AX</a:t>
            </a:r>
            <a:r>
              <a:rPr sz="24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register</a:t>
            </a:r>
            <a:r>
              <a:rPr sz="2400" spc="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CC0066"/>
                </a:solidFill>
                <a:latin typeface="Arial"/>
                <a:cs typeface="Arial"/>
              </a:rPr>
              <a:t> another register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5147309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66"/>
                </a:solidFill>
                <a:latin typeface="Arial"/>
                <a:cs typeface="Arial"/>
              </a:rPr>
              <a:t>–</a:t>
            </a:r>
            <a:r>
              <a:rPr sz="2400" spc="25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C0066"/>
                </a:solidFill>
                <a:latin typeface="Arial"/>
                <a:cs typeface="Arial"/>
              </a:rPr>
              <a:t>10100011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02663"/>
            <a:ext cx="726440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2611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Registers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are</a:t>
            </a:r>
            <a:r>
              <a:rPr sz="32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high-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speed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storage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locations</a:t>
            </a:r>
            <a:r>
              <a:rPr sz="32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inside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the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CPU</a:t>
            </a:r>
            <a:r>
              <a:rPr sz="32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which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are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used</a:t>
            </a:r>
            <a:r>
              <a:rPr sz="3200" spc="-7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by</a:t>
            </a:r>
            <a:r>
              <a:rPr sz="32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nearly</a:t>
            </a:r>
            <a:r>
              <a:rPr sz="32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every</a:t>
            </a:r>
            <a:r>
              <a:rPr sz="32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instructions</a:t>
            </a:r>
            <a:endParaRPr sz="3200">
              <a:latin typeface="Arial"/>
              <a:cs typeface="Arial"/>
            </a:endParaRPr>
          </a:p>
          <a:p>
            <a:pPr marL="355600" marR="20193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They</a:t>
            </a:r>
            <a:r>
              <a:rPr sz="32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are</a:t>
            </a:r>
            <a:r>
              <a:rPr sz="32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identified</a:t>
            </a:r>
            <a:r>
              <a:rPr sz="32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by</a:t>
            </a:r>
            <a:r>
              <a:rPr sz="3200" spc="-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2-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letter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names,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such</a:t>
            </a:r>
            <a:r>
              <a:rPr sz="3200" spc="-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as</a:t>
            </a:r>
            <a:r>
              <a:rPr sz="3200" spc="-19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AH,</a:t>
            </a:r>
            <a:r>
              <a:rPr sz="3200" spc="-19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AL,</a:t>
            </a:r>
            <a:r>
              <a:rPr sz="3200" spc="-19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AX</a:t>
            </a:r>
            <a:r>
              <a:rPr sz="3200" spc="-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and</a:t>
            </a:r>
            <a:r>
              <a:rPr sz="32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so</a:t>
            </a:r>
            <a:r>
              <a:rPr sz="32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on.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We</a:t>
            </a:r>
            <a:r>
              <a:rPr sz="3200" spc="-4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refer</a:t>
            </a:r>
            <a:r>
              <a:rPr sz="32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to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machine</a:t>
            </a:r>
            <a:r>
              <a:rPr sz="3200" spc="-6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instructions</a:t>
            </a:r>
            <a:r>
              <a:rPr sz="32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using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hexadecimal</a:t>
            </a:r>
            <a:r>
              <a:rPr sz="32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numbers</a:t>
            </a:r>
            <a:r>
              <a:rPr sz="32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because</a:t>
            </a:r>
            <a:r>
              <a:rPr sz="3200" spc="-6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CC0066"/>
                </a:solidFill>
                <a:latin typeface="Arial"/>
                <a:cs typeface="Arial"/>
              </a:rPr>
              <a:t>they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take</a:t>
            </a:r>
            <a:r>
              <a:rPr sz="3200" spc="-4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up</a:t>
            </a:r>
            <a:r>
              <a:rPr sz="3200" spc="-2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less</a:t>
            </a:r>
            <a:r>
              <a:rPr sz="3200" spc="-2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66"/>
                </a:solidFill>
                <a:latin typeface="Arial"/>
                <a:cs typeface="Arial"/>
              </a:rPr>
              <a:t>writing</a:t>
            </a:r>
            <a:r>
              <a:rPr sz="3200" spc="-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66"/>
                </a:solidFill>
                <a:latin typeface="Arial"/>
                <a:cs typeface="Arial"/>
              </a:rPr>
              <a:t>space.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Assembly</a:t>
            </a:r>
            <a:r>
              <a:rPr spc="-165" dirty="0"/>
              <a:t> </a:t>
            </a:r>
            <a:r>
              <a:rPr dirty="0"/>
              <a:t>Language</a:t>
            </a:r>
            <a:r>
              <a:rPr spc="-155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20700" indent="-343535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FF0000"/>
                </a:solidFill>
              </a:rPr>
              <a:t>Mnemonic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short</a:t>
            </a:r>
            <a:r>
              <a:rPr spc="-60" dirty="0"/>
              <a:t> </a:t>
            </a:r>
            <a:r>
              <a:rPr dirty="0"/>
              <a:t>alphabetic</a:t>
            </a:r>
            <a:r>
              <a:rPr spc="-25" dirty="0"/>
              <a:t> </a:t>
            </a:r>
            <a:r>
              <a:rPr spc="-20" dirty="0"/>
              <a:t>code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literally</a:t>
            </a:r>
            <a:r>
              <a:rPr spc="-20" dirty="0"/>
              <a:t> </a:t>
            </a:r>
            <a:r>
              <a:rPr dirty="0"/>
              <a:t>“assists</a:t>
            </a:r>
            <a:r>
              <a:rPr spc="-5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memory”</a:t>
            </a:r>
            <a:r>
              <a:rPr spc="-35" dirty="0"/>
              <a:t> </a:t>
            </a:r>
            <a:r>
              <a:rPr spc="-25" dirty="0"/>
              <a:t>in </a:t>
            </a:r>
            <a:r>
              <a:rPr dirty="0"/>
              <a:t>remembering</a:t>
            </a:r>
            <a:r>
              <a:rPr spc="-60" dirty="0"/>
              <a:t> </a:t>
            </a:r>
            <a:r>
              <a:rPr dirty="0"/>
              <a:t>CPU</a:t>
            </a:r>
            <a:r>
              <a:rPr spc="-40" dirty="0"/>
              <a:t> </a:t>
            </a:r>
            <a:r>
              <a:rPr spc="-10" dirty="0"/>
              <a:t>instruction</a:t>
            </a: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It</a:t>
            </a:r>
            <a:r>
              <a:rPr spc="-10" dirty="0"/>
              <a:t> </a:t>
            </a:r>
            <a:r>
              <a:rPr dirty="0"/>
              <a:t>may</a:t>
            </a:r>
            <a:r>
              <a:rPr spc="-2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instruction</a:t>
            </a:r>
            <a:r>
              <a:rPr spc="-45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directive</a:t>
            </a: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E.g.</a:t>
            </a:r>
            <a:r>
              <a:rPr spc="-25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instruction</a:t>
            </a:r>
            <a:r>
              <a:rPr spc="-45" dirty="0"/>
              <a:t> </a:t>
            </a:r>
            <a:r>
              <a:rPr dirty="0"/>
              <a:t>MOV</a:t>
            </a:r>
            <a:r>
              <a:rPr spc="-20" dirty="0"/>
              <a:t> </a:t>
            </a:r>
            <a:r>
              <a:rPr spc="-10" dirty="0"/>
              <a:t>(move)</a:t>
            </a:r>
          </a:p>
          <a:p>
            <a:pPr marL="355600" marR="136525" indent="-343535">
              <a:lnSpc>
                <a:spcPts val="3460"/>
              </a:lnSpc>
              <a:spcBef>
                <a:spcPts val="81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E.g.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directive</a:t>
            </a:r>
            <a:r>
              <a:rPr spc="-40" dirty="0"/>
              <a:t> </a:t>
            </a:r>
            <a:r>
              <a:rPr dirty="0"/>
              <a:t>DB</a:t>
            </a:r>
            <a:r>
              <a:rPr spc="-15" dirty="0"/>
              <a:t> </a:t>
            </a:r>
            <a:r>
              <a:rPr dirty="0"/>
              <a:t>(definite</a:t>
            </a:r>
            <a:r>
              <a:rPr spc="-30" dirty="0"/>
              <a:t> </a:t>
            </a:r>
            <a:r>
              <a:rPr dirty="0"/>
              <a:t>byte,</a:t>
            </a:r>
            <a:r>
              <a:rPr spc="-30" dirty="0"/>
              <a:t> </a:t>
            </a:r>
            <a:r>
              <a:rPr spc="-20" dirty="0"/>
              <a:t>used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create</a:t>
            </a:r>
            <a:r>
              <a:rPr spc="-50" dirty="0"/>
              <a:t> </a:t>
            </a:r>
            <a:r>
              <a:rPr dirty="0"/>
              <a:t>memory</a:t>
            </a:r>
            <a:r>
              <a:rPr spc="-5" dirty="0"/>
              <a:t> </a:t>
            </a:r>
            <a:r>
              <a:rPr spc="-10" dirty="0"/>
              <a:t>variables)</a:t>
            </a:r>
          </a:p>
          <a:p>
            <a:pPr marL="355600" marR="5080" indent="-343535">
              <a:lnSpc>
                <a:spcPts val="346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An</a:t>
            </a:r>
            <a:r>
              <a:rPr spc="-25" dirty="0"/>
              <a:t> </a:t>
            </a:r>
            <a:r>
              <a:rPr dirty="0"/>
              <a:t>instruction</a:t>
            </a:r>
            <a:r>
              <a:rPr spc="-40" dirty="0"/>
              <a:t> </a:t>
            </a:r>
            <a:r>
              <a:rPr dirty="0"/>
              <a:t>may</a:t>
            </a:r>
            <a:r>
              <a:rPr spc="-25" dirty="0"/>
              <a:t> </a:t>
            </a:r>
            <a:r>
              <a:rPr dirty="0"/>
              <a:t>contain</a:t>
            </a:r>
            <a:r>
              <a:rPr spc="-40" dirty="0"/>
              <a:t> </a:t>
            </a:r>
            <a:r>
              <a:rPr dirty="0"/>
              <a:t>zero,</a:t>
            </a:r>
            <a:r>
              <a:rPr spc="-45" dirty="0"/>
              <a:t> </a:t>
            </a:r>
            <a:r>
              <a:rPr dirty="0"/>
              <a:t>one</a:t>
            </a:r>
            <a:r>
              <a:rPr spc="-40" dirty="0"/>
              <a:t> </a:t>
            </a:r>
            <a:r>
              <a:rPr spc="-25" dirty="0"/>
              <a:t>or </a:t>
            </a:r>
            <a:r>
              <a:rPr dirty="0"/>
              <a:t>two </a:t>
            </a:r>
            <a:r>
              <a:rPr spc="-10" dirty="0"/>
              <a:t>operands.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407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Office Theme</vt:lpstr>
      <vt:lpstr>Introduction to Assembly Language</vt:lpstr>
      <vt:lpstr>Overview</vt:lpstr>
      <vt:lpstr>What is Assembly Language (AL)?</vt:lpstr>
      <vt:lpstr>Cont…</vt:lpstr>
      <vt:lpstr>Why is AL important to learn?</vt:lpstr>
      <vt:lpstr>Machine Instructions</vt:lpstr>
      <vt:lpstr>PowerPoint Presentation</vt:lpstr>
      <vt:lpstr>Assembly Language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Assembly Language</dc:title>
  <dc:creator>Ridha</dc:creator>
  <cp:lastModifiedBy>DR NORMADIAH BINTI MAHIDDIN</cp:lastModifiedBy>
  <cp:revision>1</cp:revision>
  <dcterms:created xsi:type="dcterms:W3CDTF">2023-05-24T05:30:15Z</dcterms:created>
  <dcterms:modified xsi:type="dcterms:W3CDTF">2023-05-24T05:32:04Z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2023-05-24T00:00:00Z</vt:filetime>
  </property>
  <property fmtid="{D5CDD505-2E9C-101B-9397-08002B2CF9AE}" pid="5" name="Producer">
    <vt:lpwstr>Microsoft® PowerPoint® 2013</vt:lpwstr>
  </property>
</Properties>
</file>