
<file path=[Content_Types].xml><?xml version="1.0" encoding="utf-8"?>
<Types xmlns="http://schemas.openxmlformats.org/package/2006/content-types">
  <Default ContentType="image/jpeg" Extension="jpg"/>
  <Default ContentType="application/vnd.openxmlformats-officedocument.vmlDrawing" Extension="vml"/>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82" roundtripDataSignature="AMtx7mifnlVzU7AS9iAd0COGnhj1byWc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customschemas.google.com/relationships/presentationmetadata" Target="metadata"/><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43" name="Google Shape;14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0" name="Google Shape;26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3" name="Google Shape;28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
        <p:nvSpPr>
          <p:cNvPr id="151" name="Google Shape;15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1" name="Google Shape;38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9" name="Google Shape;39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2" name="Google Shape;43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3" name="Google Shape;44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1" name="Google Shape;45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9" name="Google Shape;45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7" name="Google Shape;46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4" name="Google Shape;47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1" name="Google Shape;48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2" name="Google Shape;49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9" name="Google Shape;4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7" name="Google Shape;50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5" name="Google Shape;51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3" name="Google Shape;52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9" name="Google Shape;539;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8" name="Google Shape;54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7" name="Google Shape;55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6" name="Google Shape;56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4" name="Google Shape;57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2" name="Google Shape;58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7" name="Google Shape;59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5" name="Google Shape;60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3" name="Google Shape;61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1" name="Google Shape;62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9" name="Google Shape;62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6" name="Google Shape;63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3" name="Google Shape;66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0" name="Google Shape;67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8" name="Google Shape;67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6" name="Google Shape;68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4" name="Google Shape;69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0" name="Google Shape;71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8" name="Google Shape;71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6" name="Google Shape;72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3" name="Google Shape;73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0" name="Google Shape;74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8" name="Google Shape;74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5" name="Google Shape;755;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4" name="Google Shape;76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2" name="Google Shape;772;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80" name="Google Shape;78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88" name="Google Shape;78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6" name="Google Shape;79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4" name="Google Shape;80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2" name="Google Shape;81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0" name="Google Shape;82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8" name="Google Shape;82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6" name="Google Shape;83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4" name="Google Shape;844;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2" name="Google Shape;85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1" name="Google Shape;86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7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7"/>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i="0" sz="1400" u="none" cap="none" strike="noStrike">
                <a:solidFill>
                  <a:schemeClr val="dk2"/>
                </a:solidFill>
                <a:latin typeface="Arial"/>
                <a:ea typeface="Arial"/>
                <a:cs typeface="Arial"/>
                <a:sym typeface="Arial"/>
              </a:defRPr>
            </a:lvl1pPr>
            <a:lvl2pPr indent="0" lvl="1" marL="0" marR="0" algn="ctr">
              <a:spcBef>
                <a:spcPts val="0"/>
              </a:spcBef>
              <a:spcAft>
                <a:spcPts val="0"/>
              </a:spcAft>
              <a:buNone/>
              <a:defRPr b="1" i="0" sz="1400" u="none" cap="none" strike="noStrike">
                <a:solidFill>
                  <a:schemeClr val="dk2"/>
                </a:solidFill>
                <a:latin typeface="Arial"/>
                <a:ea typeface="Arial"/>
                <a:cs typeface="Arial"/>
                <a:sym typeface="Arial"/>
              </a:defRPr>
            </a:lvl2pPr>
            <a:lvl3pPr indent="0" lvl="2" marL="0" marR="0" algn="ctr">
              <a:spcBef>
                <a:spcPts val="0"/>
              </a:spcBef>
              <a:spcAft>
                <a:spcPts val="0"/>
              </a:spcAft>
              <a:buNone/>
              <a:defRPr b="1" i="0" sz="1400" u="none" cap="none" strike="noStrike">
                <a:solidFill>
                  <a:schemeClr val="dk2"/>
                </a:solidFill>
                <a:latin typeface="Arial"/>
                <a:ea typeface="Arial"/>
                <a:cs typeface="Arial"/>
                <a:sym typeface="Arial"/>
              </a:defRPr>
            </a:lvl3pPr>
            <a:lvl4pPr indent="0" lvl="3" marL="0" marR="0" algn="ctr">
              <a:spcBef>
                <a:spcPts val="0"/>
              </a:spcBef>
              <a:spcAft>
                <a:spcPts val="0"/>
              </a:spcAft>
              <a:buNone/>
              <a:defRPr b="1" i="0" sz="1400" u="none" cap="none" strike="noStrike">
                <a:solidFill>
                  <a:schemeClr val="dk2"/>
                </a:solidFill>
                <a:latin typeface="Arial"/>
                <a:ea typeface="Arial"/>
                <a:cs typeface="Arial"/>
                <a:sym typeface="Arial"/>
              </a:defRPr>
            </a:lvl4pPr>
            <a:lvl5pPr indent="0" lvl="4" marL="0" marR="0" algn="ctr">
              <a:spcBef>
                <a:spcPts val="0"/>
              </a:spcBef>
              <a:spcAft>
                <a:spcPts val="0"/>
              </a:spcAft>
              <a:buNone/>
              <a:defRPr b="1" i="0" sz="1400" u="none" cap="none" strike="noStrike">
                <a:solidFill>
                  <a:schemeClr val="dk2"/>
                </a:solidFill>
                <a:latin typeface="Arial"/>
                <a:ea typeface="Arial"/>
                <a:cs typeface="Arial"/>
                <a:sym typeface="Arial"/>
              </a:defRPr>
            </a:lvl5pPr>
            <a:lvl6pPr indent="0" lvl="5" marL="0" marR="0" algn="ctr">
              <a:spcBef>
                <a:spcPts val="0"/>
              </a:spcBef>
              <a:spcAft>
                <a:spcPts val="0"/>
              </a:spcAft>
              <a:buNone/>
              <a:defRPr b="1" i="0" sz="1400" u="none" cap="none" strike="noStrike">
                <a:solidFill>
                  <a:schemeClr val="dk2"/>
                </a:solidFill>
                <a:latin typeface="Arial"/>
                <a:ea typeface="Arial"/>
                <a:cs typeface="Arial"/>
                <a:sym typeface="Arial"/>
              </a:defRPr>
            </a:lvl6pPr>
            <a:lvl7pPr indent="0" lvl="6" marL="0" marR="0" algn="ctr">
              <a:spcBef>
                <a:spcPts val="0"/>
              </a:spcBef>
              <a:spcAft>
                <a:spcPts val="0"/>
              </a:spcAft>
              <a:buNone/>
              <a:defRPr b="1" i="0" sz="1400" u="none" cap="none" strike="noStrike">
                <a:solidFill>
                  <a:schemeClr val="dk2"/>
                </a:solidFill>
                <a:latin typeface="Arial"/>
                <a:ea typeface="Arial"/>
                <a:cs typeface="Arial"/>
                <a:sym typeface="Arial"/>
              </a:defRPr>
            </a:lvl7pPr>
            <a:lvl8pPr indent="0" lvl="7" marL="0" marR="0" algn="ctr">
              <a:spcBef>
                <a:spcPts val="0"/>
              </a:spcBef>
              <a:spcAft>
                <a:spcPts val="0"/>
              </a:spcAft>
              <a:buNone/>
              <a:defRPr b="1" i="0" sz="1400" u="none" cap="none" strike="noStrike">
                <a:solidFill>
                  <a:schemeClr val="dk2"/>
                </a:solidFill>
                <a:latin typeface="Arial"/>
                <a:ea typeface="Arial"/>
                <a:cs typeface="Arial"/>
                <a:sym typeface="Arial"/>
              </a:defRPr>
            </a:lvl8pPr>
            <a:lvl9pPr indent="0" lvl="8" marL="0" marR="0" algn="ctr">
              <a:spcBef>
                <a:spcPts val="0"/>
              </a:spcBef>
              <a:spcAft>
                <a:spcPts val="0"/>
              </a:spcAft>
              <a:buNone/>
              <a:defRPr b="1" i="0" sz="14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8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86"/>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8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91" name="Shape 91"/>
        <p:cNvGrpSpPr/>
        <p:nvPr/>
      </p:nvGrpSpPr>
      <p:grpSpPr>
        <a:xfrm>
          <a:off x="0" y="0"/>
          <a:ext cx="0" cy="0"/>
          <a:chOff x="0" y="0"/>
          <a:chExt cx="0" cy="0"/>
        </a:xfrm>
      </p:grpSpPr>
      <p:sp>
        <p:nvSpPr>
          <p:cNvPr id="92" name="Google Shape;92;p87"/>
          <p:cNvSpPr txBox="1"/>
          <p:nvPr>
            <p:ph type="title"/>
          </p:nvPr>
        </p:nvSpPr>
        <p:spPr>
          <a:xfrm rot="5400000">
            <a:off x="4823619" y="2339181"/>
            <a:ext cx="551656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87"/>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87"/>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87"/>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7"/>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7" name="Google Shape;97;p87"/>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8" name="Google Shape;98;p87"/>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9" name="Google Shape;99;p87"/>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8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8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rgbClr val="222222"/>
              </a:buClr>
              <a:buSzPts val="2800"/>
              <a:buFont typeface="Arial"/>
              <a:buNone/>
              <a:defRPr/>
            </a:lvl1pPr>
            <a:lvl2pPr lvl="1" algn="ctr">
              <a:spcBef>
                <a:spcPts val="520"/>
              </a:spcBef>
              <a:spcAft>
                <a:spcPts val="0"/>
              </a:spcAft>
              <a:buClr>
                <a:srgbClr val="222222"/>
              </a:buClr>
              <a:buSzPts val="2600"/>
              <a:buFont typeface="Arial"/>
              <a:buNone/>
              <a:defRPr/>
            </a:lvl2pPr>
            <a:lvl3pPr lvl="2" algn="ctr">
              <a:spcBef>
                <a:spcPts val="480"/>
              </a:spcBef>
              <a:spcAft>
                <a:spcPts val="0"/>
              </a:spcAft>
              <a:buClr>
                <a:srgbClr val="222222"/>
              </a:buClr>
              <a:buSzPts val="2400"/>
              <a:buFont typeface="Arial"/>
              <a:buNone/>
              <a:defRPr/>
            </a:lvl3pPr>
            <a:lvl4pPr lvl="3" algn="ctr">
              <a:spcBef>
                <a:spcPts val="480"/>
              </a:spcBef>
              <a:spcAft>
                <a:spcPts val="0"/>
              </a:spcAft>
              <a:buClr>
                <a:srgbClr val="222222"/>
              </a:buClr>
              <a:buSzPts val="2400"/>
              <a:buFont typeface="Arial"/>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08" name="Google Shape;108;p89"/>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89"/>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0" name="Shape 110"/>
        <p:cNvGrpSpPr/>
        <p:nvPr/>
      </p:nvGrpSpPr>
      <p:grpSpPr>
        <a:xfrm>
          <a:off x="0" y="0"/>
          <a:ext cx="0" cy="0"/>
          <a:chOff x="0" y="0"/>
          <a:chExt cx="0" cy="0"/>
        </a:xfrm>
      </p:grpSpPr>
      <p:sp>
        <p:nvSpPr>
          <p:cNvPr id="111" name="Google Shape;111;p9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2" name="Google Shape;112;p9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222222"/>
              </a:buClr>
              <a:buSzPts val="1800"/>
              <a:buChar char="•"/>
              <a:defRPr/>
            </a:lvl1pPr>
            <a:lvl2pPr indent="-342900" lvl="1" marL="914400" algn="l">
              <a:spcBef>
                <a:spcPts val="360"/>
              </a:spcBef>
              <a:spcAft>
                <a:spcPts val="0"/>
              </a:spcAft>
              <a:buClr>
                <a:srgbClr val="222222"/>
              </a:buClr>
              <a:buSzPts val="1800"/>
              <a:buChar char="–"/>
              <a:defRPr/>
            </a:lvl2pPr>
            <a:lvl3pPr indent="-342900" lvl="2" marL="1371600" algn="l">
              <a:spcBef>
                <a:spcPts val="360"/>
              </a:spcBef>
              <a:spcAft>
                <a:spcPts val="0"/>
              </a:spcAft>
              <a:buClr>
                <a:srgbClr val="222222"/>
              </a:buClr>
              <a:buSzPts val="1800"/>
              <a:buChar char="•"/>
              <a:defRPr/>
            </a:lvl3pPr>
            <a:lvl4pPr indent="-342900" lvl="3" marL="1828800" algn="l">
              <a:spcBef>
                <a:spcPts val="360"/>
              </a:spcBef>
              <a:spcAft>
                <a:spcPts val="0"/>
              </a:spcAft>
              <a:buClr>
                <a:srgbClr val="222222"/>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3" name="Google Shape;113;p90"/>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90"/>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9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7" name="Google Shape;117;p9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222222"/>
              </a:buClr>
              <a:buSzPts val="2000"/>
              <a:buFont typeface="Arial"/>
              <a:buNone/>
              <a:defRPr sz="2000"/>
            </a:lvl1pPr>
            <a:lvl2pPr indent="-228600" lvl="1" marL="914400" algn="l">
              <a:spcBef>
                <a:spcPts val="360"/>
              </a:spcBef>
              <a:spcAft>
                <a:spcPts val="0"/>
              </a:spcAft>
              <a:buClr>
                <a:srgbClr val="222222"/>
              </a:buClr>
              <a:buSzPts val="1800"/>
              <a:buFont typeface="Arial"/>
              <a:buNone/>
              <a:defRPr sz="1800"/>
            </a:lvl2pPr>
            <a:lvl3pPr indent="-228600" lvl="2" marL="1371600" algn="l">
              <a:spcBef>
                <a:spcPts val="320"/>
              </a:spcBef>
              <a:spcAft>
                <a:spcPts val="0"/>
              </a:spcAft>
              <a:buClr>
                <a:srgbClr val="222222"/>
              </a:buClr>
              <a:buSzPts val="1600"/>
              <a:buFont typeface="Arial"/>
              <a:buNone/>
              <a:defRPr sz="1600"/>
            </a:lvl3pPr>
            <a:lvl4pPr indent="-228600" lvl="3" marL="1828800" algn="l">
              <a:spcBef>
                <a:spcPts val="280"/>
              </a:spcBef>
              <a:spcAft>
                <a:spcPts val="0"/>
              </a:spcAft>
              <a:buClr>
                <a:srgbClr val="222222"/>
              </a:buClr>
              <a:buSzPts val="1400"/>
              <a:buFont typeface="Arial"/>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118" name="Google Shape;118;p91"/>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91"/>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0" name="Shape 120"/>
        <p:cNvGrpSpPr/>
        <p:nvPr/>
      </p:nvGrpSpPr>
      <p:grpSpPr>
        <a:xfrm>
          <a:off x="0" y="0"/>
          <a:ext cx="0" cy="0"/>
          <a:chOff x="0" y="0"/>
          <a:chExt cx="0" cy="0"/>
        </a:xfrm>
      </p:grpSpPr>
      <p:sp>
        <p:nvSpPr>
          <p:cNvPr id="121" name="Google Shape;121;p9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2" name="Google Shape;122;p92"/>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222222"/>
              </a:buClr>
              <a:buSzPts val="2800"/>
              <a:buFont typeface="Arial"/>
              <a:buChar char="•"/>
              <a:defRPr sz="2800"/>
            </a:lvl1pPr>
            <a:lvl2pPr indent="-381000" lvl="1" marL="914400" algn="l">
              <a:spcBef>
                <a:spcPts val="480"/>
              </a:spcBef>
              <a:spcAft>
                <a:spcPts val="0"/>
              </a:spcAft>
              <a:buClr>
                <a:srgbClr val="222222"/>
              </a:buClr>
              <a:buSzPts val="2400"/>
              <a:buFont typeface="Arial"/>
              <a:buChar char="–"/>
              <a:defRPr sz="2400"/>
            </a:lvl2pPr>
            <a:lvl3pPr indent="-355600" lvl="2" marL="1371600" algn="l">
              <a:spcBef>
                <a:spcPts val="400"/>
              </a:spcBef>
              <a:spcAft>
                <a:spcPts val="0"/>
              </a:spcAft>
              <a:buClr>
                <a:srgbClr val="222222"/>
              </a:buClr>
              <a:buSzPts val="2000"/>
              <a:buFont typeface="Arial"/>
              <a:buChar char="•"/>
              <a:defRPr sz="2000"/>
            </a:lvl3pPr>
            <a:lvl4pPr indent="-342900" lvl="3" marL="1828800" algn="l">
              <a:spcBef>
                <a:spcPts val="360"/>
              </a:spcBef>
              <a:spcAft>
                <a:spcPts val="0"/>
              </a:spcAft>
              <a:buClr>
                <a:srgbClr val="222222"/>
              </a:buClr>
              <a:buSzPts val="1800"/>
              <a:buFont typeface="Arial"/>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123" name="Google Shape;123;p92"/>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222222"/>
              </a:buClr>
              <a:buSzPts val="2800"/>
              <a:buFont typeface="Arial"/>
              <a:buChar char="•"/>
              <a:defRPr sz="2800"/>
            </a:lvl1pPr>
            <a:lvl2pPr indent="-381000" lvl="1" marL="914400" algn="l">
              <a:spcBef>
                <a:spcPts val="480"/>
              </a:spcBef>
              <a:spcAft>
                <a:spcPts val="0"/>
              </a:spcAft>
              <a:buClr>
                <a:srgbClr val="222222"/>
              </a:buClr>
              <a:buSzPts val="2400"/>
              <a:buFont typeface="Arial"/>
              <a:buChar char="–"/>
              <a:defRPr sz="2400"/>
            </a:lvl2pPr>
            <a:lvl3pPr indent="-355600" lvl="2" marL="1371600" algn="l">
              <a:spcBef>
                <a:spcPts val="400"/>
              </a:spcBef>
              <a:spcAft>
                <a:spcPts val="0"/>
              </a:spcAft>
              <a:buClr>
                <a:srgbClr val="222222"/>
              </a:buClr>
              <a:buSzPts val="2000"/>
              <a:buFont typeface="Arial"/>
              <a:buChar char="•"/>
              <a:defRPr sz="2000"/>
            </a:lvl3pPr>
            <a:lvl4pPr indent="-342900" lvl="3" marL="1828800" algn="l">
              <a:spcBef>
                <a:spcPts val="360"/>
              </a:spcBef>
              <a:spcAft>
                <a:spcPts val="0"/>
              </a:spcAft>
              <a:buClr>
                <a:srgbClr val="222222"/>
              </a:buClr>
              <a:buSzPts val="1800"/>
              <a:buFont typeface="Arial"/>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124" name="Google Shape;124;p92"/>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92"/>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8" name="Google Shape;128;p9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222222"/>
              </a:buClr>
              <a:buSzPts val="2400"/>
              <a:buFont typeface="Arial"/>
              <a:buNone/>
              <a:defRPr b="1" sz="2400"/>
            </a:lvl1pPr>
            <a:lvl2pPr indent="-228600" lvl="1" marL="914400" algn="l">
              <a:spcBef>
                <a:spcPts val="400"/>
              </a:spcBef>
              <a:spcAft>
                <a:spcPts val="0"/>
              </a:spcAft>
              <a:buClr>
                <a:srgbClr val="222222"/>
              </a:buClr>
              <a:buSzPts val="2000"/>
              <a:buFont typeface="Arial"/>
              <a:buNone/>
              <a:defRPr b="1" sz="2000"/>
            </a:lvl2pPr>
            <a:lvl3pPr indent="-228600" lvl="2" marL="1371600" algn="l">
              <a:spcBef>
                <a:spcPts val="360"/>
              </a:spcBef>
              <a:spcAft>
                <a:spcPts val="0"/>
              </a:spcAft>
              <a:buClr>
                <a:srgbClr val="222222"/>
              </a:buClr>
              <a:buSzPts val="1800"/>
              <a:buFont typeface="Arial"/>
              <a:buNone/>
              <a:defRPr b="1" sz="1800"/>
            </a:lvl3pPr>
            <a:lvl4pPr indent="-228600" lvl="3" marL="1828800" algn="l">
              <a:spcBef>
                <a:spcPts val="320"/>
              </a:spcBef>
              <a:spcAft>
                <a:spcPts val="0"/>
              </a:spcAft>
              <a:buClr>
                <a:srgbClr val="222222"/>
              </a:buClr>
              <a:buSzPts val="1600"/>
              <a:buFont typeface="Arial"/>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29" name="Google Shape;129;p9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222222"/>
              </a:buClr>
              <a:buSzPts val="2400"/>
              <a:buFont typeface="Arial"/>
              <a:buChar char="•"/>
              <a:defRPr sz="2400"/>
            </a:lvl1pPr>
            <a:lvl2pPr indent="-355600" lvl="1" marL="914400" algn="l">
              <a:spcBef>
                <a:spcPts val="400"/>
              </a:spcBef>
              <a:spcAft>
                <a:spcPts val="0"/>
              </a:spcAft>
              <a:buClr>
                <a:srgbClr val="222222"/>
              </a:buClr>
              <a:buSzPts val="2000"/>
              <a:buFont typeface="Arial"/>
              <a:buChar char="–"/>
              <a:defRPr sz="2000"/>
            </a:lvl2pPr>
            <a:lvl3pPr indent="-342900" lvl="2" marL="1371600" algn="l">
              <a:spcBef>
                <a:spcPts val="360"/>
              </a:spcBef>
              <a:spcAft>
                <a:spcPts val="0"/>
              </a:spcAft>
              <a:buClr>
                <a:srgbClr val="222222"/>
              </a:buClr>
              <a:buSzPts val="1800"/>
              <a:buFont typeface="Arial"/>
              <a:buChar char="•"/>
              <a:defRPr sz="1800"/>
            </a:lvl3pPr>
            <a:lvl4pPr indent="-330200" lvl="3" marL="1828800" algn="l">
              <a:spcBef>
                <a:spcPts val="320"/>
              </a:spcBef>
              <a:spcAft>
                <a:spcPts val="0"/>
              </a:spcAft>
              <a:buClr>
                <a:srgbClr val="222222"/>
              </a:buClr>
              <a:buSzPts val="1600"/>
              <a:buFont typeface="Arial"/>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30" name="Google Shape;130;p9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222222"/>
              </a:buClr>
              <a:buSzPts val="2400"/>
              <a:buFont typeface="Arial"/>
              <a:buNone/>
              <a:defRPr b="1" sz="2400"/>
            </a:lvl1pPr>
            <a:lvl2pPr indent="-228600" lvl="1" marL="914400" algn="l">
              <a:spcBef>
                <a:spcPts val="400"/>
              </a:spcBef>
              <a:spcAft>
                <a:spcPts val="0"/>
              </a:spcAft>
              <a:buClr>
                <a:srgbClr val="222222"/>
              </a:buClr>
              <a:buSzPts val="2000"/>
              <a:buFont typeface="Arial"/>
              <a:buNone/>
              <a:defRPr b="1" sz="2000"/>
            </a:lvl2pPr>
            <a:lvl3pPr indent="-228600" lvl="2" marL="1371600" algn="l">
              <a:spcBef>
                <a:spcPts val="360"/>
              </a:spcBef>
              <a:spcAft>
                <a:spcPts val="0"/>
              </a:spcAft>
              <a:buClr>
                <a:srgbClr val="222222"/>
              </a:buClr>
              <a:buSzPts val="1800"/>
              <a:buFont typeface="Arial"/>
              <a:buNone/>
              <a:defRPr b="1" sz="1800"/>
            </a:lvl3pPr>
            <a:lvl4pPr indent="-228600" lvl="3" marL="1828800" algn="l">
              <a:spcBef>
                <a:spcPts val="320"/>
              </a:spcBef>
              <a:spcAft>
                <a:spcPts val="0"/>
              </a:spcAft>
              <a:buClr>
                <a:srgbClr val="222222"/>
              </a:buClr>
              <a:buSzPts val="1600"/>
              <a:buFont typeface="Arial"/>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131" name="Google Shape;131;p9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222222"/>
              </a:buClr>
              <a:buSzPts val="2400"/>
              <a:buFont typeface="Arial"/>
              <a:buChar char="•"/>
              <a:defRPr sz="2400"/>
            </a:lvl1pPr>
            <a:lvl2pPr indent="-355600" lvl="1" marL="914400" algn="l">
              <a:spcBef>
                <a:spcPts val="400"/>
              </a:spcBef>
              <a:spcAft>
                <a:spcPts val="0"/>
              </a:spcAft>
              <a:buClr>
                <a:srgbClr val="222222"/>
              </a:buClr>
              <a:buSzPts val="2000"/>
              <a:buFont typeface="Arial"/>
              <a:buChar char="–"/>
              <a:defRPr sz="2000"/>
            </a:lvl2pPr>
            <a:lvl3pPr indent="-342900" lvl="2" marL="1371600" algn="l">
              <a:spcBef>
                <a:spcPts val="360"/>
              </a:spcBef>
              <a:spcAft>
                <a:spcPts val="0"/>
              </a:spcAft>
              <a:buClr>
                <a:srgbClr val="222222"/>
              </a:buClr>
              <a:buSzPts val="1800"/>
              <a:buFont typeface="Arial"/>
              <a:buChar char="•"/>
              <a:defRPr sz="1800"/>
            </a:lvl3pPr>
            <a:lvl4pPr indent="-330200" lvl="3" marL="1828800" algn="l">
              <a:spcBef>
                <a:spcPts val="320"/>
              </a:spcBef>
              <a:spcAft>
                <a:spcPts val="0"/>
              </a:spcAft>
              <a:buClr>
                <a:srgbClr val="222222"/>
              </a:buClr>
              <a:buSzPts val="1600"/>
              <a:buFont typeface="Arial"/>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132" name="Google Shape;132;p93"/>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93"/>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9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6" name="Google Shape;136;p94"/>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7" name="Google Shape;137;p94"/>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138" name="Shape 138"/>
        <p:cNvGrpSpPr/>
        <p:nvPr/>
      </p:nvGrpSpPr>
      <p:grpSpPr>
        <a:xfrm>
          <a:off x="0" y="0"/>
          <a:ext cx="0" cy="0"/>
          <a:chOff x="0" y="0"/>
          <a:chExt cx="0" cy="0"/>
        </a:xfrm>
      </p:grpSpPr>
      <p:sp>
        <p:nvSpPr>
          <p:cNvPr id="139" name="Google Shape;139;p95"/>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95"/>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7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7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i="0" sz="1400" u="none" cap="none" strike="noStrike">
                <a:solidFill>
                  <a:srgbClr val="FFFFFF"/>
                </a:solidFill>
                <a:latin typeface="Arial"/>
                <a:ea typeface="Arial"/>
                <a:cs typeface="Arial"/>
                <a:sym typeface="Arial"/>
              </a:defRPr>
            </a:lvl1pPr>
            <a:lvl2pPr indent="0" lvl="1" marL="0" marR="0" algn="ctr">
              <a:spcBef>
                <a:spcPts val="0"/>
              </a:spcBef>
              <a:spcAft>
                <a:spcPts val="0"/>
              </a:spcAft>
              <a:buNone/>
              <a:defRPr b="1" i="0" sz="1400" u="none" cap="none" strike="noStrike">
                <a:solidFill>
                  <a:srgbClr val="FFFFFF"/>
                </a:solidFill>
                <a:latin typeface="Arial"/>
                <a:ea typeface="Arial"/>
                <a:cs typeface="Arial"/>
                <a:sym typeface="Arial"/>
              </a:defRPr>
            </a:lvl2pPr>
            <a:lvl3pPr indent="0" lvl="2" marL="0" marR="0" algn="ctr">
              <a:spcBef>
                <a:spcPts val="0"/>
              </a:spcBef>
              <a:spcAft>
                <a:spcPts val="0"/>
              </a:spcAft>
              <a:buNone/>
              <a:defRPr b="1" i="0" sz="1400" u="none" cap="none" strike="noStrike">
                <a:solidFill>
                  <a:srgbClr val="FFFFFF"/>
                </a:solidFill>
                <a:latin typeface="Arial"/>
                <a:ea typeface="Arial"/>
                <a:cs typeface="Arial"/>
                <a:sym typeface="Arial"/>
              </a:defRPr>
            </a:lvl3pPr>
            <a:lvl4pPr indent="0" lvl="3" marL="0" marR="0" algn="ctr">
              <a:spcBef>
                <a:spcPts val="0"/>
              </a:spcBef>
              <a:spcAft>
                <a:spcPts val="0"/>
              </a:spcAft>
              <a:buNone/>
              <a:defRPr b="1" i="0" sz="1400" u="none" cap="none" strike="noStrike">
                <a:solidFill>
                  <a:srgbClr val="FFFFFF"/>
                </a:solidFill>
                <a:latin typeface="Arial"/>
                <a:ea typeface="Arial"/>
                <a:cs typeface="Arial"/>
                <a:sym typeface="Arial"/>
              </a:defRPr>
            </a:lvl4pPr>
            <a:lvl5pPr indent="0" lvl="4" marL="0" marR="0" algn="ctr">
              <a:spcBef>
                <a:spcPts val="0"/>
              </a:spcBef>
              <a:spcAft>
                <a:spcPts val="0"/>
              </a:spcAft>
              <a:buNone/>
              <a:defRPr b="1" i="0" sz="1400" u="none" cap="none" strike="noStrike">
                <a:solidFill>
                  <a:srgbClr val="FFFFFF"/>
                </a:solidFill>
                <a:latin typeface="Arial"/>
                <a:ea typeface="Arial"/>
                <a:cs typeface="Arial"/>
                <a:sym typeface="Arial"/>
              </a:defRPr>
            </a:lvl5pPr>
            <a:lvl6pPr indent="0" lvl="5" marL="0" marR="0" algn="ctr">
              <a:spcBef>
                <a:spcPts val="0"/>
              </a:spcBef>
              <a:spcAft>
                <a:spcPts val="0"/>
              </a:spcAft>
              <a:buNone/>
              <a:defRPr b="1" i="0" sz="1400" u="none" cap="none" strike="noStrike">
                <a:solidFill>
                  <a:srgbClr val="FFFFFF"/>
                </a:solidFill>
                <a:latin typeface="Arial"/>
                <a:ea typeface="Arial"/>
                <a:cs typeface="Arial"/>
                <a:sym typeface="Arial"/>
              </a:defRPr>
            </a:lvl6pPr>
            <a:lvl7pPr indent="0" lvl="6" marL="0" marR="0" algn="ctr">
              <a:spcBef>
                <a:spcPts val="0"/>
              </a:spcBef>
              <a:spcAft>
                <a:spcPts val="0"/>
              </a:spcAft>
              <a:buNone/>
              <a:defRPr b="1" i="0" sz="1400" u="none" cap="none" strike="noStrike">
                <a:solidFill>
                  <a:srgbClr val="FFFFFF"/>
                </a:solidFill>
                <a:latin typeface="Arial"/>
                <a:ea typeface="Arial"/>
                <a:cs typeface="Arial"/>
                <a:sym typeface="Arial"/>
              </a:defRPr>
            </a:lvl7pPr>
            <a:lvl8pPr indent="0" lvl="7" marL="0" marR="0" algn="ctr">
              <a:spcBef>
                <a:spcPts val="0"/>
              </a:spcBef>
              <a:spcAft>
                <a:spcPts val="0"/>
              </a:spcAft>
              <a:buNone/>
              <a:defRPr b="1" i="0" sz="1400" u="none" cap="none" strike="noStrike">
                <a:solidFill>
                  <a:srgbClr val="FFFFFF"/>
                </a:solidFill>
                <a:latin typeface="Arial"/>
                <a:ea typeface="Arial"/>
                <a:cs typeface="Arial"/>
                <a:sym typeface="Arial"/>
              </a:defRPr>
            </a:lvl8pPr>
            <a:lvl9pPr indent="0" lvl="8" marL="0" marR="0" algn="ctr">
              <a:spcBef>
                <a:spcPts val="0"/>
              </a:spcBef>
              <a:spcAft>
                <a:spcPts val="0"/>
              </a:spcAft>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7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28" name="Shape 28"/>
        <p:cNvGrpSpPr/>
        <p:nvPr/>
      </p:nvGrpSpPr>
      <p:grpSpPr>
        <a:xfrm>
          <a:off x="0" y="0"/>
          <a:ext cx="0" cy="0"/>
          <a:chOff x="0" y="0"/>
          <a:chExt cx="0" cy="0"/>
        </a:xfrm>
      </p:grpSpPr>
      <p:sp>
        <p:nvSpPr>
          <p:cNvPr id="29" name="Google Shape;29;p79"/>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0" name="Google Shape;30;p79"/>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1" name="Google Shape;31;p79"/>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2" name="Google Shape;32;p79"/>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9"/>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4" name="Google Shape;34;p79"/>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9"/>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9"/>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400">
                <a:solidFill>
                  <a:schemeClr val="lt2"/>
                </a:solidFill>
                <a:latin typeface="Arial"/>
                <a:ea typeface="Arial"/>
                <a:cs typeface="Arial"/>
                <a:sym typeface="Arial"/>
              </a:defRPr>
            </a:lvl1pPr>
            <a:lvl2pPr indent="0" lvl="1" marL="0" marR="0" algn="ctr">
              <a:spcBef>
                <a:spcPts val="0"/>
              </a:spcBef>
              <a:spcAft>
                <a:spcPts val="0"/>
              </a:spcAft>
              <a:buNone/>
              <a:defRPr b="1" sz="1400">
                <a:solidFill>
                  <a:schemeClr val="lt2"/>
                </a:solidFill>
                <a:latin typeface="Arial"/>
                <a:ea typeface="Arial"/>
                <a:cs typeface="Arial"/>
                <a:sym typeface="Arial"/>
              </a:defRPr>
            </a:lvl2pPr>
            <a:lvl3pPr indent="0" lvl="2" marL="0" marR="0" algn="ctr">
              <a:spcBef>
                <a:spcPts val="0"/>
              </a:spcBef>
              <a:spcAft>
                <a:spcPts val="0"/>
              </a:spcAft>
              <a:buNone/>
              <a:defRPr b="1" sz="1400">
                <a:solidFill>
                  <a:schemeClr val="lt2"/>
                </a:solidFill>
                <a:latin typeface="Arial"/>
                <a:ea typeface="Arial"/>
                <a:cs typeface="Arial"/>
                <a:sym typeface="Arial"/>
              </a:defRPr>
            </a:lvl3pPr>
            <a:lvl4pPr indent="0" lvl="3" marL="0" marR="0" algn="ctr">
              <a:spcBef>
                <a:spcPts val="0"/>
              </a:spcBef>
              <a:spcAft>
                <a:spcPts val="0"/>
              </a:spcAft>
              <a:buNone/>
              <a:defRPr b="1" sz="1400">
                <a:solidFill>
                  <a:schemeClr val="lt2"/>
                </a:solidFill>
                <a:latin typeface="Arial"/>
                <a:ea typeface="Arial"/>
                <a:cs typeface="Arial"/>
                <a:sym typeface="Arial"/>
              </a:defRPr>
            </a:lvl4pPr>
            <a:lvl5pPr indent="0" lvl="4" marL="0" marR="0" algn="ctr">
              <a:spcBef>
                <a:spcPts val="0"/>
              </a:spcBef>
              <a:spcAft>
                <a:spcPts val="0"/>
              </a:spcAft>
              <a:buNone/>
              <a:defRPr b="1" sz="1400">
                <a:solidFill>
                  <a:schemeClr val="lt2"/>
                </a:solidFill>
                <a:latin typeface="Arial"/>
                <a:ea typeface="Arial"/>
                <a:cs typeface="Arial"/>
                <a:sym typeface="Arial"/>
              </a:defRPr>
            </a:lvl5pPr>
            <a:lvl6pPr indent="0" lvl="5" marL="0" marR="0" algn="ctr">
              <a:spcBef>
                <a:spcPts val="0"/>
              </a:spcBef>
              <a:spcAft>
                <a:spcPts val="0"/>
              </a:spcAft>
              <a:buNone/>
              <a:defRPr b="1" sz="1400">
                <a:solidFill>
                  <a:schemeClr val="lt2"/>
                </a:solidFill>
                <a:latin typeface="Arial"/>
                <a:ea typeface="Arial"/>
                <a:cs typeface="Arial"/>
                <a:sym typeface="Arial"/>
              </a:defRPr>
            </a:lvl6pPr>
            <a:lvl7pPr indent="0" lvl="6" marL="0" marR="0" algn="ctr">
              <a:spcBef>
                <a:spcPts val="0"/>
              </a:spcBef>
              <a:spcAft>
                <a:spcPts val="0"/>
              </a:spcAft>
              <a:buNone/>
              <a:defRPr b="1" sz="1400">
                <a:solidFill>
                  <a:schemeClr val="lt2"/>
                </a:solidFill>
                <a:latin typeface="Arial"/>
                <a:ea typeface="Arial"/>
                <a:cs typeface="Arial"/>
                <a:sym typeface="Arial"/>
              </a:defRPr>
            </a:lvl7pPr>
            <a:lvl8pPr indent="0" lvl="7" marL="0" marR="0" algn="ctr">
              <a:spcBef>
                <a:spcPts val="0"/>
              </a:spcBef>
              <a:spcAft>
                <a:spcPts val="0"/>
              </a:spcAft>
              <a:buNone/>
              <a:defRPr b="1" sz="1400">
                <a:solidFill>
                  <a:schemeClr val="lt2"/>
                </a:solidFill>
                <a:latin typeface="Arial"/>
                <a:ea typeface="Arial"/>
                <a:cs typeface="Arial"/>
                <a:sym typeface="Arial"/>
              </a:defRPr>
            </a:lvl8pPr>
            <a:lvl9pPr indent="0" lvl="8" marL="0" marR="0" algn="ctr">
              <a:spcBef>
                <a:spcPts val="0"/>
              </a:spcBef>
              <a:spcAft>
                <a:spcPts val="0"/>
              </a:spcAft>
              <a:buNone/>
              <a:defRPr b="1" sz="1400">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37" name="Shape 37"/>
        <p:cNvGrpSpPr/>
        <p:nvPr/>
      </p:nvGrpSpPr>
      <p:grpSpPr>
        <a:xfrm>
          <a:off x="0" y="0"/>
          <a:ext cx="0" cy="0"/>
          <a:chOff x="0" y="0"/>
          <a:chExt cx="0" cy="0"/>
        </a:xfrm>
      </p:grpSpPr>
      <p:sp>
        <p:nvSpPr>
          <p:cNvPr id="38" name="Google Shape;38;p80"/>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80"/>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0" name="Google Shape;40;p80"/>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1" name="Google Shape;41;p80"/>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2" name="Google Shape;42;p80"/>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8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0"/>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2400">
                <a:solidFill>
                  <a:srgbClr val="FFFFFF"/>
                </a:solidFill>
                <a:latin typeface="Arial"/>
                <a:ea typeface="Arial"/>
                <a:cs typeface="Arial"/>
                <a:sym typeface="Arial"/>
              </a:defRPr>
            </a:lvl1pPr>
            <a:lvl2pPr indent="0" lvl="1" marL="0" marR="0" algn="ctr">
              <a:spcBef>
                <a:spcPts val="0"/>
              </a:spcBef>
              <a:spcAft>
                <a:spcPts val="0"/>
              </a:spcAft>
              <a:buNone/>
              <a:defRPr b="1" sz="2400">
                <a:solidFill>
                  <a:srgbClr val="FFFFFF"/>
                </a:solidFill>
                <a:latin typeface="Arial"/>
                <a:ea typeface="Arial"/>
                <a:cs typeface="Arial"/>
                <a:sym typeface="Arial"/>
              </a:defRPr>
            </a:lvl2pPr>
            <a:lvl3pPr indent="0" lvl="2" marL="0" marR="0" algn="ctr">
              <a:spcBef>
                <a:spcPts val="0"/>
              </a:spcBef>
              <a:spcAft>
                <a:spcPts val="0"/>
              </a:spcAft>
              <a:buNone/>
              <a:defRPr b="1" sz="2400">
                <a:solidFill>
                  <a:srgbClr val="FFFFFF"/>
                </a:solidFill>
                <a:latin typeface="Arial"/>
                <a:ea typeface="Arial"/>
                <a:cs typeface="Arial"/>
                <a:sym typeface="Arial"/>
              </a:defRPr>
            </a:lvl3pPr>
            <a:lvl4pPr indent="0" lvl="3" marL="0" marR="0" algn="ctr">
              <a:spcBef>
                <a:spcPts val="0"/>
              </a:spcBef>
              <a:spcAft>
                <a:spcPts val="0"/>
              </a:spcAft>
              <a:buNone/>
              <a:defRPr b="1" sz="2400">
                <a:solidFill>
                  <a:srgbClr val="FFFFFF"/>
                </a:solidFill>
                <a:latin typeface="Arial"/>
                <a:ea typeface="Arial"/>
                <a:cs typeface="Arial"/>
                <a:sym typeface="Arial"/>
              </a:defRPr>
            </a:lvl4pPr>
            <a:lvl5pPr indent="0" lvl="4" marL="0" marR="0" algn="ctr">
              <a:spcBef>
                <a:spcPts val="0"/>
              </a:spcBef>
              <a:spcAft>
                <a:spcPts val="0"/>
              </a:spcAft>
              <a:buNone/>
              <a:defRPr b="1" sz="2400">
                <a:solidFill>
                  <a:srgbClr val="FFFFFF"/>
                </a:solidFill>
                <a:latin typeface="Arial"/>
                <a:ea typeface="Arial"/>
                <a:cs typeface="Arial"/>
                <a:sym typeface="Arial"/>
              </a:defRPr>
            </a:lvl5pPr>
            <a:lvl6pPr indent="0" lvl="5" marL="0" marR="0" algn="ctr">
              <a:spcBef>
                <a:spcPts val="0"/>
              </a:spcBef>
              <a:spcAft>
                <a:spcPts val="0"/>
              </a:spcAft>
              <a:buNone/>
              <a:defRPr b="1" sz="2400">
                <a:solidFill>
                  <a:srgbClr val="FFFFFF"/>
                </a:solidFill>
                <a:latin typeface="Arial"/>
                <a:ea typeface="Arial"/>
                <a:cs typeface="Arial"/>
                <a:sym typeface="Arial"/>
              </a:defRPr>
            </a:lvl6pPr>
            <a:lvl7pPr indent="0" lvl="6" marL="0" marR="0" algn="ctr">
              <a:spcBef>
                <a:spcPts val="0"/>
              </a:spcBef>
              <a:spcAft>
                <a:spcPts val="0"/>
              </a:spcAft>
              <a:buNone/>
              <a:defRPr b="1" sz="2400">
                <a:solidFill>
                  <a:srgbClr val="FFFFFF"/>
                </a:solidFill>
                <a:latin typeface="Arial"/>
                <a:ea typeface="Arial"/>
                <a:cs typeface="Arial"/>
                <a:sym typeface="Arial"/>
              </a:defRPr>
            </a:lvl7pPr>
            <a:lvl8pPr indent="0" lvl="7" marL="0" marR="0" algn="ctr">
              <a:spcBef>
                <a:spcPts val="0"/>
              </a:spcBef>
              <a:spcAft>
                <a:spcPts val="0"/>
              </a:spcAft>
              <a:buNone/>
              <a:defRPr b="1" sz="2400">
                <a:solidFill>
                  <a:srgbClr val="FFFFFF"/>
                </a:solidFill>
                <a:latin typeface="Arial"/>
                <a:ea typeface="Arial"/>
                <a:cs typeface="Arial"/>
                <a:sym typeface="Arial"/>
              </a:defRPr>
            </a:lvl8pPr>
            <a:lvl9pPr indent="0" lvl="8" marL="0" marR="0" algn="ctr">
              <a:spcBef>
                <a:spcPts val="0"/>
              </a:spcBef>
              <a:spcAft>
                <a:spcPts val="0"/>
              </a:spcAft>
              <a:buNone/>
              <a:defRPr b="1" sz="2400">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5" name="Google Shape;45;p8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8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1"/>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81"/>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8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52" name="Google Shape;52;p8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82"/>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2"/>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82"/>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8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spcAft>
                <a:spcPts val="0"/>
              </a:spcAft>
              <a:buNone/>
              <a:defRPr/>
            </a:lvl1pPr>
            <a:lvl2pPr indent="0" lvl="1" marL="0" algn="ctr">
              <a:spcBef>
                <a:spcPts val="0"/>
              </a:spcBef>
              <a:spcAft>
                <a:spcPts val="0"/>
              </a:spcAft>
              <a:buNone/>
              <a:defRPr/>
            </a:lvl2pPr>
            <a:lvl3pPr indent="0" lvl="2" marL="0" algn="ctr">
              <a:spcBef>
                <a:spcPts val="0"/>
              </a:spcBef>
              <a:spcAft>
                <a:spcPts val="0"/>
              </a:spcAft>
              <a:buNone/>
              <a:defRPr/>
            </a:lvl3pPr>
            <a:lvl4pPr indent="0" lvl="3" marL="0" algn="ctr">
              <a:spcBef>
                <a:spcPts val="0"/>
              </a:spcBef>
              <a:spcAft>
                <a:spcPts val="0"/>
              </a:spcAft>
              <a:buNone/>
              <a:defRPr/>
            </a:lvl4pPr>
            <a:lvl5pPr indent="0" lvl="4" marL="0" algn="ctr">
              <a:spcBef>
                <a:spcPts val="0"/>
              </a:spcBef>
              <a:spcAft>
                <a:spcPts val="0"/>
              </a:spcAft>
              <a:buNone/>
              <a:defRPr/>
            </a:lvl5pPr>
            <a:lvl6pPr indent="0" lvl="5" marL="0" algn="ctr">
              <a:spcBef>
                <a:spcPts val="0"/>
              </a:spcBef>
              <a:spcAft>
                <a:spcPts val="0"/>
              </a:spcAft>
              <a:buNone/>
              <a:defRPr/>
            </a:lvl6pPr>
            <a:lvl7pPr indent="0" lvl="6" marL="0" algn="ctr">
              <a:spcBef>
                <a:spcPts val="0"/>
              </a:spcBef>
              <a:spcAft>
                <a:spcPts val="0"/>
              </a:spcAft>
              <a:buNone/>
              <a:defRPr/>
            </a:lvl7pPr>
            <a:lvl8pPr indent="0" lvl="7" marL="0" algn="ctr">
              <a:spcBef>
                <a:spcPts val="0"/>
              </a:spcBef>
              <a:spcAft>
                <a:spcPts val="0"/>
              </a:spcAft>
              <a:buNone/>
              <a:defRPr/>
            </a:lvl8pPr>
            <a:lvl9pPr indent="0" lvl="8" marL="0" algn="ctr">
              <a:spcBef>
                <a:spcPts val="0"/>
              </a:spcBef>
              <a:spcAft>
                <a:spcPts val="0"/>
              </a:spcAft>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8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2"/>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82"/>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8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400">
                <a:solidFill>
                  <a:srgbClr val="FFFFFF"/>
                </a:solidFill>
                <a:latin typeface="Arial"/>
                <a:ea typeface="Arial"/>
                <a:cs typeface="Arial"/>
                <a:sym typeface="Arial"/>
              </a:defRPr>
            </a:lvl1pPr>
            <a:lvl2pPr indent="0" lvl="1" marL="0" marR="0" algn="ctr">
              <a:spcBef>
                <a:spcPts val="0"/>
              </a:spcBef>
              <a:spcAft>
                <a:spcPts val="0"/>
              </a:spcAft>
              <a:buNone/>
              <a:defRPr b="1" sz="1400">
                <a:solidFill>
                  <a:srgbClr val="FFFFFF"/>
                </a:solidFill>
                <a:latin typeface="Arial"/>
                <a:ea typeface="Arial"/>
                <a:cs typeface="Arial"/>
                <a:sym typeface="Arial"/>
              </a:defRPr>
            </a:lvl2pPr>
            <a:lvl3pPr indent="0" lvl="2" marL="0" marR="0" algn="ctr">
              <a:spcBef>
                <a:spcPts val="0"/>
              </a:spcBef>
              <a:spcAft>
                <a:spcPts val="0"/>
              </a:spcAft>
              <a:buNone/>
              <a:defRPr b="1" sz="1400">
                <a:solidFill>
                  <a:srgbClr val="FFFFFF"/>
                </a:solidFill>
                <a:latin typeface="Arial"/>
                <a:ea typeface="Arial"/>
                <a:cs typeface="Arial"/>
                <a:sym typeface="Arial"/>
              </a:defRPr>
            </a:lvl3pPr>
            <a:lvl4pPr indent="0" lvl="3" marL="0" marR="0" algn="ctr">
              <a:spcBef>
                <a:spcPts val="0"/>
              </a:spcBef>
              <a:spcAft>
                <a:spcPts val="0"/>
              </a:spcAft>
              <a:buNone/>
              <a:defRPr b="1" sz="1400">
                <a:solidFill>
                  <a:srgbClr val="FFFFFF"/>
                </a:solidFill>
                <a:latin typeface="Arial"/>
                <a:ea typeface="Arial"/>
                <a:cs typeface="Arial"/>
                <a:sym typeface="Arial"/>
              </a:defRPr>
            </a:lvl4pPr>
            <a:lvl5pPr indent="0" lvl="4" marL="0" marR="0" algn="ctr">
              <a:spcBef>
                <a:spcPts val="0"/>
              </a:spcBef>
              <a:spcAft>
                <a:spcPts val="0"/>
              </a:spcAft>
              <a:buNone/>
              <a:defRPr b="1" sz="1400">
                <a:solidFill>
                  <a:srgbClr val="FFFFFF"/>
                </a:solidFill>
                <a:latin typeface="Arial"/>
                <a:ea typeface="Arial"/>
                <a:cs typeface="Arial"/>
                <a:sym typeface="Arial"/>
              </a:defRPr>
            </a:lvl5pPr>
            <a:lvl6pPr indent="0" lvl="5" marL="0" marR="0" algn="ctr">
              <a:spcBef>
                <a:spcPts val="0"/>
              </a:spcBef>
              <a:spcAft>
                <a:spcPts val="0"/>
              </a:spcAft>
              <a:buNone/>
              <a:defRPr b="1" sz="1400">
                <a:solidFill>
                  <a:srgbClr val="FFFFFF"/>
                </a:solidFill>
                <a:latin typeface="Arial"/>
                <a:ea typeface="Arial"/>
                <a:cs typeface="Arial"/>
                <a:sym typeface="Arial"/>
              </a:defRPr>
            </a:lvl6pPr>
            <a:lvl7pPr indent="0" lvl="6" marL="0" marR="0" algn="ctr">
              <a:spcBef>
                <a:spcPts val="0"/>
              </a:spcBef>
              <a:spcAft>
                <a:spcPts val="0"/>
              </a:spcAft>
              <a:buNone/>
              <a:defRPr b="1" sz="1400">
                <a:solidFill>
                  <a:srgbClr val="FFFFFF"/>
                </a:solidFill>
                <a:latin typeface="Arial"/>
                <a:ea typeface="Arial"/>
                <a:cs typeface="Arial"/>
                <a:sym typeface="Arial"/>
              </a:defRPr>
            </a:lvl7pPr>
            <a:lvl8pPr indent="0" lvl="7" marL="0" marR="0" algn="ctr">
              <a:spcBef>
                <a:spcPts val="0"/>
              </a:spcBef>
              <a:spcAft>
                <a:spcPts val="0"/>
              </a:spcAft>
              <a:buNone/>
              <a:defRPr b="1" sz="1400">
                <a:solidFill>
                  <a:srgbClr val="FFFFFF"/>
                </a:solidFill>
                <a:latin typeface="Arial"/>
                <a:ea typeface="Arial"/>
                <a:cs typeface="Arial"/>
                <a:sym typeface="Arial"/>
              </a:defRPr>
            </a:lvl8pPr>
            <a:lvl9pPr indent="0" lvl="8" marL="0" marR="0" algn="ctr">
              <a:spcBef>
                <a:spcPts val="0"/>
              </a:spcBef>
              <a:spcAft>
                <a:spcPts val="0"/>
              </a:spcAft>
              <a:buNone/>
              <a:defRPr b="1" sz="1400">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84"/>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8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1400">
                <a:solidFill>
                  <a:srgbClr val="FFFFFF"/>
                </a:solidFill>
                <a:latin typeface="Arial"/>
                <a:ea typeface="Arial"/>
                <a:cs typeface="Arial"/>
                <a:sym typeface="Arial"/>
              </a:defRPr>
            </a:lvl1pPr>
            <a:lvl2pPr indent="0" lvl="1" marL="0" marR="0" algn="ctr">
              <a:spcBef>
                <a:spcPts val="0"/>
              </a:spcBef>
              <a:spcAft>
                <a:spcPts val="0"/>
              </a:spcAft>
              <a:buNone/>
              <a:defRPr b="1" sz="1400">
                <a:solidFill>
                  <a:srgbClr val="FFFFFF"/>
                </a:solidFill>
                <a:latin typeface="Arial"/>
                <a:ea typeface="Arial"/>
                <a:cs typeface="Arial"/>
                <a:sym typeface="Arial"/>
              </a:defRPr>
            </a:lvl2pPr>
            <a:lvl3pPr indent="0" lvl="2" marL="0" marR="0" algn="ctr">
              <a:spcBef>
                <a:spcPts val="0"/>
              </a:spcBef>
              <a:spcAft>
                <a:spcPts val="0"/>
              </a:spcAft>
              <a:buNone/>
              <a:defRPr b="1" sz="1400">
                <a:solidFill>
                  <a:srgbClr val="FFFFFF"/>
                </a:solidFill>
                <a:latin typeface="Arial"/>
                <a:ea typeface="Arial"/>
                <a:cs typeface="Arial"/>
                <a:sym typeface="Arial"/>
              </a:defRPr>
            </a:lvl3pPr>
            <a:lvl4pPr indent="0" lvl="3" marL="0" marR="0" algn="ctr">
              <a:spcBef>
                <a:spcPts val="0"/>
              </a:spcBef>
              <a:spcAft>
                <a:spcPts val="0"/>
              </a:spcAft>
              <a:buNone/>
              <a:defRPr b="1" sz="1400">
                <a:solidFill>
                  <a:srgbClr val="FFFFFF"/>
                </a:solidFill>
                <a:latin typeface="Arial"/>
                <a:ea typeface="Arial"/>
                <a:cs typeface="Arial"/>
                <a:sym typeface="Arial"/>
              </a:defRPr>
            </a:lvl4pPr>
            <a:lvl5pPr indent="0" lvl="4" marL="0" marR="0" algn="ctr">
              <a:spcBef>
                <a:spcPts val="0"/>
              </a:spcBef>
              <a:spcAft>
                <a:spcPts val="0"/>
              </a:spcAft>
              <a:buNone/>
              <a:defRPr b="1" sz="1400">
                <a:solidFill>
                  <a:srgbClr val="FFFFFF"/>
                </a:solidFill>
                <a:latin typeface="Arial"/>
                <a:ea typeface="Arial"/>
                <a:cs typeface="Arial"/>
                <a:sym typeface="Arial"/>
              </a:defRPr>
            </a:lvl5pPr>
            <a:lvl6pPr indent="0" lvl="5" marL="0" marR="0" algn="ctr">
              <a:spcBef>
                <a:spcPts val="0"/>
              </a:spcBef>
              <a:spcAft>
                <a:spcPts val="0"/>
              </a:spcAft>
              <a:buNone/>
              <a:defRPr b="1" sz="1400">
                <a:solidFill>
                  <a:srgbClr val="FFFFFF"/>
                </a:solidFill>
                <a:latin typeface="Arial"/>
                <a:ea typeface="Arial"/>
                <a:cs typeface="Arial"/>
                <a:sym typeface="Arial"/>
              </a:defRPr>
            </a:lvl6pPr>
            <a:lvl7pPr indent="0" lvl="6" marL="0" marR="0" algn="ctr">
              <a:spcBef>
                <a:spcPts val="0"/>
              </a:spcBef>
              <a:spcAft>
                <a:spcPts val="0"/>
              </a:spcAft>
              <a:buNone/>
              <a:defRPr b="1" sz="1400">
                <a:solidFill>
                  <a:srgbClr val="FFFFFF"/>
                </a:solidFill>
                <a:latin typeface="Arial"/>
                <a:ea typeface="Arial"/>
                <a:cs typeface="Arial"/>
                <a:sym typeface="Arial"/>
              </a:defRPr>
            </a:lvl7pPr>
            <a:lvl8pPr indent="0" lvl="7" marL="0" marR="0" algn="ctr">
              <a:spcBef>
                <a:spcPts val="0"/>
              </a:spcBef>
              <a:spcAft>
                <a:spcPts val="0"/>
              </a:spcAft>
              <a:buNone/>
              <a:defRPr b="1" sz="1400">
                <a:solidFill>
                  <a:srgbClr val="FFFFFF"/>
                </a:solidFill>
                <a:latin typeface="Arial"/>
                <a:ea typeface="Arial"/>
                <a:cs typeface="Arial"/>
                <a:sym typeface="Arial"/>
              </a:defRPr>
            </a:lvl8pPr>
            <a:lvl9pPr indent="0" lvl="8" marL="0" marR="0" algn="ctr">
              <a:spcBef>
                <a:spcPts val="0"/>
              </a:spcBef>
              <a:spcAft>
                <a:spcPts val="0"/>
              </a:spcAft>
              <a:buNone/>
              <a:defRPr b="1" sz="1400">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2" name="Google Shape;72;p84"/>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84"/>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74" name="Shape 74"/>
        <p:cNvGrpSpPr/>
        <p:nvPr/>
      </p:nvGrpSpPr>
      <p:grpSpPr>
        <a:xfrm>
          <a:off x="0" y="0"/>
          <a:ext cx="0" cy="0"/>
          <a:chOff x="0" y="0"/>
          <a:chExt cx="0" cy="0"/>
        </a:xfrm>
      </p:grpSpPr>
      <p:sp>
        <p:nvSpPr>
          <p:cNvPr id="75" name="Google Shape;75;p85"/>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85"/>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85"/>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8" name="Google Shape;78;p85"/>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9" name="Google Shape;79;p85"/>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5"/>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1" name="Google Shape;81;p85"/>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5"/>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marR="0" algn="ctr">
              <a:spcBef>
                <a:spcPts val="0"/>
              </a:spcBef>
              <a:spcAft>
                <a:spcPts val="0"/>
              </a:spcAft>
              <a:buNone/>
              <a:defRPr b="1" sz="2800">
                <a:solidFill>
                  <a:srgbClr val="FFFFFF"/>
                </a:solidFill>
                <a:latin typeface="Arial"/>
                <a:ea typeface="Arial"/>
                <a:cs typeface="Arial"/>
                <a:sym typeface="Arial"/>
              </a:defRPr>
            </a:lvl1pPr>
            <a:lvl2pPr indent="0" lvl="1" marL="0" marR="0" algn="ctr">
              <a:spcBef>
                <a:spcPts val="0"/>
              </a:spcBef>
              <a:spcAft>
                <a:spcPts val="0"/>
              </a:spcAft>
              <a:buNone/>
              <a:defRPr b="1" sz="2800">
                <a:solidFill>
                  <a:srgbClr val="FFFFFF"/>
                </a:solidFill>
                <a:latin typeface="Arial"/>
                <a:ea typeface="Arial"/>
                <a:cs typeface="Arial"/>
                <a:sym typeface="Arial"/>
              </a:defRPr>
            </a:lvl2pPr>
            <a:lvl3pPr indent="0" lvl="2" marL="0" marR="0" algn="ctr">
              <a:spcBef>
                <a:spcPts val="0"/>
              </a:spcBef>
              <a:spcAft>
                <a:spcPts val="0"/>
              </a:spcAft>
              <a:buNone/>
              <a:defRPr b="1" sz="2800">
                <a:solidFill>
                  <a:srgbClr val="FFFFFF"/>
                </a:solidFill>
                <a:latin typeface="Arial"/>
                <a:ea typeface="Arial"/>
                <a:cs typeface="Arial"/>
                <a:sym typeface="Arial"/>
              </a:defRPr>
            </a:lvl3pPr>
            <a:lvl4pPr indent="0" lvl="3" marL="0" marR="0" algn="ctr">
              <a:spcBef>
                <a:spcPts val="0"/>
              </a:spcBef>
              <a:spcAft>
                <a:spcPts val="0"/>
              </a:spcAft>
              <a:buNone/>
              <a:defRPr b="1" sz="2800">
                <a:solidFill>
                  <a:srgbClr val="FFFFFF"/>
                </a:solidFill>
                <a:latin typeface="Arial"/>
                <a:ea typeface="Arial"/>
                <a:cs typeface="Arial"/>
                <a:sym typeface="Arial"/>
              </a:defRPr>
            </a:lvl4pPr>
            <a:lvl5pPr indent="0" lvl="4" marL="0" marR="0" algn="ctr">
              <a:spcBef>
                <a:spcPts val="0"/>
              </a:spcBef>
              <a:spcAft>
                <a:spcPts val="0"/>
              </a:spcAft>
              <a:buNone/>
              <a:defRPr b="1" sz="2800">
                <a:solidFill>
                  <a:srgbClr val="FFFFFF"/>
                </a:solidFill>
                <a:latin typeface="Arial"/>
                <a:ea typeface="Arial"/>
                <a:cs typeface="Arial"/>
                <a:sym typeface="Arial"/>
              </a:defRPr>
            </a:lvl5pPr>
            <a:lvl6pPr indent="0" lvl="5" marL="0" marR="0" algn="ctr">
              <a:spcBef>
                <a:spcPts val="0"/>
              </a:spcBef>
              <a:spcAft>
                <a:spcPts val="0"/>
              </a:spcAft>
              <a:buNone/>
              <a:defRPr b="1" sz="2800">
                <a:solidFill>
                  <a:srgbClr val="FFFFFF"/>
                </a:solidFill>
                <a:latin typeface="Arial"/>
                <a:ea typeface="Arial"/>
                <a:cs typeface="Arial"/>
                <a:sym typeface="Arial"/>
              </a:defRPr>
            </a:lvl6pPr>
            <a:lvl7pPr indent="0" lvl="6" marL="0" marR="0" algn="ctr">
              <a:spcBef>
                <a:spcPts val="0"/>
              </a:spcBef>
              <a:spcAft>
                <a:spcPts val="0"/>
              </a:spcAft>
              <a:buNone/>
              <a:defRPr b="1" sz="2800">
                <a:solidFill>
                  <a:srgbClr val="FFFFFF"/>
                </a:solidFill>
                <a:latin typeface="Arial"/>
                <a:ea typeface="Arial"/>
                <a:cs typeface="Arial"/>
                <a:sym typeface="Arial"/>
              </a:defRPr>
            </a:lvl7pPr>
            <a:lvl8pPr indent="0" lvl="7" marL="0" marR="0" algn="ctr">
              <a:spcBef>
                <a:spcPts val="0"/>
              </a:spcBef>
              <a:spcAft>
                <a:spcPts val="0"/>
              </a:spcAft>
              <a:buNone/>
              <a:defRPr b="1" sz="2800">
                <a:solidFill>
                  <a:srgbClr val="FFFFFF"/>
                </a:solidFill>
                <a:latin typeface="Arial"/>
                <a:ea typeface="Arial"/>
                <a:cs typeface="Arial"/>
                <a:sym typeface="Arial"/>
              </a:defRPr>
            </a:lvl8pPr>
            <a:lvl9pPr indent="0" lvl="8" marL="0" marR="0" algn="ctr">
              <a:spcBef>
                <a:spcPts val="0"/>
              </a:spcBef>
              <a:spcAft>
                <a:spcPts val="0"/>
              </a:spcAft>
              <a:buNone/>
              <a:defRPr b="1" sz="2800">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85"/>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5"/>
          <p:cNvSpPr/>
          <p:nvPr>
            <p:ph idx="2" type="pic"/>
          </p:nvPr>
        </p:nvSpPr>
        <p:spPr>
          <a:xfrm>
            <a:off x="1560576" y="0"/>
            <a:ext cx="7583424" cy="4568952"/>
          </a:xfrm>
          <a:prstGeom prst="rect">
            <a:avLst/>
          </a:prstGeom>
          <a:solidFill>
            <a:srgbClr val="D7EECD"/>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6"/>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7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13" name="Google Shape;13;p7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14" name="Google Shape;14;p76"/>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 name="Google Shape;15;p76"/>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 name="Google Shape;16;p76"/>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 name="Google Shape;17;p7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spcAft>
                <a:spcPts val="0"/>
              </a:spcAft>
              <a:buNone/>
              <a:defRPr b="1" i="0" sz="1400" u="none" cap="none" strike="noStrike">
                <a:solidFill>
                  <a:srgbClr val="FFFFFF"/>
                </a:solidFill>
                <a:latin typeface="Arial"/>
                <a:ea typeface="Arial"/>
                <a:cs typeface="Arial"/>
                <a:sym typeface="Arial"/>
              </a:defRPr>
            </a:lvl1pPr>
            <a:lvl2pPr indent="0" lvl="1" marL="0" marR="0" rtl="0" algn="ctr">
              <a:spcBef>
                <a:spcPts val="0"/>
              </a:spcBef>
              <a:spcAft>
                <a:spcPts val="0"/>
              </a:spcAft>
              <a:buNone/>
              <a:defRPr b="1" i="0" sz="1400" u="none" cap="none" strike="noStrike">
                <a:solidFill>
                  <a:srgbClr val="FFFFFF"/>
                </a:solidFill>
                <a:latin typeface="Arial"/>
                <a:ea typeface="Arial"/>
                <a:cs typeface="Arial"/>
                <a:sym typeface="Arial"/>
              </a:defRPr>
            </a:lvl2pPr>
            <a:lvl3pPr indent="0" lvl="2" marL="0" marR="0" rtl="0" algn="ctr">
              <a:spcBef>
                <a:spcPts val="0"/>
              </a:spcBef>
              <a:spcAft>
                <a:spcPts val="0"/>
              </a:spcAft>
              <a:buNone/>
              <a:defRPr b="1" i="0" sz="1400" u="none" cap="none" strike="noStrike">
                <a:solidFill>
                  <a:srgbClr val="FFFFFF"/>
                </a:solidFill>
                <a:latin typeface="Arial"/>
                <a:ea typeface="Arial"/>
                <a:cs typeface="Arial"/>
                <a:sym typeface="Arial"/>
              </a:defRPr>
            </a:lvl3pPr>
            <a:lvl4pPr indent="0" lvl="3" marL="0" marR="0" rtl="0" algn="ctr">
              <a:spcBef>
                <a:spcPts val="0"/>
              </a:spcBef>
              <a:spcAft>
                <a:spcPts val="0"/>
              </a:spcAft>
              <a:buNone/>
              <a:defRPr b="1" i="0" sz="1400" u="none" cap="none" strike="noStrike">
                <a:solidFill>
                  <a:srgbClr val="FFFFFF"/>
                </a:solidFill>
                <a:latin typeface="Arial"/>
                <a:ea typeface="Arial"/>
                <a:cs typeface="Arial"/>
                <a:sym typeface="Arial"/>
              </a:defRPr>
            </a:lvl4pPr>
            <a:lvl5pPr indent="0" lvl="4" marL="0" marR="0" rtl="0" algn="ctr">
              <a:spcBef>
                <a:spcPts val="0"/>
              </a:spcBef>
              <a:spcAft>
                <a:spcPts val="0"/>
              </a:spcAft>
              <a:buNone/>
              <a:defRPr b="1" i="0" sz="1400" u="none" cap="none" strike="noStrike">
                <a:solidFill>
                  <a:srgbClr val="FFFFFF"/>
                </a:solidFill>
                <a:latin typeface="Arial"/>
                <a:ea typeface="Arial"/>
                <a:cs typeface="Arial"/>
                <a:sym typeface="Arial"/>
              </a:defRPr>
            </a:lvl5pPr>
            <a:lvl6pPr indent="0" lvl="5" marL="0" marR="0" rtl="0" algn="ctr">
              <a:spcBef>
                <a:spcPts val="0"/>
              </a:spcBef>
              <a:spcAft>
                <a:spcPts val="0"/>
              </a:spcAft>
              <a:buNone/>
              <a:defRPr b="1" i="0" sz="1400" u="none" cap="none" strike="noStrike">
                <a:solidFill>
                  <a:srgbClr val="FFFFFF"/>
                </a:solidFill>
                <a:latin typeface="Arial"/>
                <a:ea typeface="Arial"/>
                <a:cs typeface="Arial"/>
                <a:sym typeface="Arial"/>
              </a:defRPr>
            </a:lvl6pPr>
            <a:lvl7pPr indent="0" lvl="6" marL="0" marR="0" rtl="0" algn="ctr">
              <a:spcBef>
                <a:spcPts val="0"/>
              </a:spcBef>
              <a:spcAft>
                <a:spcPts val="0"/>
              </a:spcAft>
              <a:buNone/>
              <a:defRPr b="1" i="0" sz="1400" u="none" cap="none" strike="noStrike">
                <a:solidFill>
                  <a:srgbClr val="FFFFFF"/>
                </a:solidFill>
                <a:latin typeface="Arial"/>
                <a:ea typeface="Arial"/>
                <a:cs typeface="Arial"/>
                <a:sym typeface="Arial"/>
              </a:defRPr>
            </a:lvl7pPr>
            <a:lvl8pPr indent="0" lvl="7" marL="0" marR="0" rtl="0" algn="ctr">
              <a:spcBef>
                <a:spcPts val="0"/>
              </a:spcBef>
              <a:spcAft>
                <a:spcPts val="0"/>
              </a:spcAft>
              <a:buNone/>
              <a:defRPr b="1" i="0" sz="1400" u="none" cap="none" strike="noStrike">
                <a:solidFill>
                  <a:srgbClr val="FFFFFF"/>
                </a:solidFill>
                <a:latin typeface="Arial"/>
                <a:ea typeface="Arial"/>
                <a:cs typeface="Arial"/>
                <a:sym typeface="Arial"/>
              </a:defRPr>
            </a:lvl8pPr>
            <a:lvl9pPr indent="0" lvl="8" marL="0" marR="0" rtl="0" algn="ctr">
              <a:spcBef>
                <a:spcPts val="0"/>
              </a:spcBef>
              <a:spcAft>
                <a:spcPts val="0"/>
              </a:spcAft>
              <a:buNone/>
              <a:defRPr b="1" i="0" sz="1400" u="none" cap="none" strike="noStrik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8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222222"/>
                </a:solidFill>
                <a:latin typeface="Arial"/>
                <a:ea typeface="Arial"/>
                <a:cs typeface="Arial"/>
                <a:sym typeface="Arial"/>
              </a:defRPr>
            </a:lvl9pPr>
          </a:lstStyle>
          <a:p/>
        </p:txBody>
      </p:sp>
      <p:sp>
        <p:nvSpPr>
          <p:cNvPr id="102" name="Google Shape;102;p8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rgbClr val="222222"/>
              </a:buClr>
              <a:buSzPts val="2800"/>
              <a:buFont typeface="Arial"/>
              <a:buChar char="•"/>
              <a:defRPr b="0" i="0" sz="2800" u="none" cap="none" strike="noStrike">
                <a:solidFill>
                  <a:srgbClr val="222222"/>
                </a:solidFill>
                <a:latin typeface="Arial"/>
                <a:ea typeface="Arial"/>
                <a:cs typeface="Arial"/>
                <a:sym typeface="Arial"/>
              </a:defRPr>
            </a:lvl1pPr>
            <a:lvl2pPr indent="-393700" lvl="1" marL="914400" marR="0" rtl="0" algn="l">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2pPr>
            <a:lvl3pPr indent="-381000" lvl="2" marL="13716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3pPr>
            <a:lvl4pPr indent="-381000" lvl="3" marL="1828800" marR="0" rtl="0" algn="l">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3" name="Google Shape;103;p88"/>
          <p:cNvSpPr txBox="1"/>
          <p:nvPr>
            <p:ph idx="12" type="sldNum"/>
          </p:nvPr>
        </p:nvSpPr>
        <p:spPr>
          <a:xfrm>
            <a:off x="6477000" y="6248400"/>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chemeClr val="dk1"/>
                </a:solidFill>
                <a:latin typeface="Arial"/>
                <a:ea typeface="Arial"/>
                <a:cs typeface="Arial"/>
                <a:sym typeface="Arial"/>
              </a:defRPr>
            </a:lvl1pPr>
            <a:lvl2pPr indent="0" lvl="1" marL="0" marR="0" rtl="0" algn="r">
              <a:spcBef>
                <a:spcPts val="0"/>
              </a:spcBef>
              <a:spcAft>
                <a:spcPts val="0"/>
              </a:spcAft>
              <a:buNone/>
              <a:defRPr sz="1400">
                <a:solidFill>
                  <a:schemeClr val="dk1"/>
                </a:solidFill>
                <a:latin typeface="Arial"/>
                <a:ea typeface="Arial"/>
                <a:cs typeface="Arial"/>
                <a:sym typeface="Arial"/>
              </a:defRPr>
            </a:lvl2pPr>
            <a:lvl3pPr indent="0" lvl="2" marL="0" marR="0" rtl="0" algn="r">
              <a:spcBef>
                <a:spcPts val="0"/>
              </a:spcBef>
              <a:spcAft>
                <a:spcPts val="0"/>
              </a:spcAft>
              <a:buNone/>
              <a:defRPr sz="1400">
                <a:solidFill>
                  <a:schemeClr val="dk1"/>
                </a:solidFill>
                <a:latin typeface="Arial"/>
                <a:ea typeface="Arial"/>
                <a:cs typeface="Arial"/>
                <a:sym typeface="Arial"/>
              </a:defRPr>
            </a:lvl3pPr>
            <a:lvl4pPr indent="0" lvl="3" marL="0" marR="0" rtl="0" algn="r">
              <a:spcBef>
                <a:spcPts val="0"/>
              </a:spcBef>
              <a:spcAft>
                <a:spcPts val="0"/>
              </a:spcAft>
              <a:buNone/>
              <a:defRPr sz="1400">
                <a:solidFill>
                  <a:schemeClr val="dk1"/>
                </a:solidFill>
                <a:latin typeface="Arial"/>
                <a:ea typeface="Arial"/>
                <a:cs typeface="Arial"/>
                <a:sym typeface="Arial"/>
              </a:defRPr>
            </a:lvl4pPr>
            <a:lvl5pPr indent="0" lvl="4" marL="0" marR="0" rtl="0" algn="r">
              <a:spcBef>
                <a:spcPts val="0"/>
              </a:spcBef>
              <a:spcAft>
                <a:spcPts val="0"/>
              </a:spcAft>
              <a:buNone/>
              <a:defRPr sz="1400">
                <a:solidFill>
                  <a:schemeClr val="dk1"/>
                </a:solidFill>
                <a:latin typeface="Arial"/>
                <a:ea typeface="Arial"/>
                <a:cs typeface="Arial"/>
                <a:sym typeface="Arial"/>
              </a:defRPr>
            </a:lvl5pPr>
            <a:lvl6pPr indent="0" lvl="5" marL="0" marR="0" rtl="0" algn="r">
              <a:spcBef>
                <a:spcPts val="0"/>
              </a:spcBef>
              <a:spcAft>
                <a:spcPts val="0"/>
              </a:spcAft>
              <a:buNone/>
              <a:defRPr sz="1400">
                <a:solidFill>
                  <a:schemeClr val="dk1"/>
                </a:solidFill>
                <a:latin typeface="Arial"/>
                <a:ea typeface="Arial"/>
                <a:cs typeface="Arial"/>
                <a:sym typeface="Arial"/>
              </a:defRPr>
            </a:lvl6pPr>
            <a:lvl7pPr indent="0" lvl="6" marL="0" marR="0" rtl="0" algn="r">
              <a:spcBef>
                <a:spcPts val="0"/>
              </a:spcBef>
              <a:spcAft>
                <a:spcPts val="0"/>
              </a:spcAft>
              <a:buNone/>
              <a:defRPr sz="1400">
                <a:solidFill>
                  <a:schemeClr val="dk1"/>
                </a:solidFill>
                <a:latin typeface="Arial"/>
                <a:ea typeface="Arial"/>
                <a:cs typeface="Arial"/>
                <a:sym typeface="Arial"/>
              </a:defRPr>
            </a:lvl7pPr>
            <a:lvl8pPr indent="0" lvl="7" marL="0" marR="0" rtl="0" algn="r">
              <a:spcBef>
                <a:spcPts val="0"/>
              </a:spcBef>
              <a:spcAft>
                <a:spcPts val="0"/>
              </a:spcAft>
              <a:buNone/>
              <a:defRPr sz="1400">
                <a:solidFill>
                  <a:schemeClr val="dk1"/>
                </a:solidFill>
                <a:latin typeface="Arial"/>
                <a:ea typeface="Arial"/>
                <a:cs typeface="Arial"/>
                <a:sym typeface="Arial"/>
              </a:defRPr>
            </a:lvl8pPr>
            <a:lvl9pPr indent="0" lvl="8" marL="0" marR="0" rtl="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88"/>
          <p:cNvSpPr txBox="1"/>
          <p:nvPr>
            <p:ph idx="11" type="ftr"/>
          </p:nvPr>
        </p:nvSpPr>
        <p:spPr>
          <a:xfrm>
            <a:off x="533400" y="6248400"/>
            <a:ext cx="4038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400">
                <a:solidFill>
                  <a:srgbClr val="222222"/>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2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6.jpg"/><Relationship Id="rId4" Type="http://schemas.openxmlformats.org/officeDocument/2006/relationships/image" Target="../media/image23.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vmlDrawing" Target="../drawings/vmlDrawing2.vml"/><Relationship Id="rId4" Type="http://schemas.openxmlformats.org/officeDocument/2006/relationships/oleObject" Target="../embeddings/oleObject2.bin"/><Relationship Id="rId9" Type="http://schemas.openxmlformats.org/officeDocument/2006/relationships/image" Target="../media/image27.png"/><Relationship Id="rId5" Type="http://schemas.openxmlformats.org/officeDocument/2006/relationships/oleObject" Target="../embeddings/oleObject2.bin"/><Relationship Id="rId6" Type="http://schemas.openxmlformats.org/officeDocument/2006/relationships/image" Target="../media/image32.png"/><Relationship Id="rId7" Type="http://schemas.openxmlformats.org/officeDocument/2006/relationships/oleObject" Target="../embeddings/oleObject3.bin"/><Relationship Id="rId8" Type="http://schemas.openxmlformats.org/officeDocument/2006/relationships/oleObject" Target="../embeddings/oleObject3.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pic>
        <p:nvPicPr>
          <p:cNvPr descr="slideBackground" id="146" name="Google Shape;146;p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47" name="Google Shape;147;p1"/>
          <p:cNvSpPr txBox="1"/>
          <p:nvPr>
            <p:ph idx="4294967295" type="ctrTitle"/>
          </p:nvPr>
        </p:nvSpPr>
        <p:spPr>
          <a:xfrm>
            <a:off x="1143000" y="1447800"/>
            <a:ext cx="8001000" cy="2209800"/>
          </a:xfrm>
          <a:prstGeom prst="rect">
            <a:avLst/>
          </a:prstGeom>
          <a:noFill/>
          <a:ln>
            <a:noFill/>
          </a:ln>
        </p:spPr>
        <p:txBody>
          <a:bodyPr anchorCtr="0" anchor="ctr" bIns="45700" lIns="91425" spcFirstLastPara="1" rIns="91425" wrap="square" tIns="45700">
            <a:normAutofit fontScale="90000"/>
          </a:bodyPr>
          <a:lstStyle/>
          <a:p>
            <a:pPr indent="0" lvl="0" marL="0" marR="0" rtl="0" algn="l">
              <a:spcBef>
                <a:spcPts val="0"/>
              </a:spcBef>
              <a:spcAft>
                <a:spcPts val="0"/>
              </a:spcAft>
              <a:buClr>
                <a:schemeClr val="dk2"/>
              </a:buClr>
              <a:buSzPct val="100000"/>
              <a:buFont typeface="Twentieth Century"/>
              <a:buNone/>
            </a:pPr>
            <a:r>
              <a:rPr b="1" i="0" lang="en-US" sz="4000" u="none" cap="none" strike="noStrike">
                <a:solidFill>
                  <a:schemeClr val="dk2"/>
                </a:solidFill>
                <a:latin typeface="Twentieth Century"/>
                <a:ea typeface="Twentieth Century"/>
                <a:cs typeface="Twentieth Century"/>
                <a:sym typeface="Twentieth Century"/>
              </a:rPr>
              <a:t>Database Systems: </a:t>
            </a:r>
            <a:br>
              <a:rPr b="1" i="0" lang="en-US" sz="4000" u="none" cap="none" strike="noStrike">
                <a:solidFill>
                  <a:schemeClr val="dk2"/>
                </a:solidFill>
                <a:latin typeface="Twentieth Century"/>
                <a:ea typeface="Twentieth Century"/>
                <a:cs typeface="Twentieth Century"/>
                <a:sym typeface="Twentieth Century"/>
              </a:rPr>
            </a:br>
            <a:r>
              <a:rPr b="1" i="0" lang="en-US" sz="4000" u="none" cap="none" strike="noStrike">
                <a:solidFill>
                  <a:schemeClr val="dk2"/>
                </a:solidFill>
                <a:latin typeface="Twentieth Century"/>
                <a:ea typeface="Twentieth Century"/>
                <a:cs typeface="Twentieth Century"/>
                <a:sym typeface="Twentieth Century"/>
              </a:rPr>
              <a:t>Design, Implementation, and Management</a:t>
            </a:r>
            <a:br>
              <a:rPr b="1" i="0" lang="en-US" sz="4000" u="none" cap="none" strike="noStrike">
                <a:solidFill>
                  <a:schemeClr val="dk2"/>
                </a:solidFill>
                <a:latin typeface="Twentieth Century"/>
                <a:ea typeface="Twentieth Century"/>
                <a:cs typeface="Twentieth Century"/>
                <a:sym typeface="Twentieth Century"/>
              </a:rPr>
            </a:br>
            <a:r>
              <a:rPr b="1" i="0" lang="en-US" sz="2800" u="none" cap="none" strike="noStrike">
                <a:solidFill>
                  <a:schemeClr val="dk2"/>
                </a:solidFill>
                <a:latin typeface="Twentieth Century"/>
                <a:ea typeface="Twentieth Century"/>
                <a:cs typeface="Twentieth Century"/>
                <a:sym typeface="Twentieth Century"/>
              </a:rPr>
              <a:t>Ninth Edition</a:t>
            </a:r>
            <a:endParaRPr/>
          </a:p>
        </p:txBody>
      </p:sp>
      <p:sp>
        <p:nvSpPr>
          <p:cNvPr id="148" name="Google Shape;148;p1"/>
          <p:cNvSpPr txBox="1"/>
          <p:nvPr>
            <p:ph idx="4294967295" type="subTitle"/>
          </p:nvPr>
        </p:nvSpPr>
        <p:spPr>
          <a:xfrm>
            <a:off x="1216025" y="4524375"/>
            <a:ext cx="7927975" cy="146208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accent2"/>
              </a:buClr>
              <a:buSzPts val="2040"/>
              <a:buFont typeface="Noto Sans Symbols"/>
              <a:buNone/>
            </a:pPr>
            <a:r>
              <a:rPr b="0" i="1" lang="en-US" sz="3400" u="none" cap="none" strike="noStrike">
                <a:solidFill>
                  <a:schemeClr val="dk1"/>
                </a:solidFill>
                <a:latin typeface="Twentieth Century"/>
                <a:ea typeface="Twentieth Century"/>
                <a:cs typeface="Twentieth Century"/>
                <a:sym typeface="Twentieth Century"/>
              </a:rPr>
              <a:t>Chapter 1</a:t>
            </a:r>
            <a:endParaRPr/>
          </a:p>
          <a:p>
            <a:pPr indent="0" lvl="0" marL="0" marR="0" rtl="0" algn="ctr">
              <a:lnSpc>
                <a:spcPct val="90000"/>
              </a:lnSpc>
              <a:spcBef>
                <a:spcPts val="700"/>
              </a:spcBef>
              <a:spcAft>
                <a:spcPts val="0"/>
              </a:spcAft>
              <a:buClr>
                <a:schemeClr val="accent2"/>
              </a:buClr>
              <a:buSzPts val="2040"/>
              <a:buFont typeface="Noto Sans Symbols"/>
              <a:buNone/>
            </a:pPr>
            <a:r>
              <a:rPr b="0" i="1" lang="en-US" sz="3400" u="none" cap="none" strike="noStrike">
                <a:solidFill>
                  <a:schemeClr val="dk1"/>
                </a:solidFill>
                <a:latin typeface="Twentieth Century"/>
                <a:ea typeface="Twentieth Century"/>
                <a:cs typeface="Twentieth Century"/>
                <a:sym typeface="Twentieth Century"/>
              </a:rPr>
              <a:t>Database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 vs. Information (cont’d.)</a:t>
            </a:r>
            <a:endParaRPr/>
          </a:p>
        </p:txBody>
      </p:sp>
      <p:sp>
        <p:nvSpPr>
          <p:cNvPr id="224" name="Google Shape;224;p1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225" name="Google Shape;225;p1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26" name="Google Shape;226;p1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Example</a:t>
            </a:r>
            <a:endParaRPr/>
          </a:p>
        </p:txBody>
      </p:sp>
      <p:pic>
        <p:nvPicPr>
          <p:cNvPr descr="data_symbol.jpg" id="227" name="Google Shape;227;p10"/>
          <p:cNvPicPr preferRelativeResize="0"/>
          <p:nvPr/>
        </p:nvPicPr>
        <p:blipFill rotWithShape="1">
          <a:blip r:embed="rId3">
            <a:alphaModFix/>
          </a:blip>
          <a:srcRect b="0" l="0" r="0" t="0"/>
          <a:stretch/>
        </p:blipFill>
        <p:spPr>
          <a:xfrm>
            <a:off x="1397000" y="2095500"/>
            <a:ext cx="2032000" cy="2095500"/>
          </a:xfrm>
          <a:prstGeom prst="rect">
            <a:avLst/>
          </a:prstGeom>
          <a:noFill/>
          <a:ln>
            <a:noFill/>
          </a:ln>
        </p:spPr>
      </p:pic>
      <p:sp>
        <p:nvSpPr>
          <p:cNvPr id="228" name="Google Shape;228;p10"/>
          <p:cNvSpPr txBox="1"/>
          <p:nvPr/>
        </p:nvSpPr>
        <p:spPr>
          <a:xfrm>
            <a:off x="551016" y="4006645"/>
            <a:ext cx="37338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Data:</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You are </a:t>
            </a:r>
            <a:r>
              <a:rPr b="1" lang="en-US" sz="2000">
                <a:solidFill>
                  <a:schemeClr val="dk1"/>
                </a:solidFill>
                <a:latin typeface="Arial"/>
                <a:ea typeface="Arial"/>
                <a:cs typeface="Arial"/>
                <a:sym typeface="Arial"/>
              </a:rPr>
              <a:t>5 feet tall</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You have </a:t>
            </a:r>
            <a:r>
              <a:rPr b="1" lang="en-US" sz="2000">
                <a:solidFill>
                  <a:schemeClr val="dk1"/>
                </a:solidFill>
                <a:latin typeface="Arial"/>
                <a:ea typeface="Arial"/>
                <a:cs typeface="Arial"/>
                <a:sym typeface="Arial"/>
              </a:rPr>
              <a:t>brown hair</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You have </a:t>
            </a:r>
            <a:r>
              <a:rPr b="1" lang="en-US" sz="2000">
                <a:solidFill>
                  <a:schemeClr val="dk1"/>
                </a:solidFill>
                <a:latin typeface="Arial"/>
                <a:ea typeface="Arial"/>
                <a:cs typeface="Arial"/>
                <a:sym typeface="Arial"/>
              </a:rPr>
              <a:t>blue eyes</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Etc….</a:t>
            </a:r>
            <a:endParaRPr/>
          </a:p>
        </p:txBody>
      </p:sp>
      <p:sp>
        <p:nvSpPr>
          <p:cNvPr id="229" name="Google Shape;229;p10"/>
          <p:cNvSpPr/>
          <p:nvPr/>
        </p:nvSpPr>
        <p:spPr>
          <a:xfrm>
            <a:off x="3886200" y="2895600"/>
            <a:ext cx="990600" cy="685800"/>
          </a:xfrm>
          <a:prstGeom prst="rightArrow">
            <a:avLst>
              <a:gd fmla="val 50000" name="adj1"/>
              <a:gd fmla="val 50000" name="adj2"/>
            </a:avLst>
          </a:prstGeom>
          <a:solidFill>
            <a:schemeClr val="accent1"/>
          </a:solidFill>
          <a:ln cap="flat" cmpd="dbl" w="47625">
            <a:solidFill>
              <a:schemeClr val="l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E8F9F5"/>
              </a:solidFill>
              <a:latin typeface="Arial"/>
              <a:ea typeface="Arial"/>
              <a:cs typeface="Arial"/>
              <a:sym typeface="Arial"/>
            </a:endParaRPr>
          </a:p>
        </p:txBody>
      </p:sp>
      <p:pic>
        <p:nvPicPr>
          <p:cNvPr descr="info_symbol.jpg" id="230" name="Google Shape;230;p10"/>
          <p:cNvPicPr preferRelativeResize="0"/>
          <p:nvPr/>
        </p:nvPicPr>
        <p:blipFill rotWithShape="1">
          <a:blip r:embed="rId4">
            <a:alphaModFix/>
          </a:blip>
          <a:srcRect b="0" l="0" r="0" t="0"/>
          <a:stretch/>
        </p:blipFill>
        <p:spPr>
          <a:xfrm>
            <a:off x="5410200" y="1981200"/>
            <a:ext cx="2032000" cy="2095500"/>
          </a:xfrm>
          <a:prstGeom prst="rect">
            <a:avLst/>
          </a:prstGeom>
          <a:noFill/>
          <a:ln>
            <a:noFill/>
          </a:ln>
        </p:spPr>
      </p:pic>
      <p:sp>
        <p:nvSpPr>
          <p:cNvPr id="231" name="Google Shape;231;p10"/>
          <p:cNvSpPr txBox="1"/>
          <p:nvPr/>
        </p:nvSpPr>
        <p:spPr>
          <a:xfrm>
            <a:off x="4572000" y="4076700"/>
            <a:ext cx="43434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Information</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You’ve gathered all the </a:t>
            </a:r>
            <a:r>
              <a:rPr b="1" lang="en-US" sz="2000">
                <a:solidFill>
                  <a:schemeClr val="dk1"/>
                </a:solidFill>
                <a:latin typeface="Arial"/>
                <a:ea typeface="Arial"/>
                <a:cs typeface="Arial"/>
                <a:sym typeface="Arial"/>
              </a:rPr>
              <a:t>data</a:t>
            </a:r>
            <a:r>
              <a:rPr lang="en-US" sz="2000">
                <a:solidFill>
                  <a:schemeClr val="dk1"/>
                </a:solidFill>
                <a:latin typeface="Arial"/>
                <a:ea typeface="Arial"/>
                <a:cs typeface="Arial"/>
                <a:sym typeface="Arial"/>
              </a:rPr>
              <a:t>. Next you describe that photograph to other people. It becomes information. Why? You have </a:t>
            </a:r>
            <a:r>
              <a:rPr b="1" lang="en-US" sz="2000">
                <a:solidFill>
                  <a:schemeClr val="dk1"/>
                </a:solidFill>
                <a:latin typeface="Arial"/>
                <a:ea typeface="Arial"/>
                <a:cs typeface="Arial"/>
                <a:sym typeface="Arial"/>
              </a:rPr>
              <a:t>shared</a:t>
            </a:r>
            <a:r>
              <a:rPr lang="en-US" sz="2000">
                <a:solidFill>
                  <a:schemeClr val="dk1"/>
                </a:solidFill>
                <a:latin typeface="Arial"/>
                <a:ea typeface="Arial"/>
                <a:cs typeface="Arial"/>
                <a:sym typeface="Arial"/>
              </a:rPr>
              <a:t> with other people.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Introducing the Database</a:t>
            </a:r>
            <a:endParaRPr/>
          </a:p>
        </p:txBody>
      </p:sp>
      <p:sp>
        <p:nvSpPr>
          <p:cNvPr id="237" name="Google Shape;237;p1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238" name="Google Shape;238;p1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39" name="Google Shape;239;p11"/>
          <p:cNvSpPr txBox="1"/>
          <p:nvPr>
            <p:ph idx="1" type="body"/>
          </p:nvPr>
        </p:nvSpPr>
        <p:spPr>
          <a:xfrm>
            <a:off x="533400" y="1524000"/>
            <a:ext cx="8077200" cy="45720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Database: </a:t>
            </a:r>
            <a:r>
              <a:rPr b="1" lang="en-US"/>
              <a:t>shared &amp; integrated computer structure that stores a collection of</a:t>
            </a:r>
            <a:r>
              <a:rPr lang="en-US"/>
              <a:t>:</a:t>
            </a:r>
            <a:endParaRPr/>
          </a:p>
          <a:p>
            <a:pPr indent="-274320" lvl="1" marL="640080" rtl="0" algn="l">
              <a:spcBef>
                <a:spcPts val="550"/>
              </a:spcBef>
              <a:spcAft>
                <a:spcPts val="0"/>
              </a:spcAft>
              <a:buSzPts val="1820"/>
              <a:buChar char="🞑"/>
            </a:pPr>
            <a:r>
              <a:rPr b="1" lang="en-US"/>
              <a:t>End-user data</a:t>
            </a:r>
            <a:r>
              <a:rPr lang="en-US"/>
              <a:t>: raw facts of interest to end user</a:t>
            </a:r>
            <a:endParaRPr/>
          </a:p>
          <a:p>
            <a:pPr indent="-228600" lvl="2" marL="914400" rtl="0" algn="l">
              <a:spcBef>
                <a:spcPts val="500"/>
              </a:spcBef>
              <a:spcAft>
                <a:spcPts val="0"/>
              </a:spcAft>
              <a:buSzPts val="1725"/>
              <a:buChar char="■"/>
            </a:pPr>
            <a:r>
              <a:rPr b="1" lang="en-US"/>
              <a:t>[1] provided by a data warehouse </a:t>
            </a:r>
            <a:r>
              <a:rPr lang="en-US"/>
              <a:t>or the data </a:t>
            </a:r>
            <a:r>
              <a:rPr b="1" lang="en-US"/>
              <a:t>[2] created by end users for query processing</a:t>
            </a:r>
            <a:r>
              <a:rPr lang="en-US"/>
              <a:t>.</a:t>
            </a:r>
            <a:endParaRPr/>
          </a:p>
          <a:p>
            <a:pPr indent="-274320" lvl="1" marL="640080" rtl="0" algn="l">
              <a:spcBef>
                <a:spcPts val="550"/>
              </a:spcBef>
              <a:spcAft>
                <a:spcPts val="0"/>
              </a:spcAft>
              <a:buSzPts val="1820"/>
              <a:buChar char="🞑"/>
            </a:pPr>
            <a:r>
              <a:rPr b="1" lang="en-US"/>
              <a:t>Metadata</a:t>
            </a:r>
            <a:r>
              <a:rPr lang="en-US"/>
              <a:t>: data about data</a:t>
            </a:r>
            <a:endParaRPr/>
          </a:p>
          <a:p>
            <a:pPr indent="-228600" lvl="2" marL="914400" rtl="0" algn="l">
              <a:spcBef>
                <a:spcPts val="500"/>
              </a:spcBef>
              <a:spcAft>
                <a:spcPts val="0"/>
              </a:spcAft>
              <a:buSzPts val="1725"/>
              <a:buChar char="■"/>
            </a:pPr>
            <a:r>
              <a:rPr lang="en-US"/>
              <a:t>Provides description of data characteristics and relationships in data, OR</a:t>
            </a:r>
            <a:endParaRPr/>
          </a:p>
          <a:p>
            <a:pPr indent="-228600" lvl="2" marL="914400" rtl="0" algn="l">
              <a:spcBef>
                <a:spcPts val="500"/>
              </a:spcBef>
              <a:spcAft>
                <a:spcPts val="0"/>
              </a:spcAft>
              <a:buSzPts val="1725"/>
              <a:buChar char="■"/>
            </a:pPr>
            <a:r>
              <a:rPr lang="en-US"/>
              <a:t>Provides information about a certain item's content </a:t>
            </a:r>
            <a:endParaRPr/>
          </a:p>
          <a:p>
            <a:pPr indent="-228600" lvl="2" marL="914400" rtl="0" algn="l">
              <a:spcBef>
                <a:spcPts val="500"/>
              </a:spcBef>
              <a:spcAft>
                <a:spcPts val="0"/>
              </a:spcAft>
              <a:buSzPts val="1725"/>
              <a:buChar char="■"/>
            </a:pPr>
            <a:r>
              <a:rPr lang="en-US"/>
              <a:t>Complements and expands value of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descr="A close up of text on a black background&#10;&#10;Description generated with very high confidence" id="244" name="Google Shape;244;p12"/>
          <p:cNvPicPr preferRelativeResize="0"/>
          <p:nvPr/>
        </p:nvPicPr>
        <p:blipFill rotWithShape="1">
          <a:blip r:embed="rId3">
            <a:alphaModFix/>
          </a:blip>
          <a:srcRect b="0" l="0" r="0" t="0"/>
          <a:stretch/>
        </p:blipFill>
        <p:spPr>
          <a:xfrm>
            <a:off x="4234070" y="2667000"/>
            <a:ext cx="4876800" cy="2438400"/>
          </a:xfrm>
          <a:prstGeom prst="rect">
            <a:avLst/>
          </a:prstGeom>
          <a:noFill/>
          <a:ln>
            <a:noFill/>
          </a:ln>
        </p:spPr>
      </p:pic>
      <p:sp>
        <p:nvSpPr>
          <p:cNvPr id="245" name="Google Shape;245;p1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Introducing the Database</a:t>
            </a:r>
            <a:endParaRPr/>
          </a:p>
        </p:txBody>
      </p:sp>
      <p:sp>
        <p:nvSpPr>
          <p:cNvPr id="246" name="Google Shape;246;p1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247" name="Google Shape;247;p1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48" name="Google Shape;248;p12"/>
          <p:cNvSpPr txBox="1"/>
          <p:nvPr>
            <p:ph idx="1" type="body"/>
          </p:nvPr>
        </p:nvSpPr>
        <p:spPr>
          <a:xfrm>
            <a:off x="533400" y="1524000"/>
            <a:ext cx="4114800" cy="4572000"/>
          </a:xfrm>
          <a:prstGeom prst="rect">
            <a:avLst/>
          </a:prstGeom>
          <a:noFill/>
          <a:ln>
            <a:noFill/>
          </a:ln>
        </p:spPr>
        <p:txBody>
          <a:bodyPr anchorCtr="0" anchor="t" bIns="45700" lIns="91425" spcFirstLastPara="1" rIns="91425" wrap="square" tIns="45700">
            <a:normAutofit fontScale="85000" lnSpcReduction="10000"/>
          </a:bodyPr>
          <a:lstStyle/>
          <a:p>
            <a:pPr indent="-320040" lvl="0" marL="320040" rtl="0" algn="l">
              <a:spcBef>
                <a:spcPts val="0"/>
              </a:spcBef>
              <a:spcAft>
                <a:spcPts val="0"/>
              </a:spcAft>
              <a:buSzPct val="59999"/>
              <a:buChar char="◻"/>
            </a:pPr>
            <a:r>
              <a:rPr lang="en-US"/>
              <a:t>More on </a:t>
            </a:r>
            <a:r>
              <a:rPr b="1" lang="en-US"/>
              <a:t>Metadata</a:t>
            </a:r>
            <a:endParaRPr/>
          </a:p>
          <a:p>
            <a:pPr indent="-274320" lvl="1" marL="640080" rtl="0" algn="l">
              <a:spcBef>
                <a:spcPts val="550"/>
              </a:spcBef>
              <a:spcAft>
                <a:spcPts val="0"/>
              </a:spcAft>
              <a:buSzPct val="70000"/>
              <a:buChar char="🞑"/>
            </a:pPr>
            <a:r>
              <a:rPr lang="en-US"/>
              <a:t>an </a:t>
            </a:r>
            <a:r>
              <a:rPr b="1" lang="en-US"/>
              <a:t>image</a:t>
            </a:r>
            <a:r>
              <a:rPr lang="en-US"/>
              <a:t> may include metadata that describes how large the picture is, the color depth, the image resolution, when the image was created, and other data</a:t>
            </a:r>
            <a:endParaRPr/>
          </a:p>
          <a:p>
            <a:pPr indent="-274320" lvl="1" marL="640080" rtl="0" algn="l">
              <a:spcBef>
                <a:spcPts val="550"/>
              </a:spcBef>
              <a:spcAft>
                <a:spcPts val="0"/>
              </a:spcAft>
              <a:buSzPct val="70000"/>
              <a:buChar char="🞑"/>
            </a:pPr>
            <a:r>
              <a:rPr lang="en-US"/>
              <a:t>A </a:t>
            </a:r>
            <a:r>
              <a:rPr b="1" lang="en-US"/>
              <a:t>text document</a:t>
            </a:r>
            <a:r>
              <a:rPr lang="en-US"/>
              <a:t>'s metadata may contain information about how long the document is, who the author is, when the document was written, and a short summary of the document</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Introducing the Database</a:t>
            </a:r>
            <a:endParaRPr/>
          </a:p>
        </p:txBody>
      </p:sp>
      <p:sp>
        <p:nvSpPr>
          <p:cNvPr id="254" name="Google Shape;254;p1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255" name="Google Shape;255;p1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56" name="Google Shape;256;p13"/>
          <p:cNvSpPr txBox="1"/>
          <p:nvPr>
            <p:ph idx="1" type="body"/>
          </p:nvPr>
        </p:nvSpPr>
        <p:spPr>
          <a:xfrm>
            <a:off x="533400" y="1524000"/>
            <a:ext cx="8001000" cy="45720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More on </a:t>
            </a:r>
            <a:r>
              <a:rPr b="1" lang="en-US"/>
              <a:t>Metadata</a:t>
            </a:r>
            <a:endParaRPr/>
          </a:p>
          <a:p>
            <a:pPr indent="-274320" lvl="1" marL="640080" rtl="0" algn="l">
              <a:spcBef>
                <a:spcPts val="550"/>
              </a:spcBef>
              <a:spcAft>
                <a:spcPts val="0"/>
              </a:spcAft>
              <a:buSzPts val="1820"/>
              <a:buChar char="🞑"/>
            </a:pPr>
            <a:r>
              <a:rPr b="1" lang="en-US"/>
              <a:t>Web pages </a:t>
            </a:r>
            <a:r>
              <a:rPr lang="en-US"/>
              <a:t>often include metadata in the form of meta tags. Description and keywords meta tags are commonly used to describe the Web page's content. Most search engines use this data when adding pages to their search index</a:t>
            </a:r>
            <a:endParaRPr b="1"/>
          </a:p>
        </p:txBody>
      </p:sp>
      <p:pic>
        <p:nvPicPr>
          <p:cNvPr descr="on page optimization 2.gif" id="257" name="Google Shape;257;p13"/>
          <p:cNvPicPr preferRelativeResize="0"/>
          <p:nvPr/>
        </p:nvPicPr>
        <p:blipFill rotWithShape="1">
          <a:blip r:embed="rId3">
            <a:alphaModFix/>
          </a:blip>
          <a:srcRect b="0" l="0" r="0" t="0"/>
          <a:stretch/>
        </p:blipFill>
        <p:spPr>
          <a:xfrm>
            <a:off x="4191000" y="3733800"/>
            <a:ext cx="3794760" cy="25222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Role and Advantages of the DBMS</a:t>
            </a:r>
            <a:endParaRPr/>
          </a:p>
        </p:txBody>
      </p:sp>
      <p:sp>
        <p:nvSpPr>
          <p:cNvPr id="263" name="Google Shape;263;p1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264" name="Google Shape;264;p1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65" name="Google Shape;265;p1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Database management system (DBMS)</a:t>
            </a:r>
            <a:r>
              <a:rPr lang="en-US"/>
              <a:t>: collection of programs</a:t>
            </a:r>
            <a:endParaRPr/>
          </a:p>
          <a:p>
            <a:pPr indent="-274320" lvl="1" marL="640080" rtl="0" algn="l">
              <a:spcBef>
                <a:spcPts val="550"/>
              </a:spcBef>
              <a:spcAft>
                <a:spcPts val="0"/>
              </a:spcAft>
              <a:buSzPts val="1820"/>
              <a:buChar char="🞑"/>
            </a:pPr>
            <a:r>
              <a:rPr b="1" lang="en-US"/>
              <a:t>Manages structure </a:t>
            </a:r>
            <a:r>
              <a:rPr lang="en-US"/>
              <a:t>and </a:t>
            </a:r>
            <a:r>
              <a:rPr b="1" lang="en-US"/>
              <a:t>controls access </a:t>
            </a:r>
            <a:r>
              <a:rPr lang="en-US"/>
              <a:t>to data</a:t>
            </a:r>
            <a:endParaRPr/>
          </a:p>
          <a:p>
            <a:pPr indent="-320040" lvl="0" marL="320040" rtl="0" algn="l">
              <a:spcBef>
                <a:spcPts val="700"/>
              </a:spcBef>
              <a:spcAft>
                <a:spcPts val="0"/>
              </a:spcAft>
              <a:buSzPts val="1740"/>
              <a:buChar char="◻"/>
            </a:pPr>
            <a:r>
              <a:rPr lang="en-US"/>
              <a:t>DBMS is the </a:t>
            </a:r>
            <a:r>
              <a:rPr b="1" lang="en-US"/>
              <a:t>intermediary</a:t>
            </a:r>
            <a:r>
              <a:rPr lang="en-US"/>
              <a:t> between the </a:t>
            </a:r>
            <a:r>
              <a:rPr b="1" lang="en-US"/>
              <a:t>user</a:t>
            </a:r>
            <a:r>
              <a:rPr lang="en-US"/>
              <a:t> and the </a:t>
            </a:r>
            <a:r>
              <a:rPr b="1" lang="en-US"/>
              <a:t>database</a:t>
            </a:r>
            <a:endParaRPr/>
          </a:p>
          <a:p>
            <a:pPr indent="-274320" lvl="1" marL="640080" rtl="0" algn="l">
              <a:spcBef>
                <a:spcPts val="550"/>
              </a:spcBef>
              <a:spcAft>
                <a:spcPts val="0"/>
              </a:spcAft>
              <a:buSzPts val="1820"/>
              <a:buChar char="🞑"/>
            </a:pPr>
            <a:r>
              <a:rPr b="1" lang="en-US"/>
              <a:t>Database structure </a:t>
            </a:r>
            <a:r>
              <a:rPr lang="en-US"/>
              <a:t>stored as file collection</a:t>
            </a:r>
            <a:endParaRPr/>
          </a:p>
          <a:p>
            <a:pPr indent="-274320" lvl="1" marL="640080" rtl="0" algn="l">
              <a:spcBef>
                <a:spcPts val="550"/>
              </a:spcBef>
              <a:spcAft>
                <a:spcPts val="0"/>
              </a:spcAft>
              <a:buSzPts val="1820"/>
              <a:buChar char="🞑"/>
            </a:pPr>
            <a:r>
              <a:rPr lang="en-US"/>
              <a:t>Can only access files through the DBMS</a:t>
            </a:r>
            <a:endParaRPr/>
          </a:p>
          <a:p>
            <a:pPr indent="-320040" lvl="0" marL="320040" rtl="0" algn="l">
              <a:spcBef>
                <a:spcPts val="700"/>
              </a:spcBef>
              <a:spcAft>
                <a:spcPts val="0"/>
              </a:spcAft>
              <a:buSzPts val="1740"/>
              <a:buChar char="◻"/>
            </a:pPr>
            <a:r>
              <a:rPr lang="en-US"/>
              <a:t>DBMS enables data to be </a:t>
            </a:r>
            <a:r>
              <a:rPr b="1" lang="en-US"/>
              <a:t>shared</a:t>
            </a:r>
            <a:r>
              <a:rPr lang="en-US"/>
              <a:t> </a:t>
            </a:r>
            <a:endParaRPr/>
          </a:p>
          <a:p>
            <a:pPr indent="-320040" lvl="0" marL="320040" rtl="0" algn="l">
              <a:spcBef>
                <a:spcPts val="700"/>
              </a:spcBef>
              <a:spcAft>
                <a:spcPts val="0"/>
              </a:spcAft>
              <a:buSzPts val="1740"/>
              <a:buChar char="◻"/>
            </a:pPr>
            <a:r>
              <a:rPr lang="en-US"/>
              <a:t>DBMS integrates many users’ views of the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271" name="Google Shape;271;p15"/>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descr="C:\Documents and Settings\Paul Nagin\My Documents\CHIMBORAZO 09-13-2009\Books\694 Rob DB Systems 9e - Nancy -Marc Cartright\Figures\C7046_01\C7046_01\Fig01-02.bmp" id="272" name="Google Shape;272;p15"/>
          <p:cNvPicPr preferRelativeResize="0"/>
          <p:nvPr/>
        </p:nvPicPr>
        <p:blipFill rotWithShape="1">
          <a:blip r:embed="rId3">
            <a:alphaModFix/>
          </a:blip>
          <a:srcRect b="0" l="0" r="0" t="0"/>
          <a:stretch/>
        </p:blipFill>
        <p:spPr>
          <a:xfrm>
            <a:off x="676275" y="1149350"/>
            <a:ext cx="7477125" cy="4032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Role and Advantages of the DBMS (cont’d.)</a:t>
            </a:r>
            <a:endParaRPr/>
          </a:p>
        </p:txBody>
      </p:sp>
      <p:sp>
        <p:nvSpPr>
          <p:cNvPr id="278" name="Google Shape;278;p1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279" name="Google Shape;279;p1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80" name="Google Shape;280;p1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Advantages of a DBMS:</a:t>
            </a:r>
            <a:endParaRPr/>
          </a:p>
          <a:p>
            <a:pPr indent="-274320" lvl="1" marL="640080" rtl="0" algn="l">
              <a:spcBef>
                <a:spcPts val="550"/>
              </a:spcBef>
              <a:spcAft>
                <a:spcPts val="0"/>
              </a:spcAft>
              <a:buSzPts val="1820"/>
              <a:buChar char="🞑"/>
            </a:pPr>
            <a:r>
              <a:rPr lang="en-US"/>
              <a:t>Improved data sharing</a:t>
            </a:r>
            <a:endParaRPr/>
          </a:p>
          <a:p>
            <a:pPr indent="-274320" lvl="1" marL="640080" rtl="0" algn="l">
              <a:spcBef>
                <a:spcPts val="550"/>
              </a:spcBef>
              <a:spcAft>
                <a:spcPts val="0"/>
              </a:spcAft>
              <a:buSzPts val="1820"/>
              <a:buChar char="🞑"/>
            </a:pPr>
            <a:r>
              <a:rPr lang="en-US"/>
              <a:t>Improved data security</a:t>
            </a:r>
            <a:endParaRPr/>
          </a:p>
          <a:p>
            <a:pPr indent="-274320" lvl="1" marL="640080" rtl="0" algn="l">
              <a:spcBef>
                <a:spcPts val="550"/>
              </a:spcBef>
              <a:spcAft>
                <a:spcPts val="0"/>
              </a:spcAft>
              <a:buSzPts val="1820"/>
              <a:buChar char="🞑"/>
            </a:pPr>
            <a:r>
              <a:rPr lang="en-US"/>
              <a:t>Better data integration</a:t>
            </a:r>
            <a:endParaRPr/>
          </a:p>
          <a:p>
            <a:pPr indent="-274320" lvl="1" marL="640080" rtl="0" algn="l">
              <a:spcBef>
                <a:spcPts val="550"/>
              </a:spcBef>
              <a:spcAft>
                <a:spcPts val="0"/>
              </a:spcAft>
              <a:buSzPts val="1820"/>
              <a:buChar char="🞑"/>
            </a:pPr>
            <a:r>
              <a:rPr lang="en-US"/>
              <a:t>Minimized </a:t>
            </a:r>
            <a:r>
              <a:rPr b="1" lang="en-US"/>
              <a:t>data inconsistency </a:t>
            </a:r>
            <a:endParaRPr/>
          </a:p>
          <a:p>
            <a:pPr indent="-274320" lvl="1" marL="640080" rtl="0" algn="l">
              <a:spcBef>
                <a:spcPts val="550"/>
              </a:spcBef>
              <a:spcAft>
                <a:spcPts val="0"/>
              </a:spcAft>
              <a:buSzPts val="1820"/>
              <a:buChar char="🞑"/>
            </a:pPr>
            <a:r>
              <a:rPr lang="en-US"/>
              <a:t>Improved data access</a:t>
            </a:r>
            <a:endParaRPr/>
          </a:p>
          <a:p>
            <a:pPr indent="-274320" lvl="1" marL="640080" rtl="0" algn="l">
              <a:spcBef>
                <a:spcPts val="550"/>
              </a:spcBef>
              <a:spcAft>
                <a:spcPts val="0"/>
              </a:spcAft>
              <a:buSzPts val="1820"/>
              <a:buChar char="🞑"/>
            </a:pPr>
            <a:r>
              <a:rPr lang="en-US"/>
              <a:t>Improved decision making</a:t>
            </a:r>
            <a:endParaRPr/>
          </a:p>
          <a:p>
            <a:pPr indent="-274320" lvl="1" marL="640080" rtl="0" algn="l">
              <a:spcBef>
                <a:spcPts val="550"/>
              </a:spcBef>
              <a:spcAft>
                <a:spcPts val="0"/>
              </a:spcAft>
              <a:buSzPts val="1820"/>
              <a:buChar char="🞑"/>
            </a:pPr>
            <a:r>
              <a:rPr lang="en-US"/>
              <a:t>Increased end-user productivity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Types of Databases</a:t>
            </a:r>
            <a:endParaRPr/>
          </a:p>
        </p:txBody>
      </p:sp>
      <p:sp>
        <p:nvSpPr>
          <p:cNvPr id="287" name="Google Shape;287;p1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288" name="Google Shape;288;p1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89" name="Google Shape;289;p17"/>
          <p:cNvSpPr txBox="1"/>
          <p:nvPr>
            <p:ph idx="1" type="body"/>
          </p:nvPr>
        </p:nvSpPr>
        <p:spPr>
          <a:xfrm>
            <a:off x="533400" y="1524000"/>
            <a:ext cx="8077200" cy="45720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Databases</a:t>
            </a:r>
            <a:r>
              <a:rPr lang="en-US"/>
              <a:t> can be classified according to:</a:t>
            </a:r>
            <a:endParaRPr/>
          </a:p>
        </p:txBody>
      </p:sp>
      <p:grpSp>
        <p:nvGrpSpPr>
          <p:cNvPr id="290" name="Google Shape;290;p17"/>
          <p:cNvGrpSpPr/>
          <p:nvPr/>
        </p:nvGrpSpPr>
        <p:grpSpPr>
          <a:xfrm>
            <a:off x="1818924" y="2059977"/>
            <a:ext cx="5734750" cy="4109644"/>
            <a:chOff x="1209324" y="2577"/>
            <a:chExt cx="5734750" cy="4109644"/>
          </a:xfrm>
        </p:grpSpPr>
        <p:sp>
          <p:nvSpPr>
            <p:cNvPr id="291" name="Google Shape;291;p17"/>
            <p:cNvSpPr/>
            <p:nvPr/>
          </p:nvSpPr>
          <p:spPr>
            <a:xfrm>
              <a:off x="5147082" y="1893326"/>
              <a:ext cx="234390" cy="1828244"/>
            </a:xfrm>
            <a:custGeom>
              <a:rect b="b" l="l" r="r" t="t"/>
              <a:pathLst>
                <a:path extrusionOk="0" h="120000" w="120000">
                  <a:moveTo>
                    <a:pt x="0" y="0"/>
                  </a:moveTo>
                  <a:lnTo>
                    <a:pt x="0" y="120000"/>
                  </a:lnTo>
                  <a:lnTo>
                    <a:pt x="120000" y="120000"/>
                  </a:lnTo>
                </a:path>
              </a:pathLst>
            </a:custGeom>
            <a:noFill/>
            <a:ln cap="flat" cmpd="sng" w="19050">
              <a:solidFill>
                <a:srgbClr val="70BC32"/>
              </a:solidFill>
              <a:prstDash val="solid"/>
              <a:round/>
              <a:headEnd len="sm" w="sm" type="none"/>
              <a:tailEnd len="sm" w="sm" type="none"/>
            </a:ln>
          </p:spPr>
        </p:sp>
        <p:sp>
          <p:nvSpPr>
            <p:cNvPr id="292" name="Google Shape;292;p17"/>
            <p:cNvSpPr/>
            <p:nvPr/>
          </p:nvSpPr>
          <p:spPr>
            <a:xfrm>
              <a:off x="5147082" y="1893326"/>
              <a:ext cx="234390" cy="718797"/>
            </a:xfrm>
            <a:custGeom>
              <a:rect b="b" l="l" r="r" t="t"/>
              <a:pathLst>
                <a:path extrusionOk="0" h="120000" w="120000">
                  <a:moveTo>
                    <a:pt x="0" y="0"/>
                  </a:moveTo>
                  <a:lnTo>
                    <a:pt x="0" y="120000"/>
                  </a:lnTo>
                  <a:lnTo>
                    <a:pt x="120000" y="120000"/>
                  </a:lnTo>
                </a:path>
              </a:pathLst>
            </a:custGeom>
            <a:noFill/>
            <a:ln cap="flat" cmpd="sng" w="19050">
              <a:solidFill>
                <a:srgbClr val="70BC32"/>
              </a:solidFill>
              <a:prstDash val="solid"/>
              <a:round/>
              <a:headEnd len="sm" w="sm" type="none"/>
              <a:tailEnd len="sm" w="sm" type="none"/>
            </a:ln>
          </p:spPr>
        </p:sp>
        <p:sp>
          <p:nvSpPr>
            <p:cNvPr id="293" name="Google Shape;293;p17"/>
            <p:cNvSpPr/>
            <p:nvPr/>
          </p:nvSpPr>
          <p:spPr>
            <a:xfrm>
              <a:off x="3881374" y="783879"/>
              <a:ext cx="1890748" cy="328146"/>
            </a:xfrm>
            <a:custGeom>
              <a:rect b="b" l="l" r="r" t="t"/>
              <a:pathLst>
                <a:path extrusionOk="0" h="120000" w="120000">
                  <a:moveTo>
                    <a:pt x="0" y="0"/>
                  </a:moveTo>
                  <a:lnTo>
                    <a:pt x="0" y="60000"/>
                  </a:lnTo>
                  <a:lnTo>
                    <a:pt x="120000" y="60000"/>
                  </a:lnTo>
                  <a:lnTo>
                    <a:pt x="120000" y="120000"/>
                  </a:lnTo>
                </a:path>
              </a:pathLst>
            </a:custGeom>
            <a:noFill/>
            <a:ln cap="flat" cmpd="sng" w="19050">
              <a:solidFill>
                <a:srgbClr val="61A52B"/>
              </a:solidFill>
              <a:prstDash val="solid"/>
              <a:round/>
              <a:headEnd len="sm" w="sm" type="none"/>
              <a:tailEnd len="sm" w="sm" type="none"/>
            </a:ln>
          </p:spPr>
        </p:sp>
        <p:sp>
          <p:nvSpPr>
            <p:cNvPr id="294" name="Google Shape;294;p17"/>
            <p:cNvSpPr/>
            <p:nvPr/>
          </p:nvSpPr>
          <p:spPr>
            <a:xfrm>
              <a:off x="3256333" y="1893326"/>
              <a:ext cx="234390" cy="1828244"/>
            </a:xfrm>
            <a:custGeom>
              <a:rect b="b" l="l" r="r" t="t"/>
              <a:pathLst>
                <a:path extrusionOk="0" h="120000" w="120000">
                  <a:moveTo>
                    <a:pt x="0" y="0"/>
                  </a:moveTo>
                  <a:lnTo>
                    <a:pt x="0" y="120000"/>
                  </a:lnTo>
                  <a:lnTo>
                    <a:pt x="120000" y="120000"/>
                  </a:lnTo>
                </a:path>
              </a:pathLst>
            </a:custGeom>
            <a:noFill/>
            <a:ln cap="flat" cmpd="sng" w="19050">
              <a:solidFill>
                <a:srgbClr val="70BC32"/>
              </a:solidFill>
              <a:prstDash val="solid"/>
              <a:round/>
              <a:headEnd len="sm" w="sm" type="none"/>
              <a:tailEnd len="sm" w="sm" type="none"/>
            </a:ln>
          </p:spPr>
        </p:sp>
        <p:sp>
          <p:nvSpPr>
            <p:cNvPr id="295" name="Google Shape;295;p17"/>
            <p:cNvSpPr/>
            <p:nvPr/>
          </p:nvSpPr>
          <p:spPr>
            <a:xfrm>
              <a:off x="3256333" y="1893326"/>
              <a:ext cx="234390" cy="718797"/>
            </a:xfrm>
            <a:custGeom>
              <a:rect b="b" l="l" r="r" t="t"/>
              <a:pathLst>
                <a:path extrusionOk="0" h="120000" w="120000">
                  <a:moveTo>
                    <a:pt x="0" y="0"/>
                  </a:moveTo>
                  <a:lnTo>
                    <a:pt x="0" y="120000"/>
                  </a:lnTo>
                  <a:lnTo>
                    <a:pt x="120000" y="120000"/>
                  </a:lnTo>
                </a:path>
              </a:pathLst>
            </a:custGeom>
            <a:noFill/>
            <a:ln cap="flat" cmpd="sng" w="19050">
              <a:solidFill>
                <a:srgbClr val="70BC32"/>
              </a:solidFill>
              <a:prstDash val="solid"/>
              <a:round/>
              <a:headEnd len="sm" w="sm" type="none"/>
              <a:tailEnd len="sm" w="sm" type="none"/>
            </a:ln>
          </p:spPr>
        </p:sp>
        <p:sp>
          <p:nvSpPr>
            <p:cNvPr id="296" name="Google Shape;296;p17"/>
            <p:cNvSpPr/>
            <p:nvPr/>
          </p:nvSpPr>
          <p:spPr>
            <a:xfrm>
              <a:off x="3835654" y="783879"/>
              <a:ext cx="91440" cy="328146"/>
            </a:xfrm>
            <a:custGeom>
              <a:rect b="b" l="l" r="r" t="t"/>
              <a:pathLst>
                <a:path extrusionOk="0" h="120000" w="120000">
                  <a:moveTo>
                    <a:pt x="60000" y="0"/>
                  </a:moveTo>
                  <a:lnTo>
                    <a:pt x="60000" y="120000"/>
                  </a:lnTo>
                </a:path>
              </a:pathLst>
            </a:custGeom>
            <a:noFill/>
            <a:ln cap="flat" cmpd="sng" w="19050">
              <a:solidFill>
                <a:srgbClr val="61A52B"/>
              </a:solidFill>
              <a:prstDash val="solid"/>
              <a:round/>
              <a:headEnd len="sm" w="sm" type="none"/>
              <a:tailEnd len="sm" w="sm" type="none"/>
            </a:ln>
          </p:spPr>
        </p:sp>
        <p:sp>
          <p:nvSpPr>
            <p:cNvPr id="297" name="Google Shape;297;p17"/>
            <p:cNvSpPr/>
            <p:nvPr/>
          </p:nvSpPr>
          <p:spPr>
            <a:xfrm>
              <a:off x="1365585" y="1893326"/>
              <a:ext cx="234390" cy="1828244"/>
            </a:xfrm>
            <a:custGeom>
              <a:rect b="b" l="l" r="r" t="t"/>
              <a:pathLst>
                <a:path extrusionOk="0" h="120000" w="120000">
                  <a:moveTo>
                    <a:pt x="0" y="0"/>
                  </a:moveTo>
                  <a:lnTo>
                    <a:pt x="0" y="120000"/>
                  </a:lnTo>
                  <a:lnTo>
                    <a:pt x="120000" y="120000"/>
                  </a:lnTo>
                </a:path>
              </a:pathLst>
            </a:custGeom>
            <a:noFill/>
            <a:ln cap="flat" cmpd="sng" w="19050">
              <a:solidFill>
                <a:srgbClr val="70BC32"/>
              </a:solidFill>
              <a:prstDash val="solid"/>
              <a:round/>
              <a:headEnd len="sm" w="sm" type="none"/>
              <a:tailEnd len="sm" w="sm" type="none"/>
            </a:ln>
          </p:spPr>
        </p:sp>
        <p:sp>
          <p:nvSpPr>
            <p:cNvPr id="298" name="Google Shape;298;p17"/>
            <p:cNvSpPr/>
            <p:nvPr/>
          </p:nvSpPr>
          <p:spPr>
            <a:xfrm>
              <a:off x="1365585" y="1893326"/>
              <a:ext cx="234390" cy="718797"/>
            </a:xfrm>
            <a:custGeom>
              <a:rect b="b" l="l" r="r" t="t"/>
              <a:pathLst>
                <a:path extrusionOk="0" h="120000" w="120000">
                  <a:moveTo>
                    <a:pt x="0" y="0"/>
                  </a:moveTo>
                  <a:lnTo>
                    <a:pt x="0" y="120000"/>
                  </a:lnTo>
                  <a:lnTo>
                    <a:pt x="120000" y="120000"/>
                  </a:lnTo>
                </a:path>
              </a:pathLst>
            </a:custGeom>
            <a:noFill/>
            <a:ln cap="flat" cmpd="sng" w="19050">
              <a:solidFill>
                <a:srgbClr val="70BC32"/>
              </a:solidFill>
              <a:prstDash val="solid"/>
              <a:round/>
              <a:headEnd len="sm" w="sm" type="none"/>
              <a:tailEnd len="sm" w="sm" type="none"/>
            </a:ln>
          </p:spPr>
        </p:sp>
        <p:sp>
          <p:nvSpPr>
            <p:cNvPr id="299" name="Google Shape;299;p17"/>
            <p:cNvSpPr/>
            <p:nvPr/>
          </p:nvSpPr>
          <p:spPr>
            <a:xfrm>
              <a:off x="1990625" y="783879"/>
              <a:ext cx="1890748" cy="328146"/>
            </a:xfrm>
            <a:custGeom>
              <a:rect b="b" l="l" r="r" t="t"/>
              <a:pathLst>
                <a:path extrusionOk="0" h="120000" w="120000">
                  <a:moveTo>
                    <a:pt x="120000" y="0"/>
                  </a:moveTo>
                  <a:lnTo>
                    <a:pt x="120000" y="60000"/>
                  </a:lnTo>
                  <a:lnTo>
                    <a:pt x="0" y="60000"/>
                  </a:lnTo>
                  <a:lnTo>
                    <a:pt x="0" y="120000"/>
                  </a:lnTo>
                </a:path>
              </a:pathLst>
            </a:custGeom>
            <a:noFill/>
            <a:ln cap="flat" cmpd="sng" w="19050">
              <a:solidFill>
                <a:srgbClr val="61A52B"/>
              </a:solidFill>
              <a:prstDash val="solid"/>
              <a:round/>
              <a:headEnd len="sm" w="sm" type="none"/>
              <a:tailEnd len="sm" w="sm" type="none"/>
            </a:ln>
          </p:spPr>
        </p:sp>
        <p:sp>
          <p:nvSpPr>
            <p:cNvPr id="300" name="Google Shape;300;p17"/>
            <p:cNvSpPr/>
            <p:nvPr/>
          </p:nvSpPr>
          <p:spPr>
            <a:xfrm>
              <a:off x="3100073" y="2577"/>
              <a:ext cx="1562602" cy="781301"/>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txBox="1"/>
            <p:nvPr/>
          </p:nvSpPr>
          <p:spPr>
            <a:xfrm>
              <a:off x="3100073" y="2577"/>
              <a:ext cx="1562602" cy="78130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a:solidFill>
                    <a:schemeClr val="dk1"/>
                  </a:solidFill>
                  <a:latin typeface="Arial"/>
                  <a:ea typeface="Arial"/>
                  <a:cs typeface="Arial"/>
                  <a:sym typeface="Arial"/>
                </a:rPr>
                <a:t>DB classification</a:t>
              </a:r>
              <a:endParaRPr/>
            </a:p>
          </p:txBody>
        </p:sp>
        <p:sp>
          <p:nvSpPr>
            <p:cNvPr id="302" name="Google Shape;302;p17"/>
            <p:cNvSpPr/>
            <p:nvPr/>
          </p:nvSpPr>
          <p:spPr>
            <a:xfrm>
              <a:off x="1209324" y="1112025"/>
              <a:ext cx="1562602" cy="781301"/>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txBox="1"/>
            <p:nvPr/>
          </p:nvSpPr>
          <p:spPr>
            <a:xfrm>
              <a:off x="1209324" y="1112025"/>
              <a:ext cx="1562602" cy="78130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a:solidFill>
                    <a:schemeClr val="dk1"/>
                  </a:solidFill>
                  <a:latin typeface="Arial"/>
                  <a:ea typeface="Arial"/>
                  <a:cs typeface="Arial"/>
                  <a:sym typeface="Arial"/>
                </a:rPr>
                <a:t>[1] Users</a:t>
              </a:r>
              <a:endParaRPr/>
            </a:p>
          </p:txBody>
        </p:sp>
        <p:sp>
          <p:nvSpPr>
            <p:cNvPr id="304" name="Google Shape;304;p17"/>
            <p:cNvSpPr/>
            <p:nvPr/>
          </p:nvSpPr>
          <p:spPr>
            <a:xfrm>
              <a:off x="1599975" y="2221473"/>
              <a:ext cx="1562602" cy="781301"/>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txBox="1"/>
            <p:nvPr/>
          </p:nvSpPr>
          <p:spPr>
            <a:xfrm>
              <a:off x="1599975" y="2221473"/>
              <a:ext cx="1562602" cy="78130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a:solidFill>
                    <a:schemeClr val="dk1"/>
                  </a:solidFill>
                  <a:latin typeface="Arial"/>
                  <a:ea typeface="Arial"/>
                  <a:cs typeface="Arial"/>
                  <a:sym typeface="Arial"/>
                </a:rPr>
                <a:t>Single-User</a:t>
              </a:r>
              <a:endParaRPr/>
            </a:p>
          </p:txBody>
        </p:sp>
        <p:sp>
          <p:nvSpPr>
            <p:cNvPr id="306" name="Google Shape;306;p17"/>
            <p:cNvSpPr/>
            <p:nvPr/>
          </p:nvSpPr>
          <p:spPr>
            <a:xfrm>
              <a:off x="1599975" y="3330920"/>
              <a:ext cx="1562602" cy="781301"/>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txBox="1"/>
            <p:nvPr/>
          </p:nvSpPr>
          <p:spPr>
            <a:xfrm>
              <a:off x="1599975" y="3330920"/>
              <a:ext cx="1562602" cy="78130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a:solidFill>
                    <a:schemeClr val="dk1"/>
                  </a:solidFill>
                  <a:latin typeface="Arial"/>
                  <a:ea typeface="Arial"/>
                  <a:cs typeface="Arial"/>
                  <a:sym typeface="Arial"/>
                </a:rPr>
                <a:t>Multiuser</a:t>
              </a:r>
              <a:endParaRPr/>
            </a:p>
          </p:txBody>
        </p:sp>
        <p:sp>
          <p:nvSpPr>
            <p:cNvPr id="308" name="Google Shape;308;p17"/>
            <p:cNvSpPr/>
            <p:nvPr/>
          </p:nvSpPr>
          <p:spPr>
            <a:xfrm>
              <a:off x="3100073" y="1112025"/>
              <a:ext cx="1562602" cy="781301"/>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txBox="1"/>
            <p:nvPr/>
          </p:nvSpPr>
          <p:spPr>
            <a:xfrm>
              <a:off x="3100073" y="1112025"/>
              <a:ext cx="1562602" cy="78130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a:solidFill>
                    <a:schemeClr val="dk1"/>
                  </a:solidFill>
                  <a:latin typeface="Arial"/>
                  <a:ea typeface="Arial"/>
                  <a:cs typeface="Arial"/>
                  <a:sym typeface="Arial"/>
                </a:rPr>
                <a:t>[2] Location</a:t>
              </a:r>
              <a:endParaRPr/>
            </a:p>
          </p:txBody>
        </p:sp>
        <p:sp>
          <p:nvSpPr>
            <p:cNvPr id="310" name="Google Shape;310;p17"/>
            <p:cNvSpPr/>
            <p:nvPr/>
          </p:nvSpPr>
          <p:spPr>
            <a:xfrm>
              <a:off x="3490724" y="2221473"/>
              <a:ext cx="1562602" cy="781301"/>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txBox="1"/>
            <p:nvPr/>
          </p:nvSpPr>
          <p:spPr>
            <a:xfrm>
              <a:off x="3490724" y="2221473"/>
              <a:ext cx="1562602" cy="78130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a:solidFill>
                    <a:schemeClr val="dk1"/>
                  </a:solidFill>
                  <a:latin typeface="Arial"/>
                  <a:ea typeface="Arial"/>
                  <a:cs typeface="Arial"/>
                  <a:sym typeface="Arial"/>
                </a:rPr>
                <a:t>Centralized</a:t>
              </a:r>
              <a:endParaRPr/>
            </a:p>
          </p:txBody>
        </p:sp>
        <p:sp>
          <p:nvSpPr>
            <p:cNvPr id="312" name="Google Shape;312;p17"/>
            <p:cNvSpPr/>
            <p:nvPr/>
          </p:nvSpPr>
          <p:spPr>
            <a:xfrm>
              <a:off x="3490724" y="3330920"/>
              <a:ext cx="1562602" cy="781301"/>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txBox="1"/>
            <p:nvPr/>
          </p:nvSpPr>
          <p:spPr>
            <a:xfrm>
              <a:off x="3490724" y="3330920"/>
              <a:ext cx="1562602" cy="78130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a:solidFill>
                    <a:schemeClr val="dk1"/>
                  </a:solidFill>
                  <a:latin typeface="Arial"/>
                  <a:ea typeface="Arial"/>
                  <a:cs typeface="Arial"/>
                  <a:sym typeface="Arial"/>
                </a:rPr>
                <a:t>Distributed/</a:t>
              </a:r>
              <a:endParaRPr/>
            </a:p>
            <a:p>
              <a:pPr indent="0" lvl="0" marL="0" marR="0" rtl="0" algn="ctr">
                <a:lnSpc>
                  <a:spcPct val="90000"/>
                </a:lnSpc>
                <a:spcBef>
                  <a:spcPts val="700"/>
                </a:spcBef>
                <a:spcAft>
                  <a:spcPts val="0"/>
                </a:spcAft>
                <a:buNone/>
              </a:pPr>
              <a:r>
                <a:rPr b="1" lang="en-US" sz="2000">
                  <a:solidFill>
                    <a:schemeClr val="dk1"/>
                  </a:solidFill>
                  <a:latin typeface="Arial"/>
                  <a:ea typeface="Arial"/>
                  <a:cs typeface="Arial"/>
                  <a:sym typeface="Arial"/>
                </a:rPr>
                <a:t>Decentralized</a:t>
              </a:r>
              <a:endParaRPr/>
            </a:p>
          </p:txBody>
        </p:sp>
        <p:sp>
          <p:nvSpPr>
            <p:cNvPr id="314" name="Google Shape;314;p17"/>
            <p:cNvSpPr/>
            <p:nvPr/>
          </p:nvSpPr>
          <p:spPr>
            <a:xfrm>
              <a:off x="4990822" y="1112025"/>
              <a:ext cx="1562602" cy="781301"/>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txBox="1"/>
            <p:nvPr/>
          </p:nvSpPr>
          <p:spPr>
            <a:xfrm>
              <a:off x="4990822" y="1112025"/>
              <a:ext cx="1562602" cy="78130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a:solidFill>
                    <a:schemeClr val="dk1"/>
                  </a:solidFill>
                  <a:latin typeface="Arial"/>
                  <a:ea typeface="Arial"/>
                  <a:cs typeface="Arial"/>
                  <a:sym typeface="Arial"/>
                </a:rPr>
                <a:t>[3] Usage</a:t>
              </a:r>
              <a:endParaRPr/>
            </a:p>
          </p:txBody>
        </p:sp>
        <p:sp>
          <p:nvSpPr>
            <p:cNvPr id="316" name="Google Shape;316;p17"/>
            <p:cNvSpPr/>
            <p:nvPr/>
          </p:nvSpPr>
          <p:spPr>
            <a:xfrm>
              <a:off x="5381472" y="2221473"/>
              <a:ext cx="1562602" cy="781301"/>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txBox="1"/>
            <p:nvPr/>
          </p:nvSpPr>
          <p:spPr>
            <a:xfrm>
              <a:off x="5381472" y="2221473"/>
              <a:ext cx="1562602" cy="78130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a:solidFill>
                    <a:schemeClr val="dk1"/>
                  </a:solidFill>
                  <a:latin typeface="Arial"/>
                  <a:ea typeface="Arial"/>
                  <a:cs typeface="Arial"/>
                  <a:sym typeface="Arial"/>
                </a:rPr>
                <a:t>Operational</a:t>
              </a:r>
              <a:endParaRPr/>
            </a:p>
          </p:txBody>
        </p:sp>
        <p:sp>
          <p:nvSpPr>
            <p:cNvPr id="318" name="Google Shape;318;p17"/>
            <p:cNvSpPr/>
            <p:nvPr/>
          </p:nvSpPr>
          <p:spPr>
            <a:xfrm>
              <a:off x="5381472" y="3330920"/>
              <a:ext cx="1562602" cy="781301"/>
            </a:xfrm>
            <a:prstGeom prst="rect">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txBox="1"/>
            <p:nvPr/>
          </p:nvSpPr>
          <p:spPr>
            <a:xfrm>
              <a:off x="5381472" y="3330920"/>
              <a:ext cx="1562602" cy="78130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lang="en-US" sz="2000">
                  <a:solidFill>
                    <a:schemeClr val="dk1"/>
                  </a:solidFill>
                  <a:latin typeface="Arial"/>
                  <a:ea typeface="Arial"/>
                  <a:cs typeface="Arial"/>
                  <a:sym typeface="Arial"/>
                </a:rPr>
                <a:t>Warehouse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Types of Databases</a:t>
            </a:r>
            <a:endParaRPr/>
          </a:p>
        </p:txBody>
      </p:sp>
      <p:sp>
        <p:nvSpPr>
          <p:cNvPr id="325" name="Google Shape;325;p1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326" name="Google Shape;326;p1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27" name="Google Shape;327;p18"/>
          <p:cNvSpPr txBox="1"/>
          <p:nvPr>
            <p:ph idx="1" type="body"/>
          </p:nvPr>
        </p:nvSpPr>
        <p:spPr>
          <a:xfrm>
            <a:off x="533400" y="1524000"/>
            <a:ext cx="8077200" cy="45720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[1] Users</a:t>
            </a:r>
            <a:endParaRPr/>
          </a:p>
          <a:p>
            <a:pPr indent="-274320" lvl="1" marL="640080" rtl="0" algn="l">
              <a:spcBef>
                <a:spcPts val="550"/>
              </a:spcBef>
              <a:spcAft>
                <a:spcPts val="0"/>
              </a:spcAft>
              <a:buSzPts val="1820"/>
              <a:buChar char="🞑"/>
            </a:pPr>
            <a:r>
              <a:rPr b="1" lang="en-US"/>
              <a:t>Single-user database </a:t>
            </a:r>
            <a:r>
              <a:rPr lang="en-US"/>
              <a:t>supports only one user at a time</a:t>
            </a:r>
            <a:endParaRPr/>
          </a:p>
          <a:p>
            <a:pPr indent="-228600" lvl="2" marL="914400" rtl="0" algn="l">
              <a:spcBef>
                <a:spcPts val="500"/>
              </a:spcBef>
              <a:spcAft>
                <a:spcPts val="0"/>
              </a:spcAft>
              <a:buSzPts val="1725"/>
              <a:buChar char="■"/>
            </a:pPr>
            <a:r>
              <a:rPr lang="en-US"/>
              <a:t>Desktop database: single-user; runs on PC (locally)</a:t>
            </a:r>
            <a:endParaRPr/>
          </a:p>
          <a:p>
            <a:pPr indent="-228600" lvl="2" marL="914400" rtl="0" algn="l">
              <a:spcBef>
                <a:spcPts val="500"/>
              </a:spcBef>
              <a:spcAft>
                <a:spcPts val="0"/>
              </a:spcAft>
              <a:buSzPts val="1725"/>
              <a:buChar char="■"/>
            </a:pPr>
            <a:r>
              <a:rPr lang="en-US"/>
              <a:t>E.g. Auto Teller Machine (ATM)</a:t>
            </a:r>
            <a:endParaRPr/>
          </a:p>
          <a:p>
            <a:pPr indent="-274320" lvl="1" marL="640080" rtl="0" algn="l">
              <a:spcBef>
                <a:spcPts val="550"/>
              </a:spcBef>
              <a:spcAft>
                <a:spcPts val="0"/>
              </a:spcAft>
              <a:buSzPts val="1820"/>
              <a:buChar char="🞑"/>
            </a:pPr>
            <a:r>
              <a:rPr b="1" lang="en-US"/>
              <a:t>Multiuser database </a:t>
            </a:r>
            <a:r>
              <a:rPr lang="en-US"/>
              <a:t>supports multiple users at the same time</a:t>
            </a:r>
            <a:endParaRPr/>
          </a:p>
          <a:p>
            <a:pPr indent="-228600" lvl="2" marL="914400" rtl="0" algn="l">
              <a:spcBef>
                <a:spcPts val="500"/>
              </a:spcBef>
              <a:spcAft>
                <a:spcPts val="0"/>
              </a:spcAft>
              <a:buSzPts val="1725"/>
              <a:buChar char="■"/>
            </a:pPr>
            <a:r>
              <a:rPr b="1" lang="en-US"/>
              <a:t>Workgroup</a:t>
            </a:r>
            <a:r>
              <a:rPr lang="en-US"/>
              <a:t> and </a:t>
            </a:r>
            <a:r>
              <a:rPr b="1" lang="en-US"/>
              <a:t>enterprise</a:t>
            </a:r>
            <a:r>
              <a:rPr lang="en-US"/>
              <a:t> databases</a:t>
            </a:r>
            <a:endParaRPr/>
          </a:p>
          <a:p>
            <a:pPr indent="-228600" lvl="2" marL="914400" rtl="0" algn="l">
              <a:spcBef>
                <a:spcPts val="500"/>
              </a:spcBef>
              <a:spcAft>
                <a:spcPts val="0"/>
              </a:spcAft>
              <a:buSzPts val="1725"/>
              <a:buChar char="■"/>
            </a:pPr>
            <a:r>
              <a:rPr lang="en-US"/>
              <a:t>E.g. i-Student Portal, any Web application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19"/>
          <p:cNvPicPr preferRelativeResize="0"/>
          <p:nvPr/>
        </p:nvPicPr>
        <p:blipFill rotWithShape="1">
          <a:blip r:embed="rId3">
            <a:alphaModFix/>
          </a:blip>
          <a:srcRect b="0" l="0" r="0" t="0"/>
          <a:stretch/>
        </p:blipFill>
        <p:spPr>
          <a:xfrm>
            <a:off x="457200" y="3505199"/>
            <a:ext cx="4146828" cy="2907658"/>
          </a:xfrm>
          <a:prstGeom prst="rect">
            <a:avLst/>
          </a:prstGeom>
          <a:noFill/>
          <a:ln>
            <a:noFill/>
          </a:ln>
        </p:spPr>
      </p:pic>
      <p:pic>
        <p:nvPicPr>
          <p:cNvPr id="333" name="Google Shape;333;p19"/>
          <p:cNvPicPr preferRelativeResize="0"/>
          <p:nvPr/>
        </p:nvPicPr>
        <p:blipFill rotWithShape="1">
          <a:blip r:embed="rId4">
            <a:alphaModFix/>
          </a:blip>
          <a:srcRect b="0" l="0" r="0" t="0"/>
          <a:stretch/>
        </p:blipFill>
        <p:spPr>
          <a:xfrm>
            <a:off x="4429470" y="3305175"/>
            <a:ext cx="3800130" cy="2933700"/>
          </a:xfrm>
          <a:prstGeom prst="rect">
            <a:avLst/>
          </a:prstGeom>
          <a:noFill/>
          <a:ln>
            <a:noFill/>
          </a:ln>
        </p:spPr>
      </p:pic>
      <p:sp>
        <p:nvSpPr>
          <p:cNvPr id="334" name="Google Shape;334;p1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Types of Databases (cont’d.)</a:t>
            </a:r>
            <a:endParaRPr/>
          </a:p>
        </p:txBody>
      </p:sp>
      <p:sp>
        <p:nvSpPr>
          <p:cNvPr id="335" name="Google Shape;335;p1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336" name="Google Shape;336;p1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37" name="Google Shape;337;p1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[2] Location</a:t>
            </a:r>
            <a:endParaRPr/>
          </a:p>
          <a:p>
            <a:pPr indent="-274320" lvl="1" marL="640080" rtl="0" algn="l">
              <a:spcBef>
                <a:spcPts val="550"/>
              </a:spcBef>
              <a:spcAft>
                <a:spcPts val="0"/>
              </a:spcAft>
              <a:buSzPts val="1820"/>
              <a:buChar char="🞑"/>
            </a:pPr>
            <a:r>
              <a:rPr b="1" lang="en-US"/>
              <a:t>Centralized database</a:t>
            </a:r>
            <a:r>
              <a:rPr lang="en-US"/>
              <a:t>: data located at a single site</a:t>
            </a:r>
            <a:endParaRPr/>
          </a:p>
          <a:p>
            <a:pPr indent="-274320" lvl="1" marL="640080" rtl="0" algn="l">
              <a:spcBef>
                <a:spcPts val="550"/>
              </a:spcBef>
              <a:spcAft>
                <a:spcPts val="0"/>
              </a:spcAft>
              <a:buSzPts val="1820"/>
              <a:buChar char="🞑"/>
            </a:pPr>
            <a:r>
              <a:rPr b="1" lang="en-US"/>
              <a:t>Distributed/Decentralized database</a:t>
            </a:r>
            <a:r>
              <a:rPr lang="en-US"/>
              <a:t>: data distributed across several different sites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Learning outcomes</a:t>
            </a:r>
            <a:endParaRPr/>
          </a:p>
        </p:txBody>
      </p:sp>
      <p:sp>
        <p:nvSpPr>
          <p:cNvPr id="155" name="Google Shape;155;p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156" name="Google Shape;156;p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57" name="Google Shape;157;p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Font typeface="Twentieth Century"/>
              <a:buNone/>
            </a:pPr>
            <a:r>
              <a:rPr lang="en-US"/>
              <a:t>In this chapter, you will learn:</a:t>
            </a:r>
            <a:endParaRPr/>
          </a:p>
          <a:p>
            <a:pPr indent="-320040" lvl="0" marL="320040" rtl="0" algn="l">
              <a:spcBef>
                <a:spcPts val="700"/>
              </a:spcBef>
              <a:spcAft>
                <a:spcPts val="0"/>
              </a:spcAft>
              <a:buSzPts val="1740"/>
              <a:buChar char="◻"/>
            </a:pPr>
            <a:r>
              <a:rPr lang="en-US"/>
              <a:t>The </a:t>
            </a:r>
            <a:r>
              <a:rPr b="1" lang="en-US"/>
              <a:t>difference</a:t>
            </a:r>
            <a:r>
              <a:rPr lang="en-US"/>
              <a:t> between </a:t>
            </a:r>
            <a:r>
              <a:rPr b="1" lang="en-US"/>
              <a:t>data</a:t>
            </a:r>
            <a:r>
              <a:rPr lang="en-US"/>
              <a:t> and </a:t>
            </a:r>
            <a:r>
              <a:rPr b="1" lang="en-US"/>
              <a:t>information</a:t>
            </a:r>
            <a:endParaRPr/>
          </a:p>
          <a:p>
            <a:pPr indent="-320040" lvl="0" marL="320040" rtl="0" algn="l">
              <a:spcBef>
                <a:spcPts val="700"/>
              </a:spcBef>
              <a:spcAft>
                <a:spcPts val="0"/>
              </a:spcAft>
              <a:buSzPts val="1740"/>
              <a:buChar char="◻"/>
            </a:pPr>
            <a:r>
              <a:rPr lang="en-US"/>
              <a:t>What a database is, the various </a:t>
            </a:r>
            <a:r>
              <a:rPr b="1" lang="en-US"/>
              <a:t>types of databases</a:t>
            </a:r>
            <a:r>
              <a:rPr lang="en-US"/>
              <a:t>, and why they are valuable assets for decision making</a:t>
            </a:r>
            <a:endParaRPr/>
          </a:p>
          <a:p>
            <a:pPr indent="-320040" lvl="0" marL="320040" rtl="0" algn="l">
              <a:spcBef>
                <a:spcPts val="700"/>
              </a:spcBef>
              <a:spcAft>
                <a:spcPts val="0"/>
              </a:spcAft>
              <a:buSzPts val="1740"/>
              <a:buChar char="◻"/>
            </a:pPr>
            <a:r>
              <a:rPr lang="en-US"/>
              <a:t>The </a:t>
            </a:r>
            <a:r>
              <a:rPr b="1" lang="en-US"/>
              <a:t>importance of database design</a:t>
            </a:r>
            <a:endParaRPr/>
          </a:p>
          <a:p>
            <a:pPr indent="-320040" lvl="0" marL="320040" rtl="0" algn="l">
              <a:spcBef>
                <a:spcPts val="700"/>
              </a:spcBef>
              <a:spcAft>
                <a:spcPts val="0"/>
              </a:spcAft>
              <a:buSzPts val="1740"/>
              <a:buChar char="◻"/>
            </a:pPr>
            <a:r>
              <a:rPr lang="en-US"/>
              <a:t>How modern databases evolved from file systems</a:t>
            </a:r>
            <a:endParaRPr/>
          </a:p>
          <a:p>
            <a:pPr indent="-209550" lvl="0" marL="320040" rtl="0" algn="l">
              <a:spcBef>
                <a:spcPts val="700"/>
              </a:spcBef>
              <a:spcAft>
                <a:spcPts val="0"/>
              </a:spcAft>
              <a:buSzPts val="174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Types of Databases (cont’d.)</a:t>
            </a:r>
            <a:endParaRPr/>
          </a:p>
        </p:txBody>
      </p:sp>
      <p:sp>
        <p:nvSpPr>
          <p:cNvPr id="343" name="Google Shape;343;p2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344" name="Google Shape;344;p2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45" name="Google Shape;345;p2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[3] Usage</a:t>
            </a:r>
            <a:endParaRPr/>
          </a:p>
          <a:p>
            <a:pPr indent="-274320" lvl="1" marL="640080" rtl="0" algn="l">
              <a:spcBef>
                <a:spcPts val="550"/>
              </a:spcBef>
              <a:spcAft>
                <a:spcPts val="0"/>
              </a:spcAft>
              <a:buSzPts val="1820"/>
              <a:buChar char="🞑"/>
            </a:pPr>
            <a:r>
              <a:rPr b="1" lang="en-US"/>
              <a:t>Operational database</a:t>
            </a:r>
            <a:r>
              <a:rPr lang="en-US"/>
              <a:t>: supports a company’s day-to-day operations</a:t>
            </a:r>
            <a:endParaRPr/>
          </a:p>
          <a:p>
            <a:pPr indent="-228600" lvl="2" marL="914400" rtl="0" algn="l">
              <a:spcBef>
                <a:spcPts val="500"/>
              </a:spcBef>
              <a:spcAft>
                <a:spcPts val="0"/>
              </a:spcAft>
              <a:buSzPts val="1725"/>
              <a:buChar char="■"/>
            </a:pPr>
            <a:r>
              <a:rPr lang="en-US"/>
              <a:t>Transactional or production database </a:t>
            </a:r>
            <a:endParaRPr/>
          </a:p>
          <a:p>
            <a:pPr indent="-274320" lvl="1" marL="640080" rtl="0" algn="l">
              <a:spcBef>
                <a:spcPts val="550"/>
              </a:spcBef>
              <a:spcAft>
                <a:spcPts val="0"/>
              </a:spcAft>
              <a:buSzPts val="1820"/>
              <a:buChar char="🞑"/>
            </a:pPr>
            <a:r>
              <a:rPr b="1" lang="en-US"/>
              <a:t>Data warehouse</a:t>
            </a:r>
            <a:r>
              <a:rPr lang="en-US"/>
              <a:t>: stores data used for tactical or strategic decisions</a:t>
            </a:r>
            <a:endParaRPr/>
          </a:p>
          <a:p>
            <a:pPr indent="-228600" lvl="2" marL="914400" rtl="0" algn="l">
              <a:spcBef>
                <a:spcPts val="500"/>
              </a:spcBef>
              <a:spcAft>
                <a:spcPts val="0"/>
              </a:spcAft>
              <a:buSzPts val="1725"/>
              <a:buChar char="■"/>
            </a:pPr>
            <a:r>
              <a:rPr lang="en-US"/>
              <a:t>Meant for top management for decision making, forecasting, strategic planning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Types of Databases (cont'd.)</a:t>
            </a:r>
            <a:endParaRPr/>
          </a:p>
        </p:txBody>
      </p:sp>
      <p:sp>
        <p:nvSpPr>
          <p:cNvPr id="351" name="Google Shape;351;p2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352" name="Google Shape;352;p2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53" name="Google Shape;353;p2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Categories of data</a:t>
            </a:r>
            <a:endParaRPr/>
          </a:p>
        </p:txBody>
      </p:sp>
      <p:grpSp>
        <p:nvGrpSpPr>
          <p:cNvPr id="354" name="Google Shape;354;p21"/>
          <p:cNvGrpSpPr/>
          <p:nvPr/>
        </p:nvGrpSpPr>
        <p:grpSpPr>
          <a:xfrm>
            <a:off x="381000" y="2184400"/>
            <a:ext cx="8382000" cy="4063998"/>
            <a:chOff x="0" y="0"/>
            <a:chExt cx="8382000" cy="4063998"/>
          </a:xfrm>
        </p:grpSpPr>
        <p:sp>
          <p:nvSpPr>
            <p:cNvPr id="355" name="Google Shape;355;p21"/>
            <p:cNvSpPr/>
            <p:nvPr/>
          </p:nvSpPr>
          <p:spPr>
            <a:xfrm>
              <a:off x="0" y="0"/>
              <a:ext cx="8382000" cy="1269999"/>
            </a:xfrm>
            <a:prstGeom prst="roundRect">
              <a:avLst>
                <a:gd fmla="val 10000" name="adj"/>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txBox="1"/>
            <p:nvPr/>
          </p:nvSpPr>
          <p:spPr>
            <a:xfrm>
              <a:off x="1803400" y="0"/>
              <a:ext cx="6578600" cy="1269999"/>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None/>
              </a:pPr>
              <a:r>
                <a:rPr b="1" lang="en-US" sz="2200">
                  <a:solidFill>
                    <a:schemeClr val="dk1"/>
                  </a:solidFill>
                  <a:latin typeface="Arial"/>
                  <a:ea typeface="Arial"/>
                  <a:cs typeface="Arial"/>
                  <a:sym typeface="Arial"/>
                </a:rPr>
                <a:t>Structured data</a:t>
              </a:r>
              <a:endParaRPr/>
            </a:p>
            <a:p>
              <a:pPr indent="-171450" lvl="1" marL="171450" marR="0" rtl="0" algn="l">
                <a:lnSpc>
                  <a:spcPct val="90000"/>
                </a:lnSpc>
                <a:spcBef>
                  <a:spcPts val="770"/>
                </a:spcBef>
                <a:spcAft>
                  <a:spcPts val="0"/>
                </a:spcAft>
                <a:buClr>
                  <a:schemeClr val="dk1"/>
                </a:buClr>
                <a:buSzPts val="1700"/>
                <a:buFont typeface="Arial"/>
                <a:buChar char="•"/>
              </a:pPr>
              <a:r>
                <a:rPr b="1" i="0" lang="en-US" sz="1700" u="none" cap="none" strike="noStrike">
                  <a:solidFill>
                    <a:schemeClr val="dk1"/>
                  </a:solidFill>
                  <a:latin typeface="Arial"/>
                  <a:ea typeface="Arial"/>
                  <a:cs typeface="Arial"/>
                  <a:sym typeface="Arial"/>
                </a:rPr>
                <a:t>data that is identifiable because it is organized in a structure</a:t>
              </a:r>
              <a:endParaRPr/>
            </a:p>
            <a:p>
              <a:pPr indent="-171450" lvl="1" marL="171450" marR="0" rtl="0" algn="l">
                <a:lnSpc>
                  <a:spcPct val="90000"/>
                </a:lnSpc>
                <a:spcBef>
                  <a:spcPts val="255"/>
                </a:spcBef>
                <a:spcAft>
                  <a:spcPts val="0"/>
                </a:spcAft>
                <a:buClr>
                  <a:schemeClr val="dk1"/>
                </a:buClr>
                <a:buSzPts val="1700"/>
                <a:buFont typeface="Arial"/>
                <a:buChar char="•"/>
              </a:pPr>
              <a:r>
                <a:rPr b="1" i="0" lang="en-US" sz="1700" u="none" cap="none" strike="noStrike">
                  <a:solidFill>
                    <a:schemeClr val="dk1"/>
                  </a:solidFill>
                  <a:latin typeface="Arial"/>
                  <a:ea typeface="Arial"/>
                  <a:cs typeface="Arial"/>
                  <a:sym typeface="Arial"/>
                </a:rPr>
                <a:t>e.g. database</a:t>
              </a:r>
              <a:endParaRPr/>
            </a:p>
          </p:txBody>
        </p:sp>
        <p:sp>
          <p:nvSpPr>
            <p:cNvPr id="357" name="Google Shape;357;p21"/>
            <p:cNvSpPr/>
            <p:nvPr/>
          </p:nvSpPr>
          <p:spPr>
            <a:xfrm>
              <a:off x="126999" y="126999"/>
              <a:ext cx="1676400" cy="1015999"/>
            </a:xfrm>
            <a:prstGeom prst="roundRect">
              <a:avLst>
                <a:gd fmla="val 10000" name="adj"/>
              </a:avLst>
            </a:prstGeom>
            <a:blipFill rotWithShape="1">
              <a:blip r:embed="rId3">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0" y="1396999"/>
              <a:ext cx="8382000" cy="1269999"/>
            </a:xfrm>
            <a:prstGeom prst="roundRect">
              <a:avLst>
                <a:gd fmla="val 10000" name="adj"/>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txBox="1"/>
            <p:nvPr/>
          </p:nvSpPr>
          <p:spPr>
            <a:xfrm>
              <a:off x="1803400" y="1396999"/>
              <a:ext cx="6578600" cy="1269999"/>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None/>
              </a:pPr>
              <a:r>
                <a:rPr b="1" lang="en-US" sz="2200">
                  <a:solidFill>
                    <a:schemeClr val="dk1"/>
                  </a:solidFill>
                  <a:latin typeface="Arial"/>
                  <a:ea typeface="Arial"/>
                  <a:cs typeface="Arial"/>
                  <a:sym typeface="Arial"/>
                </a:rPr>
                <a:t>Semi-structured data</a:t>
              </a:r>
              <a:endParaRPr/>
            </a:p>
            <a:p>
              <a:pPr indent="-171450" lvl="1" marL="171450" marR="0" rtl="0" algn="l">
                <a:lnSpc>
                  <a:spcPct val="90000"/>
                </a:lnSpc>
                <a:spcBef>
                  <a:spcPts val="770"/>
                </a:spcBef>
                <a:spcAft>
                  <a:spcPts val="0"/>
                </a:spcAft>
                <a:buClr>
                  <a:schemeClr val="dk1"/>
                </a:buClr>
                <a:buSzPts val="1700"/>
                <a:buFont typeface="Arial"/>
                <a:buChar char="•"/>
              </a:pPr>
              <a:r>
                <a:rPr b="1" i="0" lang="en-US" sz="1700" u="none" cap="none" strike="noStrike">
                  <a:solidFill>
                    <a:schemeClr val="dk1"/>
                  </a:solidFill>
                  <a:latin typeface="Arial"/>
                  <a:ea typeface="Arial"/>
                  <a:cs typeface="Arial"/>
                  <a:sym typeface="Arial"/>
                </a:rPr>
                <a:t>Has structure but not enough to qualify as structured data (Loshin, 2005)</a:t>
              </a:r>
              <a:endParaRPr/>
            </a:p>
            <a:p>
              <a:pPr indent="-171450" lvl="1" marL="171450" marR="0" rtl="0" algn="l">
                <a:lnSpc>
                  <a:spcPct val="90000"/>
                </a:lnSpc>
                <a:spcBef>
                  <a:spcPts val="255"/>
                </a:spcBef>
                <a:spcAft>
                  <a:spcPts val="0"/>
                </a:spcAft>
                <a:buClr>
                  <a:schemeClr val="dk1"/>
                </a:buClr>
                <a:buSzPts val="1700"/>
                <a:buFont typeface="Arial"/>
                <a:buChar char="•"/>
              </a:pPr>
              <a:r>
                <a:rPr b="1" i="0" lang="en-US" sz="1700" u="none" cap="none" strike="noStrike">
                  <a:solidFill>
                    <a:schemeClr val="dk1"/>
                  </a:solidFill>
                  <a:latin typeface="Arial"/>
                  <a:ea typeface="Arial"/>
                  <a:cs typeface="Arial"/>
                  <a:sym typeface="Arial"/>
                </a:rPr>
                <a:t>e.g. XML </a:t>
              </a:r>
              <a:endParaRPr/>
            </a:p>
          </p:txBody>
        </p:sp>
        <p:sp>
          <p:nvSpPr>
            <p:cNvPr id="360" name="Google Shape;360;p21"/>
            <p:cNvSpPr/>
            <p:nvPr/>
          </p:nvSpPr>
          <p:spPr>
            <a:xfrm>
              <a:off x="126999" y="1523999"/>
              <a:ext cx="1676400" cy="1015999"/>
            </a:xfrm>
            <a:prstGeom prst="roundRect">
              <a:avLst>
                <a:gd fmla="val 10000" name="adj"/>
              </a:avLst>
            </a:prstGeom>
            <a:blipFill rotWithShape="1">
              <a:blip r:embed="rId4">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0" y="2793999"/>
              <a:ext cx="8382000" cy="1269999"/>
            </a:xfrm>
            <a:prstGeom prst="roundRect">
              <a:avLst>
                <a:gd fmla="val 10000" name="adj"/>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txBox="1"/>
            <p:nvPr/>
          </p:nvSpPr>
          <p:spPr>
            <a:xfrm>
              <a:off x="1803400" y="2793999"/>
              <a:ext cx="6578600" cy="1269999"/>
            </a:xfrm>
            <a:prstGeom prst="rect">
              <a:avLst/>
            </a:prstGeom>
            <a:noFill/>
            <a:ln>
              <a:noFill/>
            </a:ln>
          </p:spPr>
          <p:txBody>
            <a:bodyPr anchorCtr="0" anchor="t" bIns="83800" lIns="83800" spcFirstLastPara="1" rIns="83800" wrap="square" tIns="83800">
              <a:noAutofit/>
            </a:bodyPr>
            <a:lstStyle/>
            <a:p>
              <a:pPr indent="0" lvl="0" marL="0" marR="0" rtl="0" algn="l">
                <a:lnSpc>
                  <a:spcPct val="90000"/>
                </a:lnSpc>
                <a:spcBef>
                  <a:spcPts val="0"/>
                </a:spcBef>
                <a:spcAft>
                  <a:spcPts val="0"/>
                </a:spcAft>
                <a:buNone/>
              </a:pPr>
              <a:r>
                <a:rPr b="1" lang="en-US" sz="2200">
                  <a:solidFill>
                    <a:schemeClr val="dk1"/>
                  </a:solidFill>
                  <a:latin typeface="Arial"/>
                  <a:ea typeface="Arial"/>
                  <a:cs typeface="Arial"/>
                  <a:sym typeface="Arial"/>
                </a:rPr>
                <a:t>Unstructured data</a:t>
              </a:r>
              <a:endParaRPr/>
            </a:p>
            <a:p>
              <a:pPr indent="-171450" lvl="1" marL="171450" marR="0" rtl="0" algn="l">
                <a:lnSpc>
                  <a:spcPct val="90000"/>
                </a:lnSpc>
                <a:spcBef>
                  <a:spcPts val="770"/>
                </a:spcBef>
                <a:spcAft>
                  <a:spcPts val="0"/>
                </a:spcAft>
                <a:buClr>
                  <a:schemeClr val="dk1"/>
                </a:buClr>
                <a:buSzPts val="1700"/>
                <a:buFont typeface="Arial"/>
                <a:buChar char="•"/>
              </a:pPr>
              <a:r>
                <a:rPr b="1" i="0" lang="en-US" sz="1700" u="none" cap="none" strike="noStrike">
                  <a:solidFill>
                    <a:schemeClr val="dk1"/>
                  </a:solidFill>
                  <a:latin typeface="Arial"/>
                  <a:ea typeface="Arial"/>
                  <a:cs typeface="Arial"/>
                  <a:sym typeface="Arial"/>
                </a:rPr>
                <a:t>No identifiable structure/in original format</a:t>
              </a:r>
              <a:endParaRPr/>
            </a:p>
            <a:p>
              <a:pPr indent="-171450" lvl="1" marL="171450" marR="0" rtl="0" algn="l">
                <a:lnSpc>
                  <a:spcPct val="90000"/>
                </a:lnSpc>
                <a:spcBef>
                  <a:spcPts val="255"/>
                </a:spcBef>
                <a:spcAft>
                  <a:spcPts val="0"/>
                </a:spcAft>
                <a:buClr>
                  <a:schemeClr val="dk1"/>
                </a:buClr>
                <a:buSzPts val="1700"/>
                <a:buFont typeface="Arial"/>
                <a:buChar char="•"/>
              </a:pPr>
              <a:r>
                <a:rPr b="1" i="0" lang="en-US" sz="1700" u="none" cap="none" strike="noStrike">
                  <a:solidFill>
                    <a:schemeClr val="dk1"/>
                  </a:solidFill>
                  <a:latin typeface="Arial"/>
                  <a:ea typeface="Arial"/>
                  <a:cs typeface="Arial"/>
                  <a:sym typeface="Arial"/>
                </a:rPr>
                <a:t>e.g. bitmap images/objects, text and other data types that are not part of a database</a:t>
              </a:r>
              <a:endParaRPr/>
            </a:p>
          </p:txBody>
        </p:sp>
        <p:sp>
          <p:nvSpPr>
            <p:cNvPr id="363" name="Google Shape;363;p21"/>
            <p:cNvSpPr/>
            <p:nvPr/>
          </p:nvSpPr>
          <p:spPr>
            <a:xfrm>
              <a:off x="126999" y="2920999"/>
              <a:ext cx="1676400" cy="1015999"/>
            </a:xfrm>
            <a:prstGeom prst="roundRect">
              <a:avLst>
                <a:gd fmla="val 10000" name="adj"/>
              </a:avLst>
            </a:prstGeom>
            <a:blipFill rotWithShape="1">
              <a:blip r:embed="rId5">
                <a:alphaModFix/>
              </a:blip>
              <a:stretch>
                <a:fillRect b="0" l="0" r="0" t="0"/>
              </a:stretch>
            </a:blip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Types of Databases (cont'd.)</a:t>
            </a:r>
            <a:endParaRPr/>
          </a:p>
        </p:txBody>
      </p:sp>
      <p:sp>
        <p:nvSpPr>
          <p:cNvPr id="369" name="Google Shape;369;p2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370" name="Google Shape;370;p2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71" name="Google Shape;371;p2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fontScale="85000" lnSpcReduction="10000"/>
          </a:bodyPr>
          <a:lstStyle/>
          <a:p>
            <a:pPr indent="-320040" lvl="0" marL="320040" rtl="0" algn="l">
              <a:spcBef>
                <a:spcPts val="0"/>
              </a:spcBef>
              <a:spcAft>
                <a:spcPts val="0"/>
              </a:spcAft>
              <a:buSzPct val="59999"/>
              <a:buChar char="◻"/>
            </a:pPr>
            <a:r>
              <a:rPr b="1" lang="en-US"/>
              <a:t>Unstructured data </a:t>
            </a:r>
            <a:r>
              <a:rPr lang="en-US"/>
              <a:t>exist in their original state</a:t>
            </a:r>
            <a:endParaRPr/>
          </a:p>
          <a:p>
            <a:pPr indent="-320040" lvl="0" marL="320040" rtl="0" algn="l">
              <a:spcBef>
                <a:spcPts val="700"/>
              </a:spcBef>
              <a:spcAft>
                <a:spcPts val="0"/>
              </a:spcAft>
              <a:buSzPct val="59999"/>
              <a:buChar char="◻"/>
            </a:pPr>
            <a:r>
              <a:rPr b="1" lang="en-US"/>
              <a:t>Structured data </a:t>
            </a:r>
            <a:r>
              <a:rPr lang="en-US"/>
              <a:t>result from formatting </a:t>
            </a:r>
            <a:endParaRPr/>
          </a:p>
          <a:p>
            <a:pPr indent="-274320" lvl="1" marL="640080" rtl="0" algn="l">
              <a:spcBef>
                <a:spcPts val="550"/>
              </a:spcBef>
              <a:spcAft>
                <a:spcPts val="0"/>
              </a:spcAft>
              <a:buSzPct val="70000"/>
              <a:buChar char="🞑"/>
            </a:pPr>
            <a:r>
              <a:rPr lang="en-US"/>
              <a:t>Structure applied based on type of processing to be performed</a:t>
            </a:r>
            <a:endParaRPr/>
          </a:p>
          <a:p>
            <a:pPr indent="-320040" lvl="0" marL="320040" rtl="0" algn="l">
              <a:spcBef>
                <a:spcPts val="700"/>
              </a:spcBef>
              <a:spcAft>
                <a:spcPts val="0"/>
              </a:spcAft>
              <a:buSzPct val="59999"/>
              <a:buChar char="◻"/>
            </a:pPr>
            <a:r>
              <a:rPr b="1" lang="en-US"/>
              <a:t>Semi structured data </a:t>
            </a:r>
            <a:r>
              <a:rPr lang="en-US"/>
              <a:t>have been processed to some extent</a:t>
            </a:r>
            <a:endParaRPr/>
          </a:p>
          <a:p>
            <a:pPr indent="-274320" lvl="1" marL="640080" rtl="0" algn="l">
              <a:spcBef>
                <a:spcPts val="0"/>
              </a:spcBef>
              <a:spcAft>
                <a:spcPts val="0"/>
              </a:spcAft>
              <a:buSzPct val="70000"/>
              <a:buChar char="🞑"/>
            </a:pPr>
            <a:r>
              <a:rPr lang="en-US" sz="2800"/>
              <a:t>Data may have certain structure but not all information collected has identical structure</a:t>
            </a:r>
            <a:endParaRPr/>
          </a:p>
          <a:p>
            <a:pPr indent="-274320" lvl="1" marL="640080" rtl="0" algn="l">
              <a:spcBef>
                <a:spcPts val="0"/>
              </a:spcBef>
              <a:spcAft>
                <a:spcPts val="0"/>
              </a:spcAft>
              <a:buSzPct val="70000"/>
              <a:buChar char="🞑"/>
            </a:pPr>
            <a:r>
              <a:rPr lang="en-US" sz="2800"/>
              <a:t>Some attributes may exist in some of the entities of a particular type but not in others</a:t>
            </a:r>
            <a:endParaRPr/>
          </a:p>
          <a:p>
            <a:pPr indent="-274320" lvl="1" marL="640080" rtl="0" algn="l">
              <a:spcBef>
                <a:spcPts val="550"/>
              </a:spcBef>
              <a:spcAft>
                <a:spcPts val="0"/>
              </a:spcAft>
              <a:buSzPct val="70000"/>
              <a:buChar char="🞑"/>
            </a:pPr>
            <a:r>
              <a:rPr b="1" lang="en-US"/>
              <a:t>Extensible Markup Language (XML) </a:t>
            </a:r>
            <a:r>
              <a:rPr lang="en-US"/>
              <a:t>represents data elements in textual format</a:t>
            </a:r>
            <a:endParaRPr/>
          </a:p>
          <a:p>
            <a:pPr indent="-274320" lvl="1" marL="640080" rtl="0" algn="l">
              <a:spcBef>
                <a:spcPts val="550"/>
              </a:spcBef>
              <a:spcAft>
                <a:spcPts val="0"/>
              </a:spcAft>
              <a:buSzPct val="70000"/>
              <a:buChar char="🞑"/>
            </a:pPr>
            <a:r>
              <a:rPr b="1" lang="en-US"/>
              <a:t>XML database </a:t>
            </a:r>
            <a:r>
              <a:rPr lang="en-US"/>
              <a:t>supports semistructured XML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377" name="Google Shape;377;p23"/>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descr="Tbl01-01.bmp" id="378" name="Google Shape;378;p23"/>
          <p:cNvPicPr preferRelativeResize="0"/>
          <p:nvPr/>
        </p:nvPicPr>
        <p:blipFill rotWithShape="1">
          <a:blip r:embed="rId3">
            <a:alphaModFix/>
          </a:blip>
          <a:srcRect b="0" l="0" r="0" t="0"/>
          <a:stretch/>
        </p:blipFill>
        <p:spPr>
          <a:xfrm>
            <a:off x="457200" y="1765300"/>
            <a:ext cx="8229600" cy="2654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24"/>
          <p:cNvPicPr preferRelativeResize="0"/>
          <p:nvPr/>
        </p:nvPicPr>
        <p:blipFill rotWithShape="1">
          <a:blip r:embed="rId3">
            <a:alphaModFix/>
          </a:blip>
          <a:srcRect b="0" l="0" r="0" t="0"/>
          <a:stretch/>
        </p:blipFill>
        <p:spPr>
          <a:xfrm>
            <a:off x="5164111" y="3276600"/>
            <a:ext cx="3170592" cy="2129790"/>
          </a:xfrm>
          <a:prstGeom prst="rect">
            <a:avLst/>
          </a:prstGeom>
          <a:noFill/>
          <a:ln>
            <a:noFill/>
          </a:ln>
        </p:spPr>
      </p:pic>
      <p:sp>
        <p:nvSpPr>
          <p:cNvPr id="384" name="Google Shape;384;p2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Why Database Design Is Important</a:t>
            </a:r>
            <a:endParaRPr/>
          </a:p>
        </p:txBody>
      </p:sp>
      <p:sp>
        <p:nvSpPr>
          <p:cNvPr id="385" name="Google Shape;385;p2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386" name="Google Shape;386;p2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87" name="Google Shape;387;p24"/>
          <p:cNvSpPr txBox="1"/>
          <p:nvPr>
            <p:ph idx="1" type="body"/>
          </p:nvPr>
        </p:nvSpPr>
        <p:spPr>
          <a:xfrm>
            <a:off x="612648" y="1600200"/>
            <a:ext cx="5635752" cy="4495800"/>
          </a:xfrm>
          <a:prstGeom prst="rect">
            <a:avLst/>
          </a:prstGeom>
          <a:noFill/>
          <a:ln>
            <a:noFill/>
          </a:ln>
        </p:spPr>
        <p:txBody>
          <a:bodyPr anchorCtr="0" anchor="t" bIns="45700" lIns="91425" spcFirstLastPara="1" rIns="91425" wrap="square" tIns="45700">
            <a:normAutofit fontScale="92500" lnSpcReduction="10000"/>
          </a:bodyPr>
          <a:lstStyle/>
          <a:p>
            <a:pPr indent="-320059" lvl="0" marL="320040" rtl="0" algn="l">
              <a:spcBef>
                <a:spcPts val="0"/>
              </a:spcBef>
              <a:spcAft>
                <a:spcPts val="0"/>
              </a:spcAft>
              <a:buSzPct val="59999"/>
              <a:buChar char="◻"/>
            </a:pPr>
            <a:r>
              <a:rPr b="1" lang="en-US"/>
              <a:t>Database design </a:t>
            </a:r>
            <a:r>
              <a:rPr lang="en-US"/>
              <a:t>focuses on design of </a:t>
            </a:r>
            <a:r>
              <a:rPr b="1" lang="en-US"/>
              <a:t>database structure</a:t>
            </a:r>
            <a:r>
              <a:rPr lang="en-US"/>
              <a:t> used for </a:t>
            </a:r>
            <a:r>
              <a:rPr b="1" lang="en-US"/>
              <a:t>end-user data (= what?)</a:t>
            </a:r>
            <a:endParaRPr/>
          </a:p>
          <a:p>
            <a:pPr indent="-274320" lvl="1" marL="640080" rtl="0" algn="l">
              <a:spcBef>
                <a:spcPts val="550"/>
              </a:spcBef>
              <a:spcAft>
                <a:spcPts val="0"/>
              </a:spcAft>
              <a:buSzPct val="70000"/>
              <a:buChar char="🞑"/>
            </a:pPr>
            <a:r>
              <a:rPr lang="en-US"/>
              <a:t>Designer must identify database’s expected use</a:t>
            </a:r>
            <a:endParaRPr/>
          </a:p>
          <a:p>
            <a:pPr indent="-320059" lvl="0" marL="320040" rtl="0" algn="l">
              <a:spcBef>
                <a:spcPts val="700"/>
              </a:spcBef>
              <a:spcAft>
                <a:spcPts val="0"/>
              </a:spcAft>
              <a:buSzPct val="59999"/>
              <a:buChar char="◻"/>
            </a:pPr>
            <a:r>
              <a:rPr lang="en-US"/>
              <a:t>Well-designed database:</a:t>
            </a:r>
            <a:endParaRPr/>
          </a:p>
          <a:p>
            <a:pPr indent="-274320" lvl="1" marL="640080" rtl="0" algn="l">
              <a:spcBef>
                <a:spcPts val="550"/>
              </a:spcBef>
              <a:spcAft>
                <a:spcPts val="0"/>
              </a:spcAft>
              <a:buSzPct val="70000"/>
              <a:buChar char="🞑"/>
            </a:pPr>
            <a:r>
              <a:rPr lang="en-US"/>
              <a:t>Facilitates </a:t>
            </a:r>
            <a:r>
              <a:rPr b="1" lang="en-US"/>
              <a:t>data management</a:t>
            </a:r>
            <a:endParaRPr/>
          </a:p>
          <a:p>
            <a:pPr indent="-274320" lvl="1" marL="640080" rtl="0" algn="l">
              <a:spcBef>
                <a:spcPts val="550"/>
              </a:spcBef>
              <a:spcAft>
                <a:spcPts val="0"/>
              </a:spcAft>
              <a:buSzPct val="70000"/>
              <a:buChar char="🞑"/>
            </a:pPr>
            <a:r>
              <a:rPr lang="en-US"/>
              <a:t>Generates </a:t>
            </a:r>
            <a:r>
              <a:rPr b="1" lang="en-US"/>
              <a:t>accurate</a:t>
            </a:r>
            <a:r>
              <a:rPr lang="en-US"/>
              <a:t> and </a:t>
            </a:r>
            <a:r>
              <a:rPr b="1" lang="en-US"/>
              <a:t>valuable</a:t>
            </a:r>
            <a:r>
              <a:rPr lang="en-US"/>
              <a:t> information</a:t>
            </a:r>
            <a:endParaRPr/>
          </a:p>
          <a:p>
            <a:pPr indent="-320059" lvl="0" marL="320040" rtl="0" algn="l">
              <a:spcBef>
                <a:spcPts val="700"/>
              </a:spcBef>
              <a:spcAft>
                <a:spcPts val="0"/>
              </a:spcAft>
              <a:buSzPct val="59999"/>
              <a:buChar char="◻"/>
            </a:pPr>
            <a:r>
              <a:rPr lang="en-US"/>
              <a:t>Poorly designed database:</a:t>
            </a:r>
            <a:endParaRPr/>
          </a:p>
          <a:p>
            <a:pPr indent="-274320" lvl="1" marL="640080" rtl="0" algn="l">
              <a:spcBef>
                <a:spcPts val="550"/>
              </a:spcBef>
              <a:spcAft>
                <a:spcPts val="0"/>
              </a:spcAft>
              <a:buSzPct val="70000"/>
              <a:buChar char="🞑"/>
            </a:pPr>
            <a:r>
              <a:rPr lang="en-US"/>
              <a:t>Causes difficult-to-trace errors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25"/>
          <p:cNvPicPr preferRelativeResize="0"/>
          <p:nvPr/>
        </p:nvPicPr>
        <p:blipFill rotWithShape="1">
          <a:blip r:embed="rId3">
            <a:alphaModFix/>
          </a:blip>
          <a:srcRect b="0" l="0" r="0" t="0"/>
          <a:stretch/>
        </p:blipFill>
        <p:spPr>
          <a:xfrm rot="1127350">
            <a:off x="6066575" y="2085439"/>
            <a:ext cx="2476500" cy="2476500"/>
          </a:xfrm>
          <a:prstGeom prst="rect">
            <a:avLst/>
          </a:prstGeom>
          <a:noFill/>
          <a:ln>
            <a:noFill/>
          </a:ln>
        </p:spPr>
      </p:pic>
      <p:sp>
        <p:nvSpPr>
          <p:cNvPr id="393" name="Google Shape;393;p2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Evolution of File System Data Processing</a:t>
            </a:r>
            <a:endParaRPr/>
          </a:p>
        </p:txBody>
      </p:sp>
      <p:sp>
        <p:nvSpPr>
          <p:cNvPr id="394" name="Google Shape;394;p2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395" name="Google Shape;395;p2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396" name="Google Shape;396;p25"/>
          <p:cNvSpPr txBox="1"/>
          <p:nvPr>
            <p:ph idx="1" type="body"/>
          </p:nvPr>
        </p:nvSpPr>
        <p:spPr>
          <a:xfrm>
            <a:off x="612648" y="1600200"/>
            <a:ext cx="5635752" cy="4495800"/>
          </a:xfrm>
          <a:prstGeom prst="rect">
            <a:avLst/>
          </a:prstGeom>
          <a:noFill/>
          <a:ln>
            <a:noFill/>
          </a:ln>
        </p:spPr>
        <p:txBody>
          <a:bodyPr anchorCtr="0" anchor="t" bIns="45700" lIns="91425" spcFirstLastPara="1" rIns="91425" wrap="square" tIns="45700">
            <a:normAutofit fontScale="85000" lnSpcReduction="10000"/>
          </a:bodyPr>
          <a:lstStyle/>
          <a:p>
            <a:pPr indent="-320040" lvl="0" marL="320040" rtl="0" algn="l">
              <a:spcBef>
                <a:spcPts val="0"/>
              </a:spcBef>
              <a:spcAft>
                <a:spcPts val="0"/>
              </a:spcAft>
              <a:buSzPct val="59999"/>
              <a:buChar char="◻"/>
            </a:pPr>
            <a:r>
              <a:rPr lang="en-US"/>
              <a:t>Reasons for studying </a:t>
            </a:r>
            <a:r>
              <a:rPr b="1" lang="en-US"/>
              <a:t>file systems/filesystems</a:t>
            </a:r>
            <a:r>
              <a:rPr lang="en-US"/>
              <a:t>:</a:t>
            </a:r>
            <a:endParaRPr/>
          </a:p>
          <a:p>
            <a:pPr indent="-274320" lvl="1" marL="640080" rtl="0" algn="l">
              <a:spcBef>
                <a:spcPts val="550"/>
              </a:spcBef>
              <a:spcAft>
                <a:spcPts val="0"/>
              </a:spcAft>
              <a:buSzPct val="70000"/>
              <a:buChar char="🞑"/>
            </a:pPr>
            <a:r>
              <a:rPr lang="en-US"/>
              <a:t>Complexity of database design is easier to understand</a:t>
            </a:r>
            <a:endParaRPr/>
          </a:p>
          <a:p>
            <a:pPr indent="-274320" lvl="1" marL="640080" rtl="0" algn="l">
              <a:spcBef>
                <a:spcPts val="550"/>
              </a:spcBef>
              <a:spcAft>
                <a:spcPts val="0"/>
              </a:spcAft>
              <a:buSzPct val="70000"/>
              <a:buChar char="🞑"/>
            </a:pPr>
            <a:r>
              <a:rPr lang="en-US"/>
              <a:t>Understanding file system problems helps to avoid problems with DBMS systems</a:t>
            </a:r>
            <a:endParaRPr/>
          </a:p>
          <a:p>
            <a:pPr indent="-274320" lvl="1" marL="640080" rtl="0" algn="l">
              <a:spcBef>
                <a:spcPts val="550"/>
              </a:spcBef>
              <a:spcAft>
                <a:spcPts val="0"/>
              </a:spcAft>
              <a:buSzPct val="70000"/>
              <a:buChar char="🞑"/>
            </a:pPr>
            <a:r>
              <a:rPr lang="en-US"/>
              <a:t>Knowledge of file system is useful for converting file system to database system</a:t>
            </a:r>
            <a:endParaRPr/>
          </a:p>
          <a:p>
            <a:pPr indent="-320040" lvl="0" marL="320040" rtl="0" algn="l">
              <a:spcBef>
                <a:spcPts val="700"/>
              </a:spcBef>
              <a:spcAft>
                <a:spcPts val="0"/>
              </a:spcAft>
              <a:buSzPct val="59999"/>
              <a:buChar char="◻"/>
            </a:pPr>
            <a:r>
              <a:rPr b="1" lang="en-US"/>
              <a:t>File systems </a:t>
            </a:r>
            <a:r>
              <a:rPr lang="en-US"/>
              <a:t>typically composed of collection of file folders, each tagged and kept in cabinet</a:t>
            </a:r>
            <a:endParaRPr/>
          </a:p>
          <a:p>
            <a:pPr indent="-274320" lvl="1" marL="640080" rtl="0" algn="l">
              <a:spcBef>
                <a:spcPts val="550"/>
              </a:spcBef>
              <a:spcAft>
                <a:spcPts val="0"/>
              </a:spcAft>
              <a:buSzPct val="70000"/>
              <a:buChar char="🞑"/>
            </a:pPr>
            <a:r>
              <a:rPr lang="en-US"/>
              <a:t>Organized by expected use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Evolution of File System Data Processing</a:t>
            </a:r>
            <a:endParaRPr/>
          </a:p>
        </p:txBody>
      </p:sp>
      <p:sp>
        <p:nvSpPr>
          <p:cNvPr id="402" name="Google Shape;402;p2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403" name="Google Shape;403;p2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grpSp>
        <p:nvGrpSpPr>
          <p:cNvPr id="404" name="Google Shape;404;p26"/>
          <p:cNvGrpSpPr/>
          <p:nvPr/>
        </p:nvGrpSpPr>
        <p:grpSpPr>
          <a:xfrm>
            <a:off x="619941" y="1719642"/>
            <a:ext cx="8139066" cy="1285115"/>
            <a:chOff x="7166" y="119442"/>
            <a:chExt cx="8139066" cy="1285115"/>
          </a:xfrm>
        </p:grpSpPr>
        <p:sp>
          <p:nvSpPr>
            <p:cNvPr id="405" name="Google Shape;405;p26"/>
            <p:cNvSpPr/>
            <p:nvPr/>
          </p:nvSpPr>
          <p:spPr>
            <a:xfrm>
              <a:off x="7166" y="119442"/>
              <a:ext cx="2141859" cy="1285115"/>
            </a:xfrm>
            <a:prstGeom prst="roundRect">
              <a:avLst>
                <a:gd fmla="val 10000" name="adj"/>
              </a:avLst>
            </a:prstGeom>
            <a:solidFill>
              <a:schemeClr val="accent1"/>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txBox="1"/>
            <p:nvPr/>
          </p:nvSpPr>
          <p:spPr>
            <a:xfrm>
              <a:off x="44806" y="157082"/>
              <a:ext cx="2066579" cy="1209835"/>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Manual File Systems</a:t>
              </a:r>
              <a:endParaRPr/>
            </a:p>
          </p:txBody>
        </p:sp>
        <p:sp>
          <p:nvSpPr>
            <p:cNvPr id="407" name="Google Shape;407;p26"/>
            <p:cNvSpPr/>
            <p:nvPr/>
          </p:nvSpPr>
          <p:spPr>
            <a:xfrm>
              <a:off x="2363212" y="496409"/>
              <a:ext cx="454074" cy="531181"/>
            </a:xfrm>
            <a:prstGeom prst="rightArrow">
              <a:avLst>
                <a:gd fmla="val 60000" name="adj1"/>
                <a:gd fmla="val 50000" name="adj2"/>
              </a:avLst>
            </a:prstGeom>
            <a:solidFill>
              <a:srgbClr val="BEE5AC"/>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txBox="1"/>
            <p:nvPr/>
          </p:nvSpPr>
          <p:spPr>
            <a:xfrm>
              <a:off x="2363212" y="602645"/>
              <a:ext cx="317852" cy="3187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chemeClr val="lt1"/>
                </a:solidFill>
                <a:latin typeface="Arial"/>
                <a:ea typeface="Arial"/>
                <a:cs typeface="Arial"/>
                <a:sym typeface="Arial"/>
              </a:endParaRPr>
            </a:p>
          </p:txBody>
        </p:sp>
        <p:sp>
          <p:nvSpPr>
            <p:cNvPr id="409" name="Google Shape;409;p26"/>
            <p:cNvSpPr/>
            <p:nvPr/>
          </p:nvSpPr>
          <p:spPr>
            <a:xfrm>
              <a:off x="3005770" y="119442"/>
              <a:ext cx="2141859" cy="1285115"/>
            </a:xfrm>
            <a:prstGeom prst="roundRect">
              <a:avLst>
                <a:gd fmla="val 10000" name="adj"/>
              </a:avLst>
            </a:prstGeom>
            <a:solidFill>
              <a:schemeClr val="accent1"/>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txBox="1"/>
            <p:nvPr/>
          </p:nvSpPr>
          <p:spPr>
            <a:xfrm>
              <a:off x="3043410" y="157082"/>
              <a:ext cx="2066579" cy="1209835"/>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Computer File Systems</a:t>
              </a:r>
              <a:endParaRPr/>
            </a:p>
          </p:txBody>
        </p:sp>
        <p:sp>
          <p:nvSpPr>
            <p:cNvPr id="411" name="Google Shape;411;p26"/>
            <p:cNvSpPr/>
            <p:nvPr/>
          </p:nvSpPr>
          <p:spPr>
            <a:xfrm>
              <a:off x="5361815" y="496409"/>
              <a:ext cx="454074" cy="531181"/>
            </a:xfrm>
            <a:prstGeom prst="rightArrow">
              <a:avLst>
                <a:gd fmla="val 60000" name="adj1"/>
                <a:gd fmla="val 50000" name="adj2"/>
              </a:avLst>
            </a:prstGeom>
            <a:solidFill>
              <a:srgbClr val="BEE5AC"/>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txBox="1"/>
            <p:nvPr/>
          </p:nvSpPr>
          <p:spPr>
            <a:xfrm>
              <a:off x="5361815" y="602645"/>
              <a:ext cx="317852" cy="31870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400">
                <a:solidFill>
                  <a:schemeClr val="lt1"/>
                </a:solidFill>
                <a:latin typeface="Arial"/>
                <a:ea typeface="Arial"/>
                <a:cs typeface="Arial"/>
                <a:sym typeface="Arial"/>
              </a:endParaRPr>
            </a:p>
          </p:txBody>
        </p:sp>
        <p:sp>
          <p:nvSpPr>
            <p:cNvPr id="413" name="Google Shape;413;p26"/>
            <p:cNvSpPr/>
            <p:nvPr/>
          </p:nvSpPr>
          <p:spPr>
            <a:xfrm>
              <a:off x="6004373" y="119442"/>
              <a:ext cx="2141859" cy="1285115"/>
            </a:xfrm>
            <a:prstGeom prst="roundRect">
              <a:avLst>
                <a:gd fmla="val 10000" name="adj"/>
              </a:avLst>
            </a:prstGeom>
            <a:solidFill>
              <a:schemeClr val="accent1"/>
            </a:solidFill>
            <a:ln>
              <a:noFill/>
            </a:ln>
            <a:effectLst>
              <a:outerShdw blurRad="38100" rotWithShape="0" dir="5400000" dist="300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txBox="1"/>
            <p:nvPr/>
          </p:nvSpPr>
          <p:spPr>
            <a:xfrm>
              <a:off x="6042013" y="157082"/>
              <a:ext cx="2066579" cy="1209835"/>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Database</a:t>
              </a:r>
              <a:endParaRPr/>
            </a:p>
          </p:txBody>
        </p:sp>
      </p:grpSp>
      <p:grpSp>
        <p:nvGrpSpPr>
          <p:cNvPr id="415" name="Google Shape;415;p26"/>
          <p:cNvGrpSpPr/>
          <p:nvPr/>
        </p:nvGrpSpPr>
        <p:grpSpPr>
          <a:xfrm>
            <a:off x="540633" y="3567836"/>
            <a:ext cx="8215133" cy="1297126"/>
            <a:chOff x="7233" y="596036"/>
            <a:chExt cx="8215133" cy="1297126"/>
          </a:xfrm>
        </p:grpSpPr>
        <p:sp>
          <p:nvSpPr>
            <p:cNvPr id="416" name="Google Shape;416;p26"/>
            <p:cNvSpPr/>
            <p:nvPr/>
          </p:nvSpPr>
          <p:spPr>
            <a:xfrm>
              <a:off x="7233" y="596036"/>
              <a:ext cx="2161877" cy="1297126"/>
            </a:xfrm>
            <a:prstGeom prst="roundRect">
              <a:avLst>
                <a:gd fmla="val 10000" name="adj"/>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txBox="1"/>
            <p:nvPr/>
          </p:nvSpPr>
          <p:spPr>
            <a:xfrm>
              <a:off x="45225" y="634028"/>
              <a:ext cx="2085893" cy="1221142"/>
            </a:xfrm>
            <a:prstGeom prst="rect">
              <a:avLst/>
            </a:prstGeom>
            <a:noFill/>
            <a:ln>
              <a:noFill/>
            </a:ln>
          </p:spPr>
          <p:txBody>
            <a:bodyPr anchorCtr="0" anchor="ctr" bIns="224775" lIns="224775" spcFirstLastPara="1" rIns="224775" wrap="square" tIns="224775">
              <a:noAutofit/>
            </a:bodyPr>
            <a:lstStyle/>
            <a:p>
              <a:pPr indent="0" lvl="0" marL="0" marR="0" rtl="0" algn="ctr">
                <a:lnSpc>
                  <a:spcPct val="90000"/>
                </a:lnSpc>
                <a:spcBef>
                  <a:spcPts val="0"/>
                </a:spcBef>
                <a:spcAft>
                  <a:spcPts val="0"/>
                </a:spcAft>
                <a:buNone/>
              </a:pPr>
              <a:r>
                <a:t/>
              </a:r>
              <a:endParaRPr sz="5900">
                <a:solidFill>
                  <a:schemeClr val="lt1"/>
                </a:solidFill>
                <a:latin typeface="Arial"/>
                <a:ea typeface="Arial"/>
                <a:cs typeface="Arial"/>
                <a:sym typeface="Arial"/>
              </a:endParaRPr>
            </a:p>
          </p:txBody>
        </p:sp>
        <p:sp>
          <p:nvSpPr>
            <p:cNvPr id="418" name="Google Shape;418;p26"/>
            <p:cNvSpPr/>
            <p:nvPr/>
          </p:nvSpPr>
          <p:spPr>
            <a:xfrm>
              <a:off x="2385298" y="976527"/>
              <a:ext cx="458317" cy="536145"/>
            </a:xfrm>
            <a:prstGeom prst="rightArrow">
              <a:avLst>
                <a:gd fmla="val 60000" name="adj1"/>
                <a:gd fmla="val 50000" name="adj2"/>
              </a:avLst>
            </a:prstGeom>
            <a:solidFill>
              <a:srgbClr val="BEE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txBox="1"/>
            <p:nvPr/>
          </p:nvSpPr>
          <p:spPr>
            <a:xfrm>
              <a:off x="2385298" y="1083756"/>
              <a:ext cx="320822" cy="32168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500">
                <a:solidFill>
                  <a:schemeClr val="lt1"/>
                </a:solidFill>
                <a:latin typeface="Arial"/>
                <a:ea typeface="Arial"/>
                <a:cs typeface="Arial"/>
                <a:sym typeface="Arial"/>
              </a:endParaRPr>
            </a:p>
          </p:txBody>
        </p:sp>
        <p:sp>
          <p:nvSpPr>
            <p:cNvPr id="420" name="Google Shape;420;p26"/>
            <p:cNvSpPr/>
            <p:nvPr/>
          </p:nvSpPr>
          <p:spPr>
            <a:xfrm>
              <a:off x="3033861" y="596036"/>
              <a:ext cx="2161877" cy="1297126"/>
            </a:xfrm>
            <a:prstGeom prst="roundRect">
              <a:avLst>
                <a:gd fmla="val 10000" name="adj"/>
              </a:avLst>
            </a:pr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txBox="1"/>
            <p:nvPr/>
          </p:nvSpPr>
          <p:spPr>
            <a:xfrm>
              <a:off x="3071853" y="634028"/>
              <a:ext cx="2085893" cy="1221142"/>
            </a:xfrm>
            <a:prstGeom prst="rect">
              <a:avLst/>
            </a:prstGeom>
            <a:noFill/>
            <a:ln>
              <a:noFill/>
            </a:ln>
          </p:spPr>
          <p:txBody>
            <a:bodyPr anchorCtr="0" anchor="ctr" bIns="224775" lIns="224775" spcFirstLastPara="1" rIns="224775" wrap="square" tIns="224775">
              <a:noAutofit/>
            </a:bodyPr>
            <a:lstStyle/>
            <a:p>
              <a:pPr indent="0" lvl="0" marL="0" marR="0" rtl="0" algn="ctr">
                <a:lnSpc>
                  <a:spcPct val="90000"/>
                </a:lnSpc>
                <a:spcBef>
                  <a:spcPts val="0"/>
                </a:spcBef>
                <a:spcAft>
                  <a:spcPts val="0"/>
                </a:spcAft>
                <a:buNone/>
              </a:pPr>
              <a:r>
                <a:t/>
              </a:r>
              <a:endParaRPr sz="5900">
                <a:solidFill>
                  <a:schemeClr val="lt1"/>
                </a:solidFill>
                <a:latin typeface="Arial"/>
                <a:ea typeface="Arial"/>
                <a:cs typeface="Arial"/>
                <a:sym typeface="Arial"/>
              </a:endParaRPr>
            </a:p>
          </p:txBody>
        </p:sp>
        <p:sp>
          <p:nvSpPr>
            <p:cNvPr id="422" name="Google Shape;422;p26"/>
            <p:cNvSpPr/>
            <p:nvPr/>
          </p:nvSpPr>
          <p:spPr>
            <a:xfrm>
              <a:off x="5411926" y="976527"/>
              <a:ext cx="458317" cy="536145"/>
            </a:xfrm>
            <a:prstGeom prst="rightArrow">
              <a:avLst>
                <a:gd fmla="val 60000" name="adj1"/>
                <a:gd fmla="val 50000" name="adj2"/>
              </a:avLst>
            </a:prstGeom>
            <a:solidFill>
              <a:srgbClr val="BEE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txBox="1"/>
            <p:nvPr/>
          </p:nvSpPr>
          <p:spPr>
            <a:xfrm>
              <a:off x="5411926" y="1083756"/>
              <a:ext cx="320822" cy="32168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2500">
                <a:solidFill>
                  <a:schemeClr val="lt1"/>
                </a:solidFill>
                <a:latin typeface="Arial"/>
                <a:ea typeface="Arial"/>
                <a:cs typeface="Arial"/>
                <a:sym typeface="Arial"/>
              </a:endParaRPr>
            </a:p>
          </p:txBody>
        </p:sp>
        <p:sp>
          <p:nvSpPr>
            <p:cNvPr id="424" name="Google Shape;424;p26"/>
            <p:cNvSpPr/>
            <p:nvPr/>
          </p:nvSpPr>
          <p:spPr>
            <a:xfrm>
              <a:off x="6060489" y="596036"/>
              <a:ext cx="2161877" cy="1297126"/>
            </a:xfrm>
            <a:prstGeom prst="roundRect">
              <a:avLst>
                <a:gd fmla="val 1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txBox="1"/>
            <p:nvPr/>
          </p:nvSpPr>
          <p:spPr>
            <a:xfrm>
              <a:off x="6098481" y="634028"/>
              <a:ext cx="2085893" cy="1221142"/>
            </a:xfrm>
            <a:prstGeom prst="rect">
              <a:avLst/>
            </a:prstGeom>
            <a:noFill/>
            <a:ln>
              <a:noFill/>
            </a:ln>
          </p:spPr>
          <p:txBody>
            <a:bodyPr anchorCtr="0" anchor="ctr" bIns="224775" lIns="224775" spcFirstLastPara="1" rIns="224775" wrap="square" tIns="224775">
              <a:noAutofit/>
            </a:bodyPr>
            <a:lstStyle/>
            <a:p>
              <a:pPr indent="0" lvl="0" marL="0" marR="0" rtl="0" algn="ctr">
                <a:lnSpc>
                  <a:spcPct val="90000"/>
                </a:lnSpc>
                <a:spcBef>
                  <a:spcPts val="0"/>
                </a:spcBef>
                <a:spcAft>
                  <a:spcPts val="0"/>
                </a:spcAft>
                <a:buNone/>
              </a:pPr>
              <a:r>
                <a:t/>
              </a:r>
              <a:endParaRPr sz="5900">
                <a:solidFill>
                  <a:schemeClr val="lt1"/>
                </a:solidFill>
                <a:latin typeface="Arial"/>
                <a:ea typeface="Arial"/>
                <a:cs typeface="Arial"/>
                <a:sym typeface="Arial"/>
              </a:endParaRPr>
            </a:p>
          </p:txBody>
        </p:sp>
      </p:grpSp>
      <p:pic>
        <p:nvPicPr>
          <p:cNvPr id="426" name="Google Shape;426;p26"/>
          <p:cNvPicPr preferRelativeResize="0"/>
          <p:nvPr/>
        </p:nvPicPr>
        <p:blipFill rotWithShape="1">
          <a:blip r:embed="rId3">
            <a:alphaModFix/>
          </a:blip>
          <a:srcRect b="0" l="0" r="0" t="0"/>
          <a:stretch/>
        </p:blipFill>
        <p:spPr>
          <a:xfrm>
            <a:off x="533400" y="3581400"/>
            <a:ext cx="2157984" cy="131020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descr="a5.jpg" id="427" name="Google Shape;427;p26"/>
          <p:cNvPicPr preferRelativeResize="0"/>
          <p:nvPr/>
        </p:nvPicPr>
        <p:blipFill rotWithShape="1">
          <a:blip r:embed="rId4">
            <a:alphaModFix/>
          </a:blip>
          <a:srcRect b="0" l="0" r="0" t="0"/>
          <a:stretch/>
        </p:blipFill>
        <p:spPr>
          <a:xfrm>
            <a:off x="3505200" y="3581400"/>
            <a:ext cx="2286000" cy="1310205"/>
          </a:xfrm>
          <a:prstGeom prst="rect">
            <a:avLst/>
          </a:prstGeom>
          <a:noFill/>
          <a:ln>
            <a:noFill/>
          </a:ln>
        </p:spPr>
      </p:pic>
      <p:sp>
        <p:nvSpPr>
          <p:cNvPr id="428" name="Google Shape;428;p26"/>
          <p:cNvSpPr/>
          <p:nvPr/>
        </p:nvSpPr>
        <p:spPr>
          <a:xfrm>
            <a:off x="7086600" y="3512602"/>
            <a:ext cx="1143000" cy="1447800"/>
          </a:xfrm>
          <a:prstGeom prst="can">
            <a:avLst>
              <a:gd fmla="val 25000" name="adj"/>
            </a:avLst>
          </a:prstGeom>
          <a:solidFill>
            <a:schemeClr val="accent1"/>
          </a:solidFill>
          <a:ln cap="flat" cmpd="sng" w="19050">
            <a:solidFill>
              <a:srgbClr val="5C982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IBM DB2/</a:t>
            </a:r>
            <a:endParaRPr/>
          </a:p>
          <a:p>
            <a:pPr indent="0" lvl="0" marL="0" marR="0" rtl="0" algn="ctr">
              <a:spcBef>
                <a:spcPts val="0"/>
              </a:spcBef>
              <a:spcAft>
                <a:spcPts val="0"/>
              </a:spcAft>
              <a:buNone/>
            </a:pPr>
            <a:r>
              <a:rPr b="1" lang="en-US" sz="2000">
                <a:solidFill>
                  <a:schemeClr val="lt1"/>
                </a:solidFill>
                <a:latin typeface="Arial"/>
                <a:ea typeface="Arial"/>
                <a:cs typeface="Arial"/>
                <a:sym typeface="Arial"/>
              </a:rPr>
              <a:t>DBMS</a:t>
            </a:r>
            <a:endParaRPr/>
          </a:p>
        </p:txBody>
      </p:sp>
      <p:sp>
        <p:nvSpPr>
          <p:cNvPr id="429" name="Google Shape;429;p26"/>
          <p:cNvSpPr txBox="1"/>
          <p:nvPr/>
        </p:nvSpPr>
        <p:spPr>
          <a:xfrm>
            <a:off x="3810000" y="4495800"/>
            <a:ext cx="16764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MS EXCEL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Evolution of File System Data Processing</a:t>
            </a:r>
            <a:endParaRPr/>
          </a:p>
        </p:txBody>
      </p:sp>
      <p:sp>
        <p:nvSpPr>
          <p:cNvPr id="435" name="Google Shape;435;p2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436" name="Google Shape;436;p2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descr="cutcaster-photo-100367915-Computer-file-system-on-black-screen.jpg" id="437" name="Google Shape;437;p27"/>
          <p:cNvPicPr preferRelativeResize="0"/>
          <p:nvPr>
            <p:ph idx="1" type="body"/>
          </p:nvPr>
        </p:nvPicPr>
        <p:blipFill rotWithShape="1">
          <a:blip r:embed="rId3">
            <a:alphaModFix/>
          </a:blip>
          <a:srcRect b="0" l="0" r="0" t="0"/>
          <a:stretch/>
        </p:blipFill>
        <p:spPr>
          <a:xfrm>
            <a:off x="4495800" y="1524000"/>
            <a:ext cx="4229100" cy="2819400"/>
          </a:xfrm>
          <a:prstGeom prst="rect">
            <a:avLst/>
          </a:prstGeom>
          <a:noFill/>
          <a:ln>
            <a:noFill/>
          </a:ln>
        </p:spPr>
      </p:pic>
      <p:pic>
        <p:nvPicPr>
          <p:cNvPr descr="file-systems.gif" id="438" name="Google Shape;438;p27"/>
          <p:cNvPicPr preferRelativeResize="0"/>
          <p:nvPr/>
        </p:nvPicPr>
        <p:blipFill rotWithShape="1">
          <a:blip r:embed="rId4">
            <a:alphaModFix/>
          </a:blip>
          <a:srcRect b="0" l="0" r="0" t="0"/>
          <a:stretch/>
        </p:blipFill>
        <p:spPr>
          <a:xfrm>
            <a:off x="457200" y="1600200"/>
            <a:ext cx="3861352" cy="3733800"/>
          </a:xfrm>
          <a:prstGeom prst="rect">
            <a:avLst/>
          </a:prstGeom>
          <a:noFill/>
          <a:ln>
            <a:noFill/>
          </a:ln>
        </p:spPr>
      </p:pic>
      <p:sp>
        <p:nvSpPr>
          <p:cNvPr id="439" name="Google Shape;439;p27"/>
          <p:cNvSpPr txBox="1"/>
          <p:nvPr/>
        </p:nvSpPr>
        <p:spPr>
          <a:xfrm>
            <a:off x="990600" y="5562600"/>
            <a:ext cx="25146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Conceptual/logical</a:t>
            </a:r>
            <a:endParaRPr/>
          </a:p>
        </p:txBody>
      </p:sp>
      <p:sp>
        <p:nvSpPr>
          <p:cNvPr id="440" name="Google Shape;440;p27"/>
          <p:cNvSpPr txBox="1"/>
          <p:nvPr/>
        </p:nvSpPr>
        <p:spPr>
          <a:xfrm>
            <a:off x="5410200" y="4572000"/>
            <a:ext cx="25146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Arial"/>
                <a:ea typeface="Arial"/>
                <a:cs typeface="Arial"/>
                <a:sym typeface="Arial"/>
              </a:rPr>
              <a:t>Physical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Evolution of File System Data Processing (cont'd.)</a:t>
            </a:r>
            <a:endParaRPr/>
          </a:p>
        </p:txBody>
      </p:sp>
      <p:sp>
        <p:nvSpPr>
          <p:cNvPr id="446" name="Google Shape;446;p2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447" name="Google Shape;447;p2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48" name="Google Shape;448;p28"/>
          <p:cNvSpPr txBox="1"/>
          <p:nvPr>
            <p:ph idx="1" type="body"/>
          </p:nvPr>
        </p:nvSpPr>
        <p:spPr>
          <a:xfrm>
            <a:off x="533400" y="1600200"/>
            <a:ext cx="8077200" cy="45720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Contents of each file folder are logically related</a:t>
            </a:r>
            <a:endParaRPr/>
          </a:p>
          <a:p>
            <a:pPr indent="-320040" lvl="0" marL="320040" rtl="0" algn="l">
              <a:spcBef>
                <a:spcPts val="700"/>
              </a:spcBef>
              <a:spcAft>
                <a:spcPts val="0"/>
              </a:spcAft>
              <a:buSzPts val="1740"/>
              <a:buChar char="◻"/>
            </a:pPr>
            <a:r>
              <a:rPr b="1" lang="en-US"/>
              <a:t>Manual systems </a:t>
            </a:r>
            <a:r>
              <a:rPr i="1" lang="en-US"/>
              <a:t>(current file systems)</a:t>
            </a:r>
            <a:endParaRPr/>
          </a:p>
          <a:p>
            <a:pPr indent="-274320" lvl="1" marL="640080" rtl="0" algn="l">
              <a:spcBef>
                <a:spcPts val="550"/>
              </a:spcBef>
              <a:spcAft>
                <a:spcPts val="0"/>
              </a:spcAft>
              <a:buSzPts val="1820"/>
              <a:buChar char="🞑"/>
            </a:pPr>
            <a:r>
              <a:rPr lang="en-US"/>
              <a:t>Served as a data repository for small data collections</a:t>
            </a:r>
            <a:endParaRPr/>
          </a:p>
          <a:p>
            <a:pPr indent="-274320" lvl="1" marL="640080" rtl="0" algn="l">
              <a:spcBef>
                <a:spcPts val="550"/>
              </a:spcBef>
              <a:spcAft>
                <a:spcPts val="0"/>
              </a:spcAft>
              <a:buSzPts val="1820"/>
              <a:buChar char="🞑"/>
            </a:pPr>
            <a:r>
              <a:rPr lang="en-US"/>
              <a:t>Cumbersome for large collections</a:t>
            </a:r>
            <a:endParaRPr/>
          </a:p>
          <a:p>
            <a:pPr indent="-320040" lvl="0" marL="320040" rtl="0" algn="l">
              <a:spcBef>
                <a:spcPts val="700"/>
              </a:spcBef>
              <a:spcAft>
                <a:spcPts val="0"/>
              </a:spcAft>
              <a:buSzPts val="1740"/>
              <a:buChar char="◻"/>
            </a:pPr>
            <a:r>
              <a:rPr b="1" lang="en-US"/>
              <a:t>Computerized file systems</a:t>
            </a:r>
            <a:endParaRPr/>
          </a:p>
          <a:p>
            <a:pPr indent="-274320" lvl="1" marL="640080" rtl="0" algn="l">
              <a:spcBef>
                <a:spcPts val="550"/>
              </a:spcBef>
              <a:spcAft>
                <a:spcPts val="0"/>
              </a:spcAft>
              <a:buSzPts val="1820"/>
              <a:buChar char="🞑"/>
            </a:pPr>
            <a:r>
              <a:rPr b="1" lang="en-US"/>
              <a:t>Data processing (DP) specialist </a:t>
            </a:r>
            <a:r>
              <a:rPr b="1" i="1" lang="en-US"/>
              <a:t>(special position) </a:t>
            </a:r>
            <a:r>
              <a:rPr lang="en-US"/>
              <a:t>converted computer file structure from manual system</a:t>
            </a:r>
            <a:endParaRPr/>
          </a:p>
          <a:p>
            <a:pPr indent="-228600" lvl="2" marL="914400" rtl="0" algn="l">
              <a:spcBef>
                <a:spcPts val="500"/>
              </a:spcBef>
              <a:spcAft>
                <a:spcPts val="0"/>
              </a:spcAft>
              <a:buSzPts val="1725"/>
              <a:buChar char="■"/>
            </a:pPr>
            <a:r>
              <a:rPr lang="en-US"/>
              <a:t>Wrote software that managed the data</a:t>
            </a:r>
            <a:endParaRPr/>
          </a:p>
          <a:p>
            <a:pPr indent="-228600" lvl="2" marL="914400" rtl="0" algn="l">
              <a:spcBef>
                <a:spcPts val="500"/>
              </a:spcBef>
              <a:spcAft>
                <a:spcPts val="0"/>
              </a:spcAft>
              <a:buSzPts val="1725"/>
              <a:buChar char="■"/>
            </a:pPr>
            <a:r>
              <a:rPr lang="en-US"/>
              <a:t>Designed the application programs to generate reports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Evolution of File System Data Processing (cont'd.)</a:t>
            </a:r>
            <a:endParaRPr/>
          </a:p>
        </p:txBody>
      </p:sp>
      <p:sp>
        <p:nvSpPr>
          <p:cNvPr id="454" name="Google Shape;454;p2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455" name="Google Shape;455;p2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456" name="Google Shape;456;p2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Initially, </a:t>
            </a:r>
            <a:r>
              <a:rPr b="1" lang="en-US"/>
              <a:t>computer file systems resembled manual systems</a:t>
            </a:r>
            <a:endParaRPr/>
          </a:p>
          <a:p>
            <a:pPr indent="-320040" lvl="0" marL="320040" rtl="0" algn="l">
              <a:spcBef>
                <a:spcPts val="700"/>
              </a:spcBef>
              <a:spcAft>
                <a:spcPts val="0"/>
              </a:spcAft>
              <a:buSzPts val="1740"/>
              <a:buChar char="◻"/>
            </a:pPr>
            <a:r>
              <a:rPr lang="en-US"/>
              <a:t>As number of files increased, file systems evolved</a:t>
            </a:r>
            <a:endParaRPr/>
          </a:p>
          <a:p>
            <a:pPr indent="-274320" lvl="1" marL="640080" rtl="0" algn="l">
              <a:spcBef>
                <a:spcPts val="550"/>
              </a:spcBef>
              <a:spcAft>
                <a:spcPts val="0"/>
              </a:spcAft>
              <a:buSzPts val="1820"/>
              <a:buChar char="🞑"/>
            </a:pPr>
            <a:r>
              <a:rPr lang="en-US"/>
              <a:t>Each file used its own application program to store, retrieve, and modify data</a:t>
            </a:r>
            <a:endParaRPr/>
          </a:p>
          <a:p>
            <a:pPr indent="-274320" lvl="1" marL="640080" rtl="0" algn="l">
              <a:spcBef>
                <a:spcPts val="550"/>
              </a:spcBef>
              <a:spcAft>
                <a:spcPts val="0"/>
              </a:spcAft>
              <a:buSzPts val="1820"/>
              <a:buChar char="🞑"/>
            </a:pPr>
            <a:r>
              <a:rPr lang="en-US"/>
              <a:t>Each file was owned by individual or department that commissioned its creation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Learning outcomes (cont’d.)</a:t>
            </a:r>
            <a:endParaRPr/>
          </a:p>
        </p:txBody>
      </p:sp>
      <p:sp>
        <p:nvSpPr>
          <p:cNvPr id="163" name="Google Shape;163;p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164" name="Google Shape;164;p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65" name="Google Shape;165;p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About </a:t>
            </a:r>
            <a:r>
              <a:rPr b="1" lang="en-US"/>
              <a:t>flaws in file system </a:t>
            </a:r>
            <a:r>
              <a:rPr lang="en-US"/>
              <a:t>data management</a:t>
            </a:r>
            <a:endParaRPr/>
          </a:p>
          <a:p>
            <a:pPr indent="-320040" lvl="0" marL="320040" rtl="0" algn="l">
              <a:spcBef>
                <a:spcPts val="700"/>
              </a:spcBef>
              <a:spcAft>
                <a:spcPts val="0"/>
              </a:spcAft>
              <a:buSzPts val="1740"/>
              <a:buChar char="◻"/>
            </a:pPr>
            <a:r>
              <a:rPr lang="en-US"/>
              <a:t>The main </a:t>
            </a:r>
            <a:r>
              <a:rPr b="1" lang="en-US"/>
              <a:t>components of the database system</a:t>
            </a:r>
            <a:endParaRPr/>
          </a:p>
          <a:p>
            <a:pPr indent="-320040" lvl="0" marL="320040" rtl="0" algn="l">
              <a:spcBef>
                <a:spcPts val="700"/>
              </a:spcBef>
              <a:spcAft>
                <a:spcPts val="0"/>
              </a:spcAft>
              <a:buSzPts val="1740"/>
              <a:buChar char="◻"/>
            </a:pPr>
            <a:r>
              <a:rPr lang="en-US"/>
              <a:t>The main </a:t>
            </a:r>
            <a:r>
              <a:rPr b="1" lang="en-US"/>
              <a:t>functions of a database management system (DBMS)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462" name="Google Shape;462;p3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descr="C:\Documents and Settings\Paul Nagin\My Documents\CHIMBORAZO 09-13-2009\Books\694 Rob DB Systems 9e - Nancy -Marc Cartright\Figures\C7046_01\C7046_01\Fig01-03.bmp" id="463" name="Google Shape;463;p30"/>
          <p:cNvPicPr preferRelativeResize="0"/>
          <p:nvPr/>
        </p:nvPicPr>
        <p:blipFill rotWithShape="1">
          <a:blip r:embed="rId3">
            <a:alphaModFix/>
          </a:blip>
          <a:srcRect b="0" l="0" r="0" t="0"/>
          <a:stretch/>
        </p:blipFill>
        <p:spPr>
          <a:xfrm>
            <a:off x="457200" y="1168400"/>
            <a:ext cx="8077200" cy="3829050"/>
          </a:xfrm>
          <a:prstGeom prst="rect">
            <a:avLst/>
          </a:prstGeom>
          <a:noFill/>
          <a:ln>
            <a:noFill/>
          </a:ln>
        </p:spPr>
      </p:pic>
      <p:sp>
        <p:nvSpPr>
          <p:cNvPr id="464" name="Google Shape;464;p30"/>
          <p:cNvSpPr txBox="1"/>
          <p:nvPr/>
        </p:nvSpPr>
        <p:spPr>
          <a:xfrm>
            <a:off x="2895600" y="4997450"/>
            <a:ext cx="32004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Typical computer file systems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470" name="Google Shape;470;p31"/>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descr="C:\Documents and Settings\Paul Nagin\My Documents\CHIMBORAZO 09-13-2009\Books\694 Rob DB Systems 9e - Nancy -Marc Cartright\Figures\C7046_01\C7046_01\Tbl01-02.bmp" id="471" name="Google Shape;471;p31"/>
          <p:cNvPicPr preferRelativeResize="0"/>
          <p:nvPr/>
        </p:nvPicPr>
        <p:blipFill rotWithShape="1">
          <a:blip r:embed="rId3">
            <a:alphaModFix/>
          </a:blip>
          <a:srcRect b="0" l="0" r="0" t="0"/>
          <a:stretch/>
        </p:blipFill>
        <p:spPr>
          <a:xfrm>
            <a:off x="685800" y="2057400"/>
            <a:ext cx="7566025" cy="2590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477" name="Google Shape;477;p32"/>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descr="C:\Documents and Settings\Paul Nagin\My Documents\CHIMBORAZO 09-13-2009\Books\694 Rob DB Systems 9e - Nancy -Marc Cartright\Figures\C7046_01\C7046_01\Fig01-05.bmp" id="478" name="Google Shape;478;p32"/>
          <p:cNvPicPr preferRelativeResize="0"/>
          <p:nvPr/>
        </p:nvPicPr>
        <p:blipFill rotWithShape="1">
          <a:blip r:embed="rId3">
            <a:alphaModFix/>
          </a:blip>
          <a:srcRect b="0" l="0" r="0" t="0"/>
          <a:stretch/>
        </p:blipFill>
        <p:spPr>
          <a:xfrm>
            <a:off x="512763" y="1066800"/>
            <a:ext cx="7918450" cy="4495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484" name="Google Shape;484;p33"/>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grpSp>
        <p:nvGrpSpPr>
          <p:cNvPr id="485" name="Google Shape;485;p33"/>
          <p:cNvGrpSpPr/>
          <p:nvPr/>
        </p:nvGrpSpPr>
        <p:grpSpPr>
          <a:xfrm>
            <a:off x="457200" y="1841956"/>
            <a:ext cx="7771317" cy="4012287"/>
            <a:chOff x="610683" y="1676400"/>
            <a:chExt cx="7771317" cy="4012287"/>
          </a:xfrm>
        </p:grpSpPr>
        <p:graphicFrame>
          <p:nvGraphicFramePr>
            <p:cNvPr id="486" name="Google Shape;486;p33"/>
            <p:cNvGraphicFramePr/>
            <p:nvPr/>
          </p:nvGraphicFramePr>
          <p:xfrm>
            <a:off x="610683" y="1676400"/>
            <a:ext cx="7771317" cy="3657601"/>
          </p:xfrm>
          <a:graphic>
            <a:graphicData uri="http://schemas.openxmlformats.org/presentationml/2006/ole">
              <mc:AlternateContent>
                <mc:Choice Requires="v">
                  <p:oleObj r:id="rId4" imgH="3657601" imgW="7771317" progId="Visio.Drawing.11" spid="_x0000_s1">
                    <p:embed/>
                  </p:oleObj>
                </mc:Choice>
                <mc:Fallback>
                  <p:oleObj r:id="rId5" imgH="3657601" imgW="7771317" progId="Visio.Drawing.11">
                    <p:embed/>
                    <p:pic>
                      <p:nvPicPr>
                        <p:cNvPr id="486" name="Google Shape;486;p33"/>
                        <p:cNvPicPr preferRelativeResize="0"/>
                        <p:nvPr/>
                      </p:nvPicPr>
                      <p:blipFill rotWithShape="1">
                        <a:blip r:embed="rId6">
                          <a:alphaModFix/>
                        </a:blip>
                        <a:srcRect b="0" l="0" r="0" t="0"/>
                        <a:stretch/>
                      </p:blipFill>
                      <p:spPr>
                        <a:xfrm>
                          <a:off x="610683" y="1676400"/>
                          <a:ext cx="7771317" cy="3657601"/>
                        </a:xfrm>
                        <a:prstGeom prst="rect">
                          <a:avLst/>
                        </a:prstGeom>
                        <a:noFill/>
                        <a:ln>
                          <a:noFill/>
                        </a:ln>
                      </p:spPr>
                    </p:pic>
                  </p:oleObj>
                </mc:Fallback>
              </mc:AlternateContent>
            </a:graphicData>
          </a:graphic>
        </p:graphicFrame>
        <p:sp>
          <p:nvSpPr>
            <p:cNvPr id="487" name="Google Shape;487;p33"/>
            <p:cNvSpPr txBox="1"/>
            <p:nvPr/>
          </p:nvSpPr>
          <p:spPr>
            <a:xfrm>
              <a:off x="2590799" y="4980801"/>
              <a:ext cx="3987913" cy="707886"/>
            </a:xfrm>
            <a:prstGeom prst="rect">
              <a:avLst/>
            </a:prstGeom>
            <a:solidFill>
              <a:srgbClr val="FFD46A"/>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Contracts application programs</a:t>
              </a:r>
              <a:endParaRPr b="1" sz="2000">
                <a:solidFill>
                  <a:srgbClr val="FF0000"/>
                </a:solidFill>
                <a:latin typeface="Arial"/>
                <a:ea typeface="Arial"/>
                <a:cs typeface="Arial"/>
                <a:sym typeface="Arial"/>
              </a:endParaRPr>
            </a:p>
          </p:txBody>
        </p:sp>
        <p:sp>
          <p:nvSpPr>
            <p:cNvPr id="488" name="Google Shape;488;p33"/>
            <p:cNvSpPr txBox="1"/>
            <p:nvPr/>
          </p:nvSpPr>
          <p:spPr>
            <a:xfrm>
              <a:off x="2590800" y="3124200"/>
              <a:ext cx="3987913" cy="40011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Sales application programs</a:t>
              </a:r>
              <a:endParaRPr b="1" sz="2000">
                <a:solidFill>
                  <a:srgbClr val="FF0000"/>
                </a:solidFill>
                <a:latin typeface="Arial"/>
                <a:ea typeface="Arial"/>
                <a:cs typeface="Arial"/>
                <a:sym typeface="Arial"/>
              </a:endParaRPr>
            </a:p>
          </p:txBody>
        </p:sp>
      </p:grpSp>
      <p:sp>
        <p:nvSpPr>
          <p:cNvPr id="489" name="Google Shape;489;p33"/>
          <p:cNvSpPr txBox="1"/>
          <p:nvPr/>
        </p:nvSpPr>
        <p:spPr>
          <a:xfrm>
            <a:off x="612648" y="1066800"/>
            <a:ext cx="8153400" cy="4495800"/>
          </a:xfrm>
          <a:prstGeom prst="rect">
            <a:avLst/>
          </a:prstGeom>
          <a:noFill/>
          <a:ln>
            <a:noFill/>
          </a:ln>
        </p:spPr>
        <p:txBody>
          <a:bodyPr anchorCtr="0" anchor="t" bIns="45700" lIns="91425" spcFirstLastPara="1" rIns="91425" wrap="square" tIns="45700">
            <a:normAutofit/>
          </a:bodyPr>
          <a:lstStyle/>
          <a:p>
            <a:pPr indent="-320040" lvl="0" marL="320040" marR="0" rtl="0" algn="l">
              <a:spcBef>
                <a:spcPts val="0"/>
              </a:spcBef>
              <a:spcAft>
                <a:spcPts val="0"/>
              </a:spcAft>
              <a:buClr>
                <a:schemeClr val="accent2"/>
              </a:buClr>
              <a:buSzPts val="1740"/>
              <a:buFont typeface="Noto Sans Symbols"/>
              <a:buChar char="◻"/>
            </a:pPr>
            <a:r>
              <a:rPr b="1" lang="en-US" sz="2900">
                <a:solidFill>
                  <a:schemeClr val="dk1"/>
                </a:solidFill>
                <a:latin typeface="Twentieth Century"/>
                <a:ea typeface="Twentieth Century"/>
                <a:cs typeface="Twentieth Century"/>
                <a:sym typeface="Twentieth Century"/>
              </a:rPr>
              <a:t>Another example:</a:t>
            </a:r>
            <a:endParaRPr sz="29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495" name="Google Shape;495;p34"/>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id="496" name="Google Shape;496;p34"/>
          <p:cNvPicPr preferRelativeResize="0"/>
          <p:nvPr/>
        </p:nvPicPr>
        <p:blipFill rotWithShape="1">
          <a:blip r:embed="rId3">
            <a:alphaModFix/>
          </a:blip>
          <a:srcRect b="0" l="0" r="0" t="0"/>
          <a:stretch/>
        </p:blipFill>
        <p:spPr>
          <a:xfrm>
            <a:off x="602661" y="685800"/>
            <a:ext cx="7938678" cy="5410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Problems with File System Data Processing</a:t>
            </a:r>
            <a:endParaRPr/>
          </a:p>
        </p:txBody>
      </p:sp>
      <p:sp>
        <p:nvSpPr>
          <p:cNvPr id="502" name="Google Shape;502;p3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503" name="Google Shape;503;p3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04" name="Google Shape;504;p3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lnSpcReduction="10000"/>
          </a:bodyPr>
          <a:lstStyle/>
          <a:p>
            <a:pPr indent="-320040" lvl="0" marL="320040" rtl="0" algn="l">
              <a:spcBef>
                <a:spcPts val="0"/>
              </a:spcBef>
              <a:spcAft>
                <a:spcPts val="0"/>
              </a:spcAft>
              <a:buSzPts val="1740"/>
              <a:buChar char="◻"/>
            </a:pPr>
            <a:r>
              <a:rPr b="1" lang="en-US"/>
              <a:t>File systems were an improvement over manual system</a:t>
            </a:r>
            <a:endParaRPr/>
          </a:p>
          <a:p>
            <a:pPr indent="-274320" lvl="1" marL="640080" rtl="0" algn="l">
              <a:spcBef>
                <a:spcPts val="550"/>
              </a:spcBef>
              <a:spcAft>
                <a:spcPts val="0"/>
              </a:spcAft>
              <a:buSzPts val="1820"/>
              <a:buChar char="🞑"/>
            </a:pPr>
            <a:r>
              <a:rPr lang="en-US"/>
              <a:t>File systems used for more than two decades</a:t>
            </a:r>
            <a:endParaRPr/>
          </a:p>
          <a:p>
            <a:pPr indent="-274320" lvl="1" marL="640080" rtl="0" algn="l">
              <a:spcBef>
                <a:spcPts val="550"/>
              </a:spcBef>
              <a:spcAft>
                <a:spcPts val="0"/>
              </a:spcAft>
              <a:buSzPts val="1820"/>
              <a:buChar char="🞑"/>
            </a:pPr>
            <a:r>
              <a:rPr lang="en-US"/>
              <a:t>Understanding the shortcomings of file systems aids in development of modern databases</a:t>
            </a:r>
            <a:endParaRPr/>
          </a:p>
          <a:p>
            <a:pPr indent="-274320" lvl="1" marL="640080" rtl="0" algn="l">
              <a:spcBef>
                <a:spcPts val="550"/>
              </a:spcBef>
              <a:spcAft>
                <a:spcPts val="0"/>
              </a:spcAft>
              <a:buSzPts val="1820"/>
              <a:buChar char="🞑"/>
            </a:pPr>
            <a:r>
              <a:rPr lang="en-US"/>
              <a:t>Many problems not unique to file systems</a:t>
            </a:r>
            <a:endParaRPr/>
          </a:p>
          <a:p>
            <a:pPr indent="-320040" lvl="0" marL="320040" rtl="0" algn="l">
              <a:spcBef>
                <a:spcPts val="700"/>
              </a:spcBef>
              <a:spcAft>
                <a:spcPts val="0"/>
              </a:spcAft>
              <a:buSzPts val="1740"/>
              <a:buChar char="◻"/>
            </a:pPr>
            <a:r>
              <a:rPr lang="en-US"/>
              <a:t>Even simple file system retrieval task required extensive programming</a:t>
            </a:r>
            <a:endParaRPr/>
          </a:p>
          <a:p>
            <a:pPr indent="-274320" lvl="1" marL="640080" rtl="0" algn="l">
              <a:spcBef>
                <a:spcPts val="550"/>
              </a:spcBef>
              <a:spcAft>
                <a:spcPts val="0"/>
              </a:spcAft>
              <a:buSzPts val="1820"/>
              <a:buChar char="🞑"/>
            </a:pPr>
            <a:r>
              <a:rPr lang="en-US"/>
              <a:t>Ad hoc queries impossible</a:t>
            </a:r>
            <a:endParaRPr/>
          </a:p>
          <a:p>
            <a:pPr indent="-274320" lvl="1" marL="640080" rtl="0" algn="l">
              <a:spcBef>
                <a:spcPts val="550"/>
              </a:spcBef>
              <a:spcAft>
                <a:spcPts val="0"/>
              </a:spcAft>
              <a:buSzPts val="1820"/>
              <a:buChar char="🞑"/>
            </a:pPr>
            <a:r>
              <a:rPr lang="en-US"/>
              <a:t>Changing existing structure difficult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Problems with File System Data Processing (cont'd.)</a:t>
            </a:r>
            <a:endParaRPr/>
          </a:p>
        </p:txBody>
      </p:sp>
      <p:sp>
        <p:nvSpPr>
          <p:cNvPr id="510" name="Google Shape;510;p3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511" name="Google Shape;511;p3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12" name="Google Shape;512;p3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Security features difficult to program</a:t>
            </a:r>
            <a:endParaRPr/>
          </a:p>
          <a:p>
            <a:pPr indent="-274320" lvl="1" marL="640080" rtl="0" algn="l">
              <a:spcBef>
                <a:spcPts val="550"/>
              </a:spcBef>
              <a:spcAft>
                <a:spcPts val="0"/>
              </a:spcAft>
              <a:buSzPts val="1820"/>
              <a:buChar char="🞑"/>
            </a:pPr>
            <a:r>
              <a:rPr lang="en-US"/>
              <a:t>Often omitted in file system environments</a:t>
            </a:r>
            <a:endParaRPr/>
          </a:p>
          <a:p>
            <a:pPr indent="-320040" lvl="0" marL="320040" rtl="0" algn="l">
              <a:spcBef>
                <a:spcPts val="700"/>
              </a:spcBef>
              <a:spcAft>
                <a:spcPts val="0"/>
              </a:spcAft>
              <a:buSzPts val="1740"/>
              <a:buChar char="◻"/>
            </a:pPr>
            <a:r>
              <a:rPr lang="en-US"/>
              <a:t>Summary of file system limitations:</a:t>
            </a:r>
            <a:endParaRPr/>
          </a:p>
          <a:p>
            <a:pPr indent="-274320" lvl="1" marL="640080" rtl="0" algn="l">
              <a:spcBef>
                <a:spcPts val="550"/>
              </a:spcBef>
              <a:spcAft>
                <a:spcPts val="0"/>
              </a:spcAft>
              <a:buSzPts val="1820"/>
              <a:buChar char="🞑"/>
            </a:pPr>
            <a:r>
              <a:rPr lang="en-US"/>
              <a:t>Requires extensive programming</a:t>
            </a:r>
            <a:endParaRPr/>
          </a:p>
          <a:p>
            <a:pPr indent="-274320" lvl="1" marL="640080" rtl="0" algn="l">
              <a:spcBef>
                <a:spcPts val="550"/>
              </a:spcBef>
              <a:spcAft>
                <a:spcPts val="0"/>
              </a:spcAft>
              <a:buSzPts val="1820"/>
              <a:buChar char="🞑"/>
            </a:pPr>
            <a:r>
              <a:rPr lang="en-US"/>
              <a:t>Cannot perform ad hoc queries</a:t>
            </a:r>
            <a:endParaRPr/>
          </a:p>
          <a:p>
            <a:pPr indent="-274320" lvl="1" marL="640080" rtl="0" algn="l">
              <a:spcBef>
                <a:spcPts val="550"/>
              </a:spcBef>
              <a:spcAft>
                <a:spcPts val="0"/>
              </a:spcAft>
              <a:buSzPts val="1820"/>
              <a:buChar char="🞑"/>
            </a:pPr>
            <a:r>
              <a:rPr lang="en-US"/>
              <a:t>System administration is complex and difficult</a:t>
            </a:r>
            <a:endParaRPr/>
          </a:p>
          <a:p>
            <a:pPr indent="-274320" lvl="1" marL="640080" rtl="0" algn="l">
              <a:spcBef>
                <a:spcPts val="550"/>
              </a:spcBef>
              <a:spcAft>
                <a:spcPts val="0"/>
              </a:spcAft>
              <a:buSzPts val="1820"/>
              <a:buChar char="🞑"/>
            </a:pPr>
            <a:r>
              <a:rPr lang="en-US"/>
              <a:t>Difficult to make changes to existing structures</a:t>
            </a:r>
            <a:endParaRPr/>
          </a:p>
          <a:p>
            <a:pPr indent="-274320" lvl="1" marL="640080" rtl="0" algn="l">
              <a:spcBef>
                <a:spcPts val="550"/>
              </a:spcBef>
              <a:spcAft>
                <a:spcPts val="0"/>
              </a:spcAft>
              <a:buSzPts val="1820"/>
              <a:buChar char="🞑"/>
            </a:pPr>
            <a:r>
              <a:rPr lang="en-US"/>
              <a:t>Security features are likely to be inadequate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Structural and Data Dependence</a:t>
            </a:r>
            <a:endParaRPr/>
          </a:p>
        </p:txBody>
      </p:sp>
      <p:sp>
        <p:nvSpPr>
          <p:cNvPr id="518" name="Google Shape;518;p3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519" name="Google Shape;519;p3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20" name="Google Shape;520;p3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Structural dependence</a:t>
            </a:r>
            <a:r>
              <a:rPr lang="en-US"/>
              <a:t>: changes in the database structure affect DBMS ability to access data.</a:t>
            </a:r>
            <a:endParaRPr/>
          </a:p>
          <a:p>
            <a:pPr indent="-274320" lvl="1" marL="640080" rtl="0" algn="l">
              <a:spcBef>
                <a:spcPts val="550"/>
              </a:spcBef>
              <a:spcAft>
                <a:spcPts val="0"/>
              </a:spcAft>
              <a:buSzPts val="1820"/>
              <a:buChar char="🞑"/>
            </a:pPr>
            <a:r>
              <a:rPr lang="en-US"/>
              <a:t>All file system programs must be modified to conform to a new file structure</a:t>
            </a:r>
            <a:endParaRPr/>
          </a:p>
          <a:p>
            <a:pPr indent="-274320" lvl="1" marL="640080" rtl="0" algn="l">
              <a:spcBef>
                <a:spcPts val="550"/>
              </a:spcBef>
              <a:spcAft>
                <a:spcPts val="0"/>
              </a:spcAft>
              <a:buSzPts val="1820"/>
              <a:buChar char="🞑"/>
            </a:pPr>
            <a:r>
              <a:rPr lang="en-US"/>
              <a:t>E.g. filesystems, adding new field/attribute</a:t>
            </a:r>
            <a:endParaRPr/>
          </a:p>
          <a:p>
            <a:pPr indent="-320040" lvl="0" marL="320040" rtl="0" algn="l">
              <a:spcBef>
                <a:spcPts val="700"/>
              </a:spcBef>
              <a:spcAft>
                <a:spcPts val="0"/>
              </a:spcAft>
              <a:buSzPts val="1740"/>
              <a:buChar char="◻"/>
            </a:pPr>
            <a:r>
              <a:rPr b="1" lang="en-US"/>
              <a:t>Structural independence</a:t>
            </a:r>
            <a:r>
              <a:rPr lang="en-US"/>
              <a:t>: changes in the database structure </a:t>
            </a:r>
            <a:r>
              <a:rPr b="1" lang="en-US" u="sng"/>
              <a:t>DO NOT </a:t>
            </a:r>
            <a:r>
              <a:rPr lang="en-US"/>
              <a:t>affect DBMS ability to access data.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Structural and Data Dependence (cont'd.)</a:t>
            </a:r>
            <a:endParaRPr/>
          </a:p>
        </p:txBody>
      </p:sp>
      <p:sp>
        <p:nvSpPr>
          <p:cNvPr id="526" name="Google Shape;526;p3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527" name="Google Shape;527;p3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28" name="Google Shape;528;p38"/>
          <p:cNvSpPr txBox="1"/>
          <p:nvPr/>
        </p:nvSpPr>
        <p:spPr>
          <a:xfrm>
            <a:off x="4572000" y="1828800"/>
            <a:ext cx="411480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Structural Dependent</a:t>
            </a:r>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Arial"/>
                <a:ea typeface="Arial"/>
                <a:cs typeface="Arial"/>
                <a:sym typeface="Arial"/>
              </a:rPr>
              <a:t>An attribute </a:t>
            </a:r>
            <a:r>
              <a:rPr b="1" lang="en-US" sz="2800">
                <a:solidFill>
                  <a:srgbClr val="FF0000"/>
                </a:solidFill>
                <a:latin typeface="Arial"/>
                <a:ea typeface="Arial"/>
                <a:cs typeface="Arial"/>
                <a:sym typeface="Arial"/>
              </a:rPr>
              <a:t>Customer_email</a:t>
            </a:r>
            <a:r>
              <a:rPr lang="en-US" sz="2800">
                <a:solidFill>
                  <a:schemeClr val="dk1"/>
                </a:solidFill>
                <a:latin typeface="Arial"/>
                <a:ea typeface="Arial"/>
                <a:cs typeface="Arial"/>
                <a:sym typeface="Arial"/>
              </a:rPr>
              <a:t> has been added to Customer file. Therefore, you have to modify your data retrieval program.</a:t>
            </a:r>
            <a:endParaRPr sz="2400">
              <a:solidFill>
                <a:schemeClr val="dk1"/>
              </a:solidFill>
              <a:latin typeface="Arial"/>
              <a:ea typeface="Arial"/>
              <a:cs typeface="Arial"/>
              <a:sym typeface="Arial"/>
            </a:endParaRPr>
          </a:p>
        </p:txBody>
      </p:sp>
      <p:sp>
        <p:nvSpPr>
          <p:cNvPr id="529" name="Google Shape;529;p38"/>
          <p:cNvSpPr/>
          <p:nvPr/>
        </p:nvSpPr>
        <p:spPr>
          <a:xfrm>
            <a:off x="457200" y="1828800"/>
            <a:ext cx="2895600" cy="1809750"/>
          </a:xfrm>
          <a:custGeom>
            <a:rect b="b" l="l" r="r" t="t"/>
            <a:pathLst>
              <a:path extrusionOk="0" h="21600" w="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0" name="Google Shape;530;p38"/>
          <p:cNvSpPr txBox="1"/>
          <p:nvPr/>
        </p:nvSpPr>
        <p:spPr>
          <a:xfrm>
            <a:off x="609600" y="2403485"/>
            <a:ext cx="25908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Customer_no</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Customer_name</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Customer_phone</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Customer_address</a:t>
            </a:r>
            <a:endParaRPr b="1" sz="1600">
              <a:solidFill>
                <a:schemeClr val="dk1"/>
              </a:solidFill>
              <a:latin typeface="Arial"/>
              <a:ea typeface="Arial"/>
              <a:cs typeface="Arial"/>
              <a:sym typeface="Arial"/>
            </a:endParaRPr>
          </a:p>
        </p:txBody>
      </p:sp>
      <p:sp>
        <p:nvSpPr>
          <p:cNvPr id="531" name="Google Shape;531;p38"/>
          <p:cNvSpPr txBox="1"/>
          <p:nvPr/>
        </p:nvSpPr>
        <p:spPr>
          <a:xfrm>
            <a:off x="533400" y="1871246"/>
            <a:ext cx="27432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Customer</a:t>
            </a:r>
            <a:endParaRPr/>
          </a:p>
        </p:txBody>
      </p:sp>
      <p:sp>
        <p:nvSpPr>
          <p:cNvPr id="532" name="Google Shape;532;p38"/>
          <p:cNvSpPr/>
          <p:nvPr/>
        </p:nvSpPr>
        <p:spPr>
          <a:xfrm>
            <a:off x="526026" y="4191000"/>
            <a:ext cx="2895600" cy="1809750"/>
          </a:xfrm>
          <a:custGeom>
            <a:rect b="b" l="l" r="r" t="t"/>
            <a:pathLst>
              <a:path extrusionOk="0" h="21600" w="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33" name="Google Shape;533;p38"/>
          <p:cNvSpPr txBox="1"/>
          <p:nvPr/>
        </p:nvSpPr>
        <p:spPr>
          <a:xfrm>
            <a:off x="678426" y="4648200"/>
            <a:ext cx="25908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Customer_no</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Customer_name</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Customer_phone</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Customer_address</a:t>
            </a:r>
            <a:endParaRPr b="1"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rgbClr val="FF0000"/>
                </a:solidFill>
                <a:latin typeface="Arial"/>
                <a:ea typeface="Arial"/>
                <a:cs typeface="Arial"/>
                <a:sym typeface="Arial"/>
              </a:rPr>
              <a:t>Customer_email</a:t>
            </a:r>
            <a:endParaRPr b="1" sz="1600">
              <a:solidFill>
                <a:srgbClr val="FF0000"/>
              </a:solidFill>
              <a:latin typeface="Arial"/>
              <a:ea typeface="Arial"/>
              <a:cs typeface="Arial"/>
              <a:sym typeface="Arial"/>
            </a:endParaRPr>
          </a:p>
        </p:txBody>
      </p:sp>
      <p:sp>
        <p:nvSpPr>
          <p:cNvPr id="534" name="Google Shape;534;p38"/>
          <p:cNvSpPr txBox="1"/>
          <p:nvPr/>
        </p:nvSpPr>
        <p:spPr>
          <a:xfrm>
            <a:off x="602226" y="4233446"/>
            <a:ext cx="27432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Customer</a:t>
            </a:r>
            <a:endParaRPr/>
          </a:p>
        </p:txBody>
      </p:sp>
      <p:sp>
        <p:nvSpPr>
          <p:cNvPr id="535" name="Google Shape;535;p38"/>
          <p:cNvSpPr/>
          <p:nvPr/>
        </p:nvSpPr>
        <p:spPr>
          <a:xfrm>
            <a:off x="2514600" y="5685889"/>
            <a:ext cx="1066800" cy="285750"/>
          </a:xfrm>
          <a:prstGeom prst="leftArrow">
            <a:avLst>
              <a:gd fmla="val 50000" name="adj1"/>
              <a:gd fmla="val 50000" name="adj2"/>
            </a:avLst>
          </a:prstGeom>
          <a:solidFill>
            <a:srgbClr val="FFFF00"/>
          </a:solidFill>
          <a:ln cap="flat" cmpd="sng" w="10000">
            <a:solidFill>
              <a:schemeClr val="dk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36" name="Google Shape;536;p38"/>
          <p:cNvSpPr/>
          <p:nvPr/>
        </p:nvSpPr>
        <p:spPr>
          <a:xfrm>
            <a:off x="3626427" y="5374580"/>
            <a:ext cx="2209800" cy="873820"/>
          </a:xfrm>
          <a:prstGeom prst="irregularSeal2">
            <a:avLst/>
          </a:prstGeom>
          <a:solidFill>
            <a:srgbClr val="FFFF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Arial"/>
                <a:ea typeface="Arial"/>
                <a:cs typeface="Arial"/>
                <a:sym typeface="Arial"/>
              </a:rPr>
              <a:t>New!</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Structural and Data Dependence (cont'd.)</a:t>
            </a:r>
            <a:endParaRPr/>
          </a:p>
        </p:txBody>
      </p:sp>
      <p:sp>
        <p:nvSpPr>
          <p:cNvPr id="543" name="Google Shape;543;p3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544" name="Google Shape;544;p3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45" name="Google Shape;545;p3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Data dependence</a:t>
            </a:r>
            <a:r>
              <a:rPr lang="en-US"/>
              <a:t>: </a:t>
            </a:r>
            <a:r>
              <a:rPr b="1" lang="en-US"/>
              <a:t>data access </a:t>
            </a:r>
            <a:r>
              <a:rPr lang="en-US"/>
              <a:t>changes when data storage characteristics change</a:t>
            </a:r>
            <a:endParaRPr/>
          </a:p>
          <a:p>
            <a:pPr indent="-274320" lvl="1" marL="640080" rtl="0" algn="l">
              <a:spcBef>
                <a:spcPts val="550"/>
              </a:spcBef>
              <a:spcAft>
                <a:spcPts val="0"/>
              </a:spcAft>
              <a:buSzPts val="1820"/>
              <a:buChar char="🞑"/>
            </a:pPr>
            <a:r>
              <a:rPr lang="en-US"/>
              <a:t>Data is represented/embedded in the </a:t>
            </a:r>
            <a:r>
              <a:rPr b="1" lang="en-US"/>
              <a:t>source code </a:t>
            </a:r>
            <a:r>
              <a:rPr lang="en-US"/>
              <a:t>for the programs</a:t>
            </a:r>
            <a:endParaRPr/>
          </a:p>
          <a:p>
            <a:pPr indent="-320040" lvl="0" marL="320040" rtl="0" algn="l">
              <a:spcBef>
                <a:spcPts val="700"/>
              </a:spcBef>
              <a:spcAft>
                <a:spcPts val="0"/>
              </a:spcAft>
              <a:buSzPts val="1740"/>
              <a:buChar char="◻"/>
            </a:pPr>
            <a:r>
              <a:rPr b="1" lang="en-US"/>
              <a:t>Data independence</a:t>
            </a:r>
            <a:r>
              <a:rPr lang="en-US"/>
              <a:t>: changes on data storage characteristics do not affect data access	</a:t>
            </a:r>
            <a:endParaRPr/>
          </a:p>
          <a:p>
            <a:pPr indent="-274320" lvl="1" marL="640080" rtl="0" algn="l">
              <a:spcBef>
                <a:spcPts val="550"/>
              </a:spcBef>
              <a:spcAft>
                <a:spcPts val="0"/>
              </a:spcAft>
              <a:buSzPts val="1820"/>
              <a:buChar char="🞑"/>
            </a:pPr>
            <a:r>
              <a:rPr lang="en-US"/>
              <a:t>Data and programs are separated</a:t>
            </a:r>
            <a:endParaRPr/>
          </a:p>
          <a:p>
            <a:pPr indent="-158750" lvl="1" marL="640080" rtl="0" algn="l">
              <a:spcBef>
                <a:spcPts val="550"/>
              </a:spcBef>
              <a:spcAft>
                <a:spcPts val="0"/>
              </a:spcAft>
              <a:buSzPts val="182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model.jpg" id="170" name="Google Shape;170;p4"/>
          <p:cNvPicPr preferRelativeResize="0"/>
          <p:nvPr/>
        </p:nvPicPr>
        <p:blipFill rotWithShape="1">
          <a:blip r:embed="rId3">
            <a:alphaModFix/>
          </a:blip>
          <a:srcRect b="0" l="0" r="0" t="0"/>
          <a:stretch/>
        </p:blipFill>
        <p:spPr>
          <a:xfrm>
            <a:off x="3966269" y="1905000"/>
            <a:ext cx="5025331" cy="3573813"/>
          </a:xfrm>
          <a:prstGeom prst="rect">
            <a:avLst/>
          </a:prstGeom>
          <a:noFill/>
          <a:ln>
            <a:noFill/>
          </a:ln>
        </p:spPr>
      </p:pic>
      <p:sp>
        <p:nvSpPr>
          <p:cNvPr id="171" name="Google Shape;171;p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Introduction</a:t>
            </a:r>
            <a:endParaRPr/>
          </a:p>
        </p:txBody>
      </p:sp>
      <p:sp>
        <p:nvSpPr>
          <p:cNvPr id="172" name="Google Shape;172;p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173" name="Google Shape;173;p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74" name="Google Shape;174;p4"/>
          <p:cNvSpPr txBox="1"/>
          <p:nvPr>
            <p:ph idx="1" type="body"/>
          </p:nvPr>
        </p:nvSpPr>
        <p:spPr>
          <a:xfrm>
            <a:off x="612648" y="1600200"/>
            <a:ext cx="3654552" cy="4495800"/>
          </a:xfrm>
          <a:prstGeom prst="rect">
            <a:avLst/>
          </a:prstGeom>
          <a:noFill/>
          <a:ln>
            <a:noFill/>
          </a:ln>
        </p:spPr>
        <p:txBody>
          <a:bodyPr anchorCtr="0" anchor="t" bIns="45700" lIns="91425" spcFirstLastPara="1" rIns="91425" wrap="square" tIns="45700">
            <a:normAutofit fontScale="85000" lnSpcReduction="10000"/>
          </a:bodyPr>
          <a:lstStyle/>
          <a:p>
            <a:pPr indent="-320040" lvl="0" marL="320040" rtl="0" algn="l">
              <a:spcBef>
                <a:spcPts val="0"/>
              </a:spcBef>
              <a:spcAft>
                <a:spcPts val="0"/>
              </a:spcAft>
              <a:buSzPct val="59999"/>
              <a:buChar char="◻"/>
            </a:pPr>
            <a:r>
              <a:rPr lang="en-US"/>
              <a:t>Good decisions require </a:t>
            </a:r>
            <a:r>
              <a:rPr b="1" lang="en-US"/>
              <a:t>good information </a:t>
            </a:r>
            <a:r>
              <a:rPr lang="en-US"/>
              <a:t>derived from raw facts/</a:t>
            </a:r>
            <a:r>
              <a:rPr b="1" lang="en-US"/>
              <a:t>data</a:t>
            </a:r>
            <a:endParaRPr/>
          </a:p>
          <a:p>
            <a:pPr indent="-320040" lvl="0" marL="320040" rtl="0" algn="l">
              <a:spcBef>
                <a:spcPts val="700"/>
              </a:spcBef>
              <a:spcAft>
                <a:spcPts val="0"/>
              </a:spcAft>
              <a:buSzPct val="59999"/>
              <a:buChar char="◻"/>
            </a:pPr>
            <a:r>
              <a:rPr lang="en-US"/>
              <a:t>Data is managed most </a:t>
            </a:r>
            <a:r>
              <a:rPr b="1" lang="en-US"/>
              <a:t>efficient</a:t>
            </a:r>
            <a:r>
              <a:rPr lang="en-US"/>
              <a:t>ly when stored in a database </a:t>
            </a:r>
            <a:endParaRPr/>
          </a:p>
          <a:p>
            <a:pPr indent="-320040" lvl="0" marL="320040" rtl="0" algn="l">
              <a:spcBef>
                <a:spcPts val="700"/>
              </a:spcBef>
              <a:spcAft>
                <a:spcPts val="0"/>
              </a:spcAft>
              <a:buSzPct val="59999"/>
              <a:buChar char="◻"/>
            </a:pPr>
            <a:r>
              <a:rPr lang="en-US"/>
              <a:t>Databases evolved from computer file systems</a:t>
            </a:r>
            <a:endParaRPr/>
          </a:p>
          <a:p>
            <a:pPr indent="-320040" lvl="0" marL="320040" rtl="0" algn="l">
              <a:spcBef>
                <a:spcPts val="700"/>
              </a:spcBef>
              <a:spcAft>
                <a:spcPts val="0"/>
              </a:spcAft>
              <a:buSzPct val="59999"/>
              <a:buChar char="◻"/>
            </a:pPr>
            <a:r>
              <a:rPr lang="en-US"/>
              <a:t>Understanding </a:t>
            </a:r>
            <a:r>
              <a:rPr b="1" lang="en-US"/>
              <a:t>file system </a:t>
            </a:r>
            <a:r>
              <a:rPr lang="en-US"/>
              <a:t>characteristics is important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Structural and Data Dependence (cont'd.)</a:t>
            </a:r>
            <a:endParaRPr/>
          </a:p>
        </p:txBody>
      </p:sp>
      <p:sp>
        <p:nvSpPr>
          <p:cNvPr id="551" name="Google Shape;551;p4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552" name="Google Shape;552;p4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id="553" name="Google Shape;553;p40"/>
          <p:cNvPicPr preferRelativeResize="0"/>
          <p:nvPr>
            <p:ph idx="1" type="body"/>
          </p:nvPr>
        </p:nvPicPr>
        <p:blipFill rotWithShape="1">
          <a:blip r:embed="rId3">
            <a:alphaModFix/>
          </a:blip>
          <a:srcRect b="0" l="0" r="0" t="0"/>
          <a:stretch/>
        </p:blipFill>
        <p:spPr>
          <a:xfrm>
            <a:off x="609600" y="1894855"/>
            <a:ext cx="4573849" cy="3068290"/>
          </a:xfrm>
          <a:prstGeom prst="rect">
            <a:avLst/>
          </a:prstGeom>
          <a:noFill/>
          <a:ln>
            <a:noFill/>
          </a:ln>
        </p:spPr>
      </p:pic>
      <p:sp>
        <p:nvSpPr>
          <p:cNvPr id="554" name="Google Shape;554;p40"/>
          <p:cNvSpPr txBox="1"/>
          <p:nvPr/>
        </p:nvSpPr>
        <p:spPr>
          <a:xfrm>
            <a:off x="5334000" y="1828800"/>
            <a:ext cx="3352800" cy="46474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Data independent</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It allows the database to be structurally changed without affecting most existing programs.</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In this case, we can assign value of </a:t>
            </a:r>
            <a:r>
              <a:rPr b="1" i="1" lang="en-US" sz="2400">
                <a:solidFill>
                  <a:schemeClr val="dk1"/>
                </a:solidFill>
                <a:latin typeface="Arial"/>
                <a:ea typeface="Arial"/>
                <a:cs typeface="Arial"/>
                <a:sym typeface="Arial"/>
              </a:rPr>
              <a:t>limit</a:t>
            </a:r>
            <a:r>
              <a:rPr lang="en-US" sz="2400">
                <a:solidFill>
                  <a:schemeClr val="dk1"/>
                </a:solidFill>
                <a:latin typeface="Arial"/>
                <a:ea typeface="Arial"/>
                <a:cs typeface="Arial"/>
                <a:sym typeface="Arial"/>
              </a:rPr>
              <a:t> dynamically (user input).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Structural and Data Dependence (cont'd.)</a:t>
            </a:r>
            <a:endParaRPr/>
          </a:p>
        </p:txBody>
      </p:sp>
      <p:sp>
        <p:nvSpPr>
          <p:cNvPr id="560" name="Google Shape;560;p4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561" name="Google Shape;561;p4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62" name="Google Shape;562;p4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40"/>
              <a:buNone/>
            </a:pPr>
            <a:r>
              <a:rPr lang="en-US"/>
              <a:t>You have this…</a:t>
            </a:r>
            <a:endParaRPr/>
          </a:p>
          <a:p>
            <a:pPr indent="0" lvl="0" marL="0" rtl="0" algn="l">
              <a:spcBef>
                <a:spcPts val="700"/>
              </a:spcBef>
              <a:spcAft>
                <a:spcPts val="0"/>
              </a:spcAft>
              <a:buSzPts val="1440"/>
              <a:buNone/>
            </a:pPr>
            <a:r>
              <a:rPr b="1" lang="en-US" sz="2400">
                <a:solidFill>
                  <a:srgbClr val="007DEA"/>
                </a:solidFill>
                <a:latin typeface="Courier New"/>
                <a:ea typeface="Courier New"/>
                <a:cs typeface="Courier New"/>
                <a:sym typeface="Courier New"/>
              </a:rPr>
              <a:t>float salary = 5000, allowances = 1100;</a:t>
            </a:r>
            <a:endParaRPr/>
          </a:p>
          <a:p>
            <a:pPr indent="0" lvl="0" marL="0" rtl="0" algn="l">
              <a:spcBef>
                <a:spcPts val="700"/>
              </a:spcBef>
              <a:spcAft>
                <a:spcPts val="0"/>
              </a:spcAft>
              <a:buSzPts val="1440"/>
              <a:buNone/>
            </a:pPr>
            <a:r>
              <a:rPr b="1" lang="en-US" sz="2400">
                <a:solidFill>
                  <a:srgbClr val="007DEA"/>
                </a:solidFill>
                <a:latin typeface="Courier New"/>
                <a:ea typeface="Courier New"/>
                <a:cs typeface="Courier New"/>
                <a:sym typeface="Courier New"/>
              </a:rPr>
              <a:t>float totalsalary = 0;</a:t>
            </a:r>
            <a:endParaRPr/>
          </a:p>
          <a:p>
            <a:pPr indent="0" lvl="0" marL="0" rtl="0" algn="l">
              <a:spcBef>
                <a:spcPts val="700"/>
              </a:spcBef>
              <a:spcAft>
                <a:spcPts val="0"/>
              </a:spcAft>
              <a:buSzPts val="1440"/>
              <a:buNone/>
            </a:pPr>
            <a:r>
              <a:rPr b="1" lang="en-US" sz="2400">
                <a:solidFill>
                  <a:srgbClr val="007DEA"/>
                </a:solidFill>
                <a:latin typeface="Courier New"/>
                <a:ea typeface="Courier New"/>
                <a:cs typeface="Courier New"/>
                <a:sym typeface="Courier New"/>
              </a:rPr>
              <a:t>totalsalary = salary + allowances;</a:t>
            </a:r>
            <a:endParaRPr/>
          </a:p>
          <a:p>
            <a:pPr indent="0" lvl="0" marL="0" rtl="0" algn="l">
              <a:spcBef>
                <a:spcPts val="700"/>
              </a:spcBef>
              <a:spcAft>
                <a:spcPts val="0"/>
              </a:spcAft>
              <a:buSzPts val="1740"/>
              <a:buNone/>
            </a:pPr>
            <a:r>
              <a:rPr lang="en-US"/>
              <a:t>Now, make it dynamic. So, user can enter any values for </a:t>
            </a:r>
            <a:r>
              <a:rPr b="1" lang="en-US"/>
              <a:t>salary</a:t>
            </a:r>
            <a:r>
              <a:rPr lang="en-US"/>
              <a:t> and </a:t>
            </a:r>
            <a:r>
              <a:rPr b="1" lang="en-US"/>
              <a:t>allowances</a:t>
            </a:r>
            <a:r>
              <a:rPr lang="en-US"/>
              <a:t>. How?</a:t>
            </a:r>
            <a:endParaRPr/>
          </a:p>
        </p:txBody>
      </p:sp>
      <p:sp>
        <p:nvSpPr>
          <p:cNvPr id="563" name="Google Shape;563;p41"/>
          <p:cNvSpPr txBox="1"/>
          <p:nvPr/>
        </p:nvSpPr>
        <p:spPr>
          <a:xfrm>
            <a:off x="762000" y="4495800"/>
            <a:ext cx="7543800" cy="156966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ourier New"/>
                <a:ea typeface="Courier New"/>
                <a:cs typeface="Courier New"/>
                <a:sym typeface="Courier New"/>
              </a:rPr>
              <a:t>cout&lt;&lt;"Enter your salary: RM";</a:t>
            </a:r>
            <a:endParaRPr/>
          </a:p>
          <a:p>
            <a:pPr indent="0" lvl="0" marL="0" marR="0" rtl="0" algn="l">
              <a:spcBef>
                <a:spcPts val="0"/>
              </a:spcBef>
              <a:spcAft>
                <a:spcPts val="0"/>
              </a:spcAft>
              <a:buNone/>
            </a:pPr>
            <a:r>
              <a:rPr b="1" lang="en-US" sz="2400">
                <a:solidFill>
                  <a:schemeClr val="dk1"/>
                </a:solidFill>
                <a:latin typeface="Courier New"/>
                <a:ea typeface="Courier New"/>
                <a:cs typeface="Courier New"/>
                <a:sym typeface="Courier New"/>
              </a:rPr>
              <a:t>cin&gt;&gt;salary;</a:t>
            </a:r>
            <a:endParaRPr/>
          </a:p>
          <a:p>
            <a:pPr indent="0" lvl="0" marL="0" marR="0" rtl="0" algn="l">
              <a:spcBef>
                <a:spcPts val="0"/>
              </a:spcBef>
              <a:spcAft>
                <a:spcPts val="0"/>
              </a:spcAft>
              <a:buNone/>
            </a:pPr>
            <a:r>
              <a:rPr b="1" lang="en-US" sz="2400">
                <a:solidFill>
                  <a:schemeClr val="dk1"/>
                </a:solidFill>
                <a:latin typeface="Courier New"/>
                <a:ea typeface="Courier New"/>
                <a:cs typeface="Courier New"/>
                <a:sym typeface="Courier New"/>
              </a:rPr>
              <a:t>cout&lt;&lt;"Enter your allowances: RM";</a:t>
            </a:r>
            <a:endParaRPr/>
          </a:p>
          <a:p>
            <a:pPr indent="0" lvl="0" marL="0" marR="0" rtl="0" algn="l">
              <a:spcBef>
                <a:spcPts val="0"/>
              </a:spcBef>
              <a:spcAft>
                <a:spcPts val="0"/>
              </a:spcAft>
              <a:buNone/>
            </a:pPr>
            <a:r>
              <a:rPr b="1" lang="en-US" sz="2400">
                <a:solidFill>
                  <a:schemeClr val="dk1"/>
                </a:solidFill>
                <a:latin typeface="Courier New"/>
                <a:ea typeface="Courier New"/>
                <a:cs typeface="Courier New"/>
                <a:sym typeface="Courier New"/>
              </a:rPr>
              <a:t>cin&gt;&gt;allowances;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3"/>
                                        </p:tgtEl>
                                        <p:attrNameLst>
                                          <p:attrName>style.visibility</p:attrName>
                                        </p:attrNameLst>
                                      </p:cBhvr>
                                      <p:to>
                                        <p:strVal val="visible"/>
                                      </p:to>
                                    </p:set>
                                    <p:anim calcmode="lin" valueType="num">
                                      <p:cBhvr additive="base">
                                        <p:cTn dur="500"/>
                                        <p:tgtEl>
                                          <p:spTgt spid="5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Structural and Data Dependence (cont'd.)</a:t>
            </a:r>
            <a:endParaRPr/>
          </a:p>
        </p:txBody>
      </p:sp>
      <p:sp>
        <p:nvSpPr>
          <p:cNvPr id="569" name="Google Shape;569;p4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570" name="Google Shape;570;p4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71" name="Google Shape;571;p42"/>
          <p:cNvSpPr txBox="1"/>
          <p:nvPr>
            <p:ph idx="1" type="body"/>
          </p:nvPr>
        </p:nvSpPr>
        <p:spPr>
          <a:xfrm>
            <a:off x="533400" y="1600200"/>
            <a:ext cx="8077200" cy="45720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Practical significance of data dependence is difference between logical and physical format</a:t>
            </a:r>
            <a:endParaRPr/>
          </a:p>
          <a:p>
            <a:pPr indent="-320040" lvl="0" marL="320040" rtl="0" algn="l">
              <a:spcBef>
                <a:spcPts val="700"/>
              </a:spcBef>
              <a:spcAft>
                <a:spcPts val="0"/>
              </a:spcAft>
              <a:buSzPts val="1740"/>
              <a:buChar char="◻"/>
            </a:pPr>
            <a:r>
              <a:rPr b="1" lang="en-US"/>
              <a:t>Logical data format</a:t>
            </a:r>
            <a:r>
              <a:rPr lang="en-US"/>
              <a:t>: how human views the data</a:t>
            </a:r>
            <a:endParaRPr/>
          </a:p>
          <a:p>
            <a:pPr indent="-320040" lvl="0" marL="320040" rtl="0" algn="l">
              <a:spcBef>
                <a:spcPts val="700"/>
              </a:spcBef>
              <a:spcAft>
                <a:spcPts val="0"/>
              </a:spcAft>
              <a:buSzPts val="1740"/>
              <a:buChar char="◻"/>
            </a:pPr>
            <a:r>
              <a:rPr b="1" lang="en-US"/>
              <a:t>Physical data format</a:t>
            </a:r>
            <a:r>
              <a:rPr lang="en-US"/>
              <a:t>: how computer must work with data</a:t>
            </a:r>
            <a:endParaRPr/>
          </a:p>
          <a:p>
            <a:pPr indent="-320040" lvl="0" marL="320040" rtl="0" algn="l">
              <a:spcBef>
                <a:spcPts val="700"/>
              </a:spcBef>
              <a:spcAft>
                <a:spcPts val="0"/>
              </a:spcAft>
              <a:buSzPts val="1740"/>
              <a:buChar char="◻"/>
            </a:pPr>
            <a:r>
              <a:rPr lang="en-US"/>
              <a:t>Each program must contain:</a:t>
            </a:r>
            <a:endParaRPr/>
          </a:p>
          <a:p>
            <a:pPr indent="-274320" lvl="1" marL="640080" rtl="0" algn="l">
              <a:spcBef>
                <a:spcPts val="550"/>
              </a:spcBef>
              <a:spcAft>
                <a:spcPts val="0"/>
              </a:spcAft>
              <a:buSzPts val="1820"/>
              <a:buChar char="🞑"/>
            </a:pPr>
            <a:r>
              <a:rPr lang="en-US"/>
              <a:t>Lines specifying opening of specific file type</a:t>
            </a:r>
            <a:endParaRPr/>
          </a:p>
          <a:p>
            <a:pPr indent="-274320" lvl="1" marL="640080" rtl="0" algn="l">
              <a:spcBef>
                <a:spcPts val="550"/>
              </a:spcBef>
              <a:spcAft>
                <a:spcPts val="0"/>
              </a:spcAft>
              <a:buSzPts val="1820"/>
              <a:buChar char="🞑"/>
            </a:pPr>
            <a:r>
              <a:rPr lang="en-US"/>
              <a:t>Record specification</a:t>
            </a:r>
            <a:endParaRPr/>
          </a:p>
          <a:p>
            <a:pPr indent="-274320" lvl="1" marL="640080" rtl="0" algn="l">
              <a:spcBef>
                <a:spcPts val="550"/>
              </a:spcBef>
              <a:spcAft>
                <a:spcPts val="0"/>
              </a:spcAft>
              <a:buSzPts val="1820"/>
              <a:buChar char="🞑"/>
            </a:pPr>
            <a:r>
              <a:rPr lang="en-US"/>
              <a:t>Field definitions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 Redundancy</a:t>
            </a:r>
            <a:endParaRPr/>
          </a:p>
        </p:txBody>
      </p:sp>
      <p:sp>
        <p:nvSpPr>
          <p:cNvPr id="577" name="Google Shape;577;p4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578" name="Google Shape;578;p4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79" name="Google Shape;579;p43"/>
          <p:cNvSpPr txBox="1"/>
          <p:nvPr>
            <p:ph idx="1" type="body"/>
          </p:nvPr>
        </p:nvSpPr>
        <p:spPr>
          <a:xfrm>
            <a:off x="533400" y="1600200"/>
            <a:ext cx="8077200" cy="4572000"/>
          </a:xfrm>
          <a:prstGeom prst="rect">
            <a:avLst/>
          </a:prstGeom>
          <a:noFill/>
          <a:ln>
            <a:noFill/>
          </a:ln>
        </p:spPr>
        <p:txBody>
          <a:bodyPr anchorCtr="0" anchor="t" bIns="45700" lIns="91425" spcFirstLastPara="1" rIns="91425" wrap="square" tIns="45700">
            <a:normAutofit lnSpcReduction="10000"/>
          </a:bodyPr>
          <a:lstStyle/>
          <a:p>
            <a:pPr indent="-320040" lvl="0" marL="320040" rtl="0" algn="l">
              <a:spcBef>
                <a:spcPts val="0"/>
              </a:spcBef>
              <a:spcAft>
                <a:spcPts val="0"/>
              </a:spcAft>
              <a:buSzPts val="1740"/>
              <a:buChar char="◻"/>
            </a:pPr>
            <a:r>
              <a:rPr lang="en-US"/>
              <a:t>File system structure makes it difficult to combine data from multiple sources</a:t>
            </a:r>
            <a:endParaRPr/>
          </a:p>
          <a:p>
            <a:pPr indent="-274320" lvl="1" marL="640080" rtl="0" algn="l">
              <a:spcBef>
                <a:spcPts val="550"/>
              </a:spcBef>
              <a:spcAft>
                <a:spcPts val="0"/>
              </a:spcAft>
              <a:buSzPts val="1820"/>
              <a:buChar char="🞑"/>
            </a:pPr>
            <a:r>
              <a:rPr lang="en-US"/>
              <a:t>Vulnerable to security breaches</a:t>
            </a:r>
            <a:endParaRPr/>
          </a:p>
          <a:p>
            <a:pPr indent="-320040" lvl="0" marL="320040" rtl="0" algn="l">
              <a:spcBef>
                <a:spcPts val="700"/>
              </a:spcBef>
              <a:spcAft>
                <a:spcPts val="0"/>
              </a:spcAft>
              <a:buSzPts val="1740"/>
              <a:buChar char="◻"/>
            </a:pPr>
            <a:r>
              <a:rPr lang="en-US"/>
              <a:t>Organizational structure promotes storage of same data in different locations</a:t>
            </a:r>
            <a:endParaRPr/>
          </a:p>
          <a:p>
            <a:pPr indent="-274320" lvl="1" marL="640080" rtl="0" algn="l">
              <a:spcBef>
                <a:spcPts val="550"/>
              </a:spcBef>
              <a:spcAft>
                <a:spcPts val="0"/>
              </a:spcAft>
              <a:buSzPts val="1820"/>
              <a:buChar char="🞑"/>
            </a:pPr>
            <a:r>
              <a:rPr lang="en-US"/>
              <a:t>Islands of information</a:t>
            </a:r>
            <a:endParaRPr/>
          </a:p>
          <a:p>
            <a:pPr indent="-320040" lvl="0" marL="320040" rtl="0" algn="l">
              <a:spcBef>
                <a:spcPts val="700"/>
              </a:spcBef>
              <a:spcAft>
                <a:spcPts val="0"/>
              </a:spcAft>
              <a:buSzPts val="1740"/>
              <a:buChar char="◻"/>
            </a:pPr>
            <a:r>
              <a:rPr b="1" lang="en-US"/>
              <a:t>Similar Data </a:t>
            </a:r>
            <a:r>
              <a:rPr lang="en-US"/>
              <a:t>stored in different locations is unlikely to be updated consistently</a:t>
            </a:r>
            <a:endParaRPr/>
          </a:p>
          <a:p>
            <a:pPr indent="-320040" lvl="0" marL="320040" rtl="0" algn="l">
              <a:spcBef>
                <a:spcPts val="700"/>
              </a:spcBef>
              <a:spcAft>
                <a:spcPts val="0"/>
              </a:spcAft>
              <a:buSzPts val="1740"/>
              <a:buChar char="◻"/>
            </a:pPr>
            <a:r>
              <a:rPr b="1" lang="en-US"/>
              <a:t>Data redundancy</a:t>
            </a:r>
            <a:r>
              <a:rPr lang="en-US"/>
              <a:t>: same data stored unnecessarily in different places/tables/entities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 Redundancy (cont'd.)</a:t>
            </a:r>
            <a:endParaRPr/>
          </a:p>
        </p:txBody>
      </p:sp>
      <p:sp>
        <p:nvSpPr>
          <p:cNvPr id="585" name="Google Shape;585;p4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586" name="Google Shape;586;p4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587" name="Google Shape;587;p4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Data inconsistency</a:t>
            </a:r>
            <a:r>
              <a:rPr lang="en-US"/>
              <a:t>: different and conflicting versions of same data occur at different places</a:t>
            </a:r>
            <a:endParaRPr/>
          </a:p>
        </p:txBody>
      </p:sp>
      <p:pic>
        <p:nvPicPr>
          <p:cNvPr id="588" name="Google Shape;588;p44"/>
          <p:cNvPicPr preferRelativeResize="0"/>
          <p:nvPr/>
        </p:nvPicPr>
        <p:blipFill rotWithShape="1">
          <a:blip r:embed="rId3">
            <a:alphaModFix/>
          </a:blip>
          <a:srcRect b="0" l="0" r="0" t="0"/>
          <a:stretch/>
        </p:blipFill>
        <p:spPr>
          <a:xfrm>
            <a:off x="1447800" y="2590799"/>
            <a:ext cx="5926952" cy="3248025"/>
          </a:xfrm>
          <a:prstGeom prst="rect">
            <a:avLst/>
          </a:prstGeom>
          <a:noFill/>
          <a:ln>
            <a:noFill/>
          </a:ln>
        </p:spPr>
      </p:pic>
      <p:sp>
        <p:nvSpPr>
          <p:cNvPr id="589" name="Google Shape;589;p44"/>
          <p:cNvSpPr txBox="1"/>
          <p:nvPr/>
        </p:nvSpPr>
        <p:spPr>
          <a:xfrm>
            <a:off x="3124200" y="4111823"/>
            <a:ext cx="24384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Table: Customer</a:t>
            </a:r>
            <a:endParaRPr/>
          </a:p>
        </p:txBody>
      </p:sp>
      <p:sp>
        <p:nvSpPr>
          <p:cNvPr id="590" name="Google Shape;590;p44"/>
          <p:cNvSpPr txBox="1"/>
          <p:nvPr/>
        </p:nvSpPr>
        <p:spPr>
          <a:xfrm>
            <a:off x="2971800" y="5838824"/>
            <a:ext cx="24384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Table: Agent</a:t>
            </a:r>
            <a:endParaRPr/>
          </a:p>
        </p:txBody>
      </p:sp>
      <p:sp>
        <p:nvSpPr>
          <p:cNvPr id="591" name="Google Shape;591;p44"/>
          <p:cNvSpPr/>
          <p:nvPr/>
        </p:nvSpPr>
        <p:spPr>
          <a:xfrm>
            <a:off x="6553200" y="3810000"/>
            <a:ext cx="1524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92" name="Google Shape;592;p44"/>
          <p:cNvSpPr/>
          <p:nvPr/>
        </p:nvSpPr>
        <p:spPr>
          <a:xfrm>
            <a:off x="4343400" y="3048000"/>
            <a:ext cx="2514600" cy="304800"/>
          </a:xfrm>
          <a:prstGeom prst="rect">
            <a:avLst/>
          </a:prstGeom>
          <a:noFill/>
          <a:ln cap="flat" cmpd="sng" w="28575">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93" name="Google Shape;593;p44"/>
          <p:cNvSpPr/>
          <p:nvPr/>
        </p:nvSpPr>
        <p:spPr>
          <a:xfrm>
            <a:off x="2438400" y="4724400"/>
            <a:ext cx="2514600" cy="304800"/>
          </a:xfrm>
          <a:prstGeom prst="rect">
            <a:avLst/>
          </a:prstGeom>
          <a:noFill/>
          <a:ln cap="flat" cmpd="sng" w="28575">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94" name="Google Shape;594;p44"/>
          <p:cNvSpPr/>
          <p:nvPr/>
        </p:nvSpPr>
        <p:spPr>
          <a:xfrm>
            <a:off x="4323773" y="3581400"/>
            <a:ext cx="2514600" cy="457200"/>
          </a:xfrm>
          <a:prstGeom prst="rect">
            <a:avLst/>
          </a:prstGeom>
          <a:noFill/>
          <a:ln cap="flat" cmpd="sng" w="28575">
            <a:solidFill>
              <a:srgbClr val="FF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 Redundancy (cont'd.)</a:t>
            </a:r>
            <a:endParaRPr/>
          </a:p>
        </p:txBody>
      </p:sp>
      <p:sp>
        <p:nvSpPr>
          <p:cNvPr id="600" name="Google Shape;600;p4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601" name="Google Shape;601;p4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02" name="Google Shape;602;p4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Data anomalies</a:t>
            </a:r>
            <a:r>
              <a:rPr lang="en-US"/>
              <a:t>: </a:t>
            </a:r>
            <a:r>
              <a:rPr lang="en-US" sz="2600"/>
              <a:t>abnormalities when all changes in redundant data are not made correctly</a:t>
            </a:r>
            <a:endParaRPr/>
          </a:p>
          <a:p>
            <a:pPr indent="-274320" lvl="1" marL="640080" rtl="0" algn="l">
              <a:spcBef>
                <a:spcPts val="550"/>
              </a:spcBef>
              <a:spcAft>
                <a:spcPts val="0"/>
              </a:spcAft>
              <a:buSzPts val="1820"/>
              <a:buChar char="🞑"/>
            </a:pPr>
            <a:r>
              <a:rPr lang="en-US"/>
              <a:t>Update anomalies: </a:t>
            </a:r>
            <a:endParaRPr/>
          </a:p>
          <a:p>
            <a:pPr indent="-228600" lvl="2" marL="914400" rtl="0" algn="l">
              <a:spcBef>
                <a:spcPts val="500"/>
              </a:spcBef>
              <a:spcAft>
                <a:spcPts val="0"/>
              </a:spcAft>
              <a:buSzPts val="1725"/>
              <a:buChar char="■"/>
            </a:pPr>
            <a:r>
              <a:rPr lang="en-US"/>
              <a:t>E.g. what if client changes his phone number?</a:t>
            </a:r>
            <a:endParaRPr/>
          </a:p>
          <a:p>
            <a:pPr indent="-274320" lvl="1" marL="640080" rtl="0" algn="l">
              <a:spcBef>
                <a:spcPts val="550"/>
              </a:spcBef>
              <a:spcAft>
                <a:spcPts val="0"/>
              </a:spcAft>
              <a:buSzPts val="1820"/>
              <a:buChar char="🞑"/>
            </a:pPr>
            <a:r>
              <a:rPr lang="en-US"/>
              <a:t>Insertion anomalies: </a:t>
            </a:r>
            <a:endParaRPr/>
          </a:p>
          <a:p>
            <a:pPr indent="-228600" lvl="2" marL="914400" rtl="0" algn="l">
              <a:spcBef>
                <a:spcPts val="500"/>
              </a:spcBef>
              <a:spcAft>
                <a:spcPts val="0"/>
              </a:spcAft>
              <a:buSzPts val="1725"/>
              <a:buChar char="■"/>
            </a:pPr>
            <a:r>
              <a:rPr lang="en-US"/>
              <a:t>E.g. to add new property without adding its owner</a:t>
            </a:r>
            <a:endParaRPr/>
          </a:p>
          <a:p>
            <a:pPr indent="-274320" lvl="1" marL="640080" rtl="0" algn="l">
              <a:spcBef>
                <a:spcPts val="550"/>
              </a:spcBef>
              <a:spcAft>
                <a:spcPts val="0"/>
              </a:spcAft>
              <a:buSzPts val="1820"/>
              <a:buChar char="🞑"/>
            </a:pPr>
            <a:r>
              <a:rPr lang="en-US"/>
              <a:t>Deletion anomalies:</a:t>
            </a:r>
            <a:endParaRPr/>
          </a:p>
          <a:p>
            <a:pPr indent="-228600" lvl="2" marL="914400" rtl="0" algn="l">
              <a:spcBef>
                <a:spcPts val="500"/>
              </a:spcBef>
              <a:spcAft>
                <a:spcPts val="0"/>
              </a:spcAft>
              <a:buSzPts val="1725"/>
              <a:buChar char="■"/>
            </a:pPr>
            <a:r>
              <a:rPr lang="en-US"/>
              <a:t>E.g. what if client’s record is to be removed from the system?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 Redundancy (cont'd.)</a:t>
            </a:r>
            <a:endParaRPr/>
          </a:p>
        </p:txBody>
      </p:sp>
      <p:sp>
        <p:nvSpPr>
          <p:cNvPr id="608" name="Google Shape;608;p4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609" name="Google Shape;609;p4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10" name="Google Shape;610;p4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fontScale="92500" lnSpcReduction="20000"/>
          </a:bodyPr>
          <a:lstStyle/>
          <a:p>
            <a:pPr indent="-320059" lvl="0" marL="320040" rtl="0" algn="l">
              <a:spcBef>
                <a:spcPts val="0"/>
              </a:spcBef>
              <a:spcAft>
                <a:spcPts val="0"/>
              </a:spcAft>
              <a:buSzPct val="59999"/>
              <a:buChar char="◻"/>
            </a:pPr>
            <a:r>
              <a:rPr b="1" lang="en-US"/>
              <a:t>Refer to Slide 43 (slide 37 for old version)</a:t>
            </a:r>
            <a:endParaRPr b="1"/>
          </a:p>
          <a:p>
            <a:pPr indent="-320059" lvl="0" marL="320040" rtl="0" algn="just">
              <a:spcBef>
                <a:spcPts val="700"/>
              </a:spcBef>
              <a:spcAft>
                <a:spcPts val="0"/>
              </a:spcAft>
              <a:buSzPct val="59999"/>
              <a:buChar char="◻"/>
            </a:pPr>
            <a:r>
              <a:rPr b="1" lang="en-US"/>
              <a:t>Update anomaly</a:t>
            </a:r>
            <a:r>
              <a:rPr lang="en-US"/>
              <a:t>. If agent Vishal has a new phone number, that number must be entered in each of the CUSTOMER file records. In this case, only three changes must be made. In a large file system, such changes might occur in hundreds or even thousands of records. </a:t>
            </a:r>
            <a:endParaRPr/>
          </a:p>
          <a:p>
            <a:pPr indent="-320059" lvl="0" marL="320040" rtl="0" algn="just">
              <a:spcBef>
                <a:spcPts val="700"/>
              </a:spcBef>
              <a:spcAft>
                <a:spcPts val="0"/>
              </a:spcAft>
              <a:buSzPct val="59999"/>
              <a:buChar char="◻"/>
            </a:pPr>
            <a:r>
              <a:rPr b="1" lang="en-US"/>
              <a:t>Insertion anomaly</a:t>
            </a:r>
            <a:r>
              <a:rPr lang="en-US"/>
              <a:t>. If only the CUSTOMER file exists, to add a new agent, you would also add a dummy customer data entry to reflect the new agent’s addition.</a:t>
            </a:r>
            <a:endParaRPr/>
          </a:p>
          <a:p>
            <a:pPr indent="-320059" lvl="0" marL="320040" rtl="0" algn="just">
              <a:spcBef>
                <a:spcPts val="700"/>
              </a:spcBef>
              <a:spcAft>
                <a:spcPts val="0"/>
              </a:spcAft>
              <a:buSzPct val="59999"/>
              <a:buChar char="◻"/>
            </a:pPr>
            <a:r>
              <a:rPr b="1" lang="en-US"/>
              <a:t>Deletion anomaly</a:t>
            </a:r>
            <a:r>
              <a:rPr lang="en-US"/>
              <a:t>. If you delete the customers Amit, Naresh and Bhavik, you will also delete Vishal’s agent data. Clearly this is not desirable. </a:t>
            </a:r>
            <a:endParaRPr/>
          </a:p>
          <a:p>
            <a:pPr indent="-217855" lvl="0" marL="320040" rtl="0" algn="l">
              <a:spcBef>
                <a:spcPts val="700"/>
              </a:spcBef>
              <a:spcAft>
                <a:spcPts val="0"/>
              </a:spcAft>
              <a:buSzPct val="59999"/>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Lack of Design and Data-Modeling Skills</a:t>
            </a:r>
            <a:endParaRPr/>
          </a:p>
        </p:txBody>
      </p:sp>
      <p:sp>
        <p:nvSpPr>
          <p:cNvPr id="616" name="Google Shape;616;p4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617" name="Google Shape;617;p4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18" name="Google Shape;618;p4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Most users </a:t>
            </a:r>
            <a:r>
              <a:rPr b="1" lang="en-US"/>
              <a:t>lack the skill to properly design </a:t>
            </a:r>
            <a:r>
              <a:rPr lang="en-US"/>
              <a:t>databases, despite multiple personal productivity tools being available</a:t>
            </a:r>
            <a:endParaRPr/>
          </a:p>
          <a:p>
            <a:pPr indent="-320040" lvl="0" marL="320040" rtl="0" algn="l">
              <a:spcBef>
                <a:spcPts val="700"/>
              </a:spcBef>
              <a:spcAft>
                <a:spcPts val="0"/>
              </a:spcAft>
              <a:buSzPts val="1740"/>
              <a:buChar char="◻"/>
            </a:pPr>
            <a:r>
              <a:rPr lang="en-US"/>
              <a:t>Data-modeling skills are vital in the data design process</a:t>
            </a:r>
            <a:endParaRPr/>
          </a:p>
          <a:p>
            <a:pPr indent="-320040" lvl="0" marL="320040" rtl="0" algn="l">
              <a:spcBef>
                <a:spcPts val="700"/>
              </a:spcBef>
              <a:spcAft>
                <a:spcPts val="0"/>
              </a:spcAft>
              <a:buSzPts val="1740"/>
              <a:buChar char="◻"/>
            </a:pPr>
            <a:r>
              <a:rPr b="1" lang="en-US"/>
              <a:t>Good data modeling facilitates communication between the designer, user, and the developer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Database Systems</a:t>
            </a:r>
            <a:endParaRPr/>
          </a:p>
        </p:txBody>
      </p:sp>
      <p:sp>
        <p:nvSpPr>
          <p:cNvPr id="624" name="Google Shape;624;p4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625" name="Google Shape;625;p4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26" name="Google Shape;626;p4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Database system consists of logically related data stored in a single logical data repository</a:t>
            </a:r>
            <a:endParaRPr/>
          </a:p>
          <a:p>
            <a:pPr indent="-274320" lvl="1" marL="640080" rtl="0" algn="l">
              <a:spcBef>
                <a:spcPts val="550"/>
              </a:spcBef>
              <a:spcAft>
                <a:spcPts val="0"/>
              </a:spcAft>
              <a:buSzPts val="1820"/>
              <a:buChar char="🞑"/>
            </a:pPr>
            <a:r>
              <a:rPr lang="en-US"/>
              <a:t>May be physically distributed among multiple storage facilities</a:t>
            </a:r>
            <a:endParaRPr/>
          </a:p>
          <a:p>
            <a:pPr indent="-274320" lvl="1" marL="640080" rtl="0" algn="l">
              <a:spcBef>
                <a:spcPts val="550"/>
              </a:spcBef>
              <a:spcAft>
                <a:spcPts val="0"/>
              </a:spcAft>
              <a:buSzPts val="1820"/>
              <a:buChar char="🞑"/>
            </a:pPr>
            <a:r>
              <a:rPr lang="en-US"/>
              <a:t>DBMS eliminates most of file system’s problems</a:t>
            </a:r>
            <a:endParaRPr/>
          </a:p>
          <a:p>
            <a:pPr indent="-274320" lvl="1" marL="640080" rtl="0" algn="l">
              <a:spcBef>
                <a:spcPts val="550"/>
              </a:spcBef>
              <a:spcAft>
                <a:spcPts val="0"/>
              </a:spcAft>
              <a:buSzPts val="1820"/>
              <a:buChar char="🞑"/>
            </a:pPr>
            <a:r>
              <a:rPr lang="en-US"/>
              <a:t>Current generation stores data structures, relationships between structures, and access paths</a:t>
            </a:r>
            <a:endParaRPr/>
          </a:p>
          <a:p>
            <a:pPr indent="-228600" lvl="2" marL="914400" rtl="0" algn="l">
              <a:spcBef>
                <a:spcPts val="500"/>
              </a:spcBef>
              <a:spcAft>
                <a:spcPts val="0"/>
              </a:spcAft>
              <a:buSzPts val="1725"/>
              <a:buChar char="■"/>
            </a:pPr>
            <a:r>
              <a:rPr lang="en-US"/>
              <a:t>Also defines, stores, and manages all access paths and components</a:t>
            </a:r>
            <a:endParaRPr/>
          </a:p>
          <a:p>
            <a:pPr indent="-209550" lvl="0" marL="320040" rtl="0" algn="l">
              <a:spcBef>
                <a:spcPts val="700"/>
              </a:spcBef>
              <a:spcAft>
                <a:spcPts val="0"/>
              </a:spcAft>
              <a:buSzPts val="174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632" name="Google Shape;632;p49"/>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descr="C:\Documents and Settings\Paul Nagin\My Documents\CHIMBORAZO 09-13-2009\Books\694 Rob DB Systems 9e - Nancy -Marc Cartright\Figures\C7046_01\C7046_01\Fig01-06.bmp" id="633" name="Google Shape;633;p49"/>
          <p:cNvPicPr preferRelativeResize="0"/>
          <p:nvPr/>
        </p:nvPicPr>
        <p:blipFill rotWithShape="1">
          <a:blip r:embed="rId3">
            <a:alphaModFix/>
          </a:blip>
          <a:srcRect b="0" l="0" r="0" t="0"/>
          <a:stretch/>
        </p:blipFill>
        <p:spPr>
          <a:xfrm>
            <a:off x="838200" y="533400"/>
            <a:ext cx="7162800" cy="53546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Why Databases?</a:t>
            </a:r>
            <a:endParaRPr/>
          </a:p>
        </p:txBody>
      </p:sp>
      <p:sp>
        <p:nvSpPr>
          <p:cNvPr id="180" name="Google Shape;180;p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181" name="Google Shape;181;p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82" name="Google Shape;182;p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Databases solve many of the problems encountered in data management</a:t>
            </a:r>
            <a:endParaRPr/>
          </a:p>
          <a:p>
            <a:pPr indent="-274320" lvl="1" marL="640080" rtl="0" algn="l">
              <a:spcBef>
                <a:spcPts val="550"/>
              </a:spcBef>
              <a:spcAft>
                <a:spcPts val="0"/>
              </a:spcAft>
              <a:buSzPts val="1820"/>
              <a:buChar char="🞑"/>
            </a:pPr>
            <a:r>
              <a:rPr lang="en-US"/>
              <a:t>Used in almost all modern settings involving data management:</a:t>
            </a:r>
            <a:endParaRPr/>
          </a:p>
          <a:p>
            <a:pPr indent="-228600" lvl="2" marL="914400" rtl="0" algn="l">
              <a:spcBef>
                <a:spcPts val="500"/>
              </a:spcBef>
              <a:spcAft>
                <a:spcPts val="0"/>
              </a:spcAft>
              <a:buSzPts val="1725"/>
              <a:buChar char="■"/>
            </a:pPr>
            <a:r>
              <a:rPr lang="en-US"/>
              <a:t>Business</a:t>
            </a:r>
            <a:endParaRPr/>
          </a:p>
          <a:p>
            <a:pPr indent="-228600" lvl="2" marL="914400" rtl="0" algn="l">
              <a:spcBef>
                <a:spcPts val="500"/>
              </a:spcBef>
              <a:spcAft>
                <a:spcPts val="0"/>
              </a:spcAft>
              <a:buSzPts val="1725"/>
              <a:buChar char="■"/>
            </a:pPr>
            <a:r>
              <a:rPr lang="en-US"/>
              <a:t>Research</a:t>
            </a:r>
            <a:endParaRPr/>
          </a:p>
          <a:p>
            <a:pPr indent="-228600" lvl="2" marL="914400" rtl="0" algn="l">
              <a:spcBef>
                <a:spcPts val="500"/>
              </a:spcBef>
              <a:spcAft>
                <a:spcPts val="0"/>
              </a:spcAft>
              <a:buSzPts val="1725"/>
              <a:buChar char="■"/>
            </a:pPr>
            <a:r>
              <a:rPr lang="en-US"/>
              <a:t>Administration</a:t>
            </a:r>
            <a:endParaRPr/>
          </a:p>
          <a:p>
            <a:pPr indent="-320040" lvl="0" marL="320040" rtl="0" algn="l">
              <a:spcBef>
                <a:spcPts val="700"/>
              </a:spcBef>
              <a:spcAft>
                <a:spcPts val="0"/>
              </a:spcAft>
              <a:buSzPts val="1740"/>
              <a:buChar char="◻"/>
            </a:pPr>
            <a:r>
              <a:rPr lang="en-US"/>
              <a:t>Important to understand </a:t>
            </a:r>
            <a:r>
              <a:rPr b="1" lang="en-US"/>
              <a:t>how databases work </a:t>
            </a:r>
            <a:r>
              <a:rPr lang="en-US"/>
              <a:t>and </a:t>
            </a:r>
            <a:r>
              <a:rPr b="1" lang="en-US"/>
              <a:t>interact with other applications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The Database System Environment</a:t>
            </a:r>
            <a:endParaRPr/>
          </a:p>
        </p:txBody>
      </p:sp>
      <p:sp>
        <p:nvSpPr>
          <p:cNvPr id="639" name="Google Shape;639;p5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640" name="Google Shape;640;p5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41" name="Google Shape;641;p5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Database system</a:t>
            </a:r>
            <a:r>
              <a:rPr lang="en-US"/>
              <a:t>: an organization of components that defines and regulates the collection, storage, management, use of data</a:t>
            </a:r>
            <a:endParaRPr/>
          </a:p>
        </p:txBody>
      </p:sp>
      <p:grpSp>
        <p:nvGrpSpPr>
          <p:cNvPr id="642" name="Google Shape;642;p50"/>
          <p:cNvGrpSpPr/>
          <p:nvPr/>
        </p:nvGrpSpPr>
        <p:grpSpPr>
          <a:xfrm>
            <a:off x="914400" y="3215629"/>
            <a:ext cx="7162800" cy="1737371"/>
            <a:chOff x="480" y="2736"/>
            <a:chExt cx="4992" cy="1255"/>
          </a:xfrm>
        </p:grpSpPr>
        <p:sp>
          <p:nvSpPr>
            <p:cNvPr id="643" name="Google Shape;643;p50"/>
            <p:cNvSpPr/>
            <p:nvPr/>
          </p:nvSpPr>
          <p:spPr>
            <a:xfrm>
              <a:off x="528" y="2928"/>
              <a:ext cx="1008" cy="336"/>
            </a:xfrm>
            <a:prstGeom prst="rect">
              <a:avLst/>
            </a:prstGeom>
            <a:solidFill>
              <a:schemeClr val="lt1"/>
            </a:solidFill>
            <a:ln cap="flat" cmpd="sng" w="2857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2"/>
                </a:buClr>
                <a:buSzPts val="1400"/>
                <a:buFont typeface="Arial"/>
                <a:buNone/>
              </a:pPr>
              <a:r>
                <a:rPr b="1" lang="en-US" sz="1400">
                  <a:solidFill>
                    <a:schemeClr val="dk2"/>
                  </a:solidFill>
                  <a:latin typeface="Arial"/>
                  <a:ea typeface="Arial"/>
                  <a:cs typeface="Arial"/>
                  <a:sym typeface="Arial"/>
                </a:rPr>
                <a:t>hardware</a:t>
              </a:r>
              <a:endParaRPr/>
            </a:p>
          </p:txBody>
        </p:sp>
        <p:sp>
          <p:nvSpPr>
            <p:cNvPr id="644" name="Google Shape;644;p50"/>
            <p:cNvSpPr/>
            <p:nvPr/>
          </p:nvSpPr>
          <p:spPr>
            <a:xfrm>
              <a:off x="1536" y="2928"/>
              <a:ext cx="1008" cy="336"/>
            </a:xfrm>
            <a:prstGeom prst="rect">
              <a:avLst/>
            </a:prstGeom>
            <a:solidFill>
              <a:schemeClr val="lt1"/>
            </a:solidFill>
            <a:ln cap="flat" cmpd="sng" w="2857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2"/>
                </a:buClr>
                <a:buSzPts val="1400"/>
                <a:buFont typeface="Arial"/>
                <a:buNone/>
              </a:pPr>
              <a:r>
                <a:rPr b="1" lang="en-US" sz="1400">
                  <a:solidFill>
                    <a:schemeClr val="dk2"/>
                  </a:solidFill>
                  <a:latin typeface="Arial"/>
                  <a:ea typeface="Arial"/>
                  <a:cs typeface="Arial"/>
                  <a:sym typeface="Arial"/>
                </a:rPr>
                <a:t>software</a:t>
              </a:r>
              <a:endParaRPr/>
            </a:p>
          </p:txBody>
        </p:sp>
        <p:sp>
          <p:nvSpPr>
            <p:cNvPr id="645" name="Google Shape;645;p50"/>
            <p:cNvSpPr/>
            <p:nvPr/>
          </p:nvSpPr>
          <p:spPr>
            <a:xfrm>
              <a:off x="3408" y="2928"/>
              <a:ext cx="1008" cy="336"/>
            </a:xfrm>
            <a:prstGeom prst="rect">
              <a:avLst/>
            </a:prstGeom>
            <a:solidFill>
              <a:schemeClr val="lt1"/>
            </a:solidFill>
            <a:ln cap="flat" cmpd="sng" w="2857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2"/>
                </a:buClr>
                <a:buSzPts val="1400"/>
                <a:buFont typeface="Arial"/>
                <a:buNone/>
              </a:pPr>
              <a:r>
                <a:rPr b="1" lang="en-US" sz="1400">
                  <a:solidFill>
                    <a:schemeClr val="dk2"/>
                  </a:solidFill>
                  <a:latin typeface="Arial"/>
                  <a:ea typeface="Arial"/>
                  <a:cs typeface="Arial"/>
                  <a:sym typeface="Arial"/>
                </a:rPr>
                <a:t>procedure</a:t>
              </a:r>
              <a:endParaRPr/>
            </a:p>
          </p:txBody>
        </p:sp>
        <p:sp>
          <p:nvSpPr>
            <p:cNvPr id="646" name="Google Shape;646;p50"/>
            <p:cNvSpPr/>
            <p:nvPr/>
          </p:nvSpPr>
          <p:spPr>
            <a:xfrm>
              <a:off x="4416" y="2928"/>
              <a:ext cx="1008" cy="336"/>
            </a:xfrm>
            <a:prstGeom prst="rect">
              <a:avLst/>
            </a:prstGeom>
            <a:solidFill>
              <a:schemeClr val="lt1"/>
            </a:solidFill>
            <a:ln cap="flat" cmpd="sng" w="2857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2"/>
                </a:buClr>
                <a:buSzPts val="1400"/>
                <a:buFont typeface="Arial"/>
                <a:buNone/>
              </a:pPr>
              <a:r>
                <a:rPr b="1" lang="en-US" sz="1400">
                  <a:solidFill>
                    <a:schemeClr val="dk2"/>
                  </a:solidFill>
                  <a:latin typeface="Arial"/>
                  <a:ea typeface="Arial"/>
                  <a:cs typeface="Arial"/>
                  <a:sym typeface="Arial"/>
                </a:rPr>
                <a:t>people</a:t>
              </a:r>
              <a:endParaRPr/>
            </a:p>
          </p:txBody>
        </p:sp>
        <p:grpSp>
          <p:nvGrpSpPr>
            <p:cNvPr id="647" name="Google Shape;647;p50"/>
            <p:cNvGrpSpPr/>
            <p:nvPr/>
          </p:nvGrpSpPr>
          <p:grpSpPr>
            <a:xfrm>
              <a:off x="2496" y="2736"/>
              <a:ext cx="960" cy="528"/>
              <a:chOff x="2304" y="2736"/>
              <a:chExt cx="960" cy="528"/>
            </a:xfrm>
          </p:grpSpPr>
          <p:sp>
            <p:nvSpPr>
              <p:cNvPr id="648" name="Google Shape;648;p50"/>
              <p:cNvSpPr/>
              <p:nvPr/>
            </p:nvSpPr>
            <p:spPr>
              <a:xfrm>
                <a:off x="2736" y="2736"/>
                <a:ext cx="528" cy="288"/>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close/>
                  </a:path>
                </a:pathLst>
              </a:cu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49" name="Google Shape;649;p50"/>
              <p:cNvSpPr/>
              <p:nvPr/>
            </p:nvSpPr>
            <p:spPr>
              <a:xfrm flipH="1">
                <a:off x="2304" y="2736"/>
                <a:ext cx="432" cy="288"/>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close/>
                  </a:path>
                </a:pathLst>
              </a:cu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cxnSp>
            <p:nvCxnSpPr>
              <p:cNvPr id="650" name="Google Shape;650;p50"/>
              <p:cNvCxnSpPr/>
              <p:nvPr/>
            </p:nvCxnSpPr>
            <p:spPr>
              <a:xfrm>
                <a:off x="2360" y="3264"/>
                <a:ext cx="192" cy="0"/>
              </a:xfrm>
              <a:prstGeom prst="straightConnector1">
                <a:avLst/>
              </a:prstGeom>
              <a:noFill/>
              <a:ln cap="flat" cmpd="sng" w="9525">
                <a:solidFill>
                  <a:srgbClr val="FF0000"/>
                </a:solidFill>
                <a:prstDash val="solid"/>
                <a:round/>
                <a:headEnd len="med" w="med" type="none"/>
                <a:tailEnd len="med" w="med" type="none"/>
              </a:ln>
            </p:spPr>
          </p:cxnSp>
          <p:cxnSp>
            <p:nvCxnSpPr>
              <p:cNvPr id="651" name="Google Shape;651;p50"/>
              <p:cNvCxnSpPr/>
              <p:nvPr/>
            </p:nvCxnSpPr>
            <p:spPr>
              <a:xfrm>
                <a:off x="3024" y="3264"/>
                <a:ext cx="192" cy="0"/>
              </a:xfrm>
              <a:prstGeom prst="straightConnector1">
                <a:avLst/>
              </a:prstGeom>
              <a:noFill/>
              <a:ln cap="flat" cmpd="sng" w="9525">
                <a:solidFill>
                  <a:srgbClr val="FF0000"/>
                </a:solidFill>
                <a:prstDash val="solid"/>
                <a:round/>
                <a:headEnd len="med" w="med" type="none"/>
                <a:tailEnd len="med" w="med" type="none"/>
              </a:ln>
            </p:spPr>
          </p:cxnSp>
          <p:sp>
            <p:nvSpPr>
              <p:cNvPr id="652" name="Google Shape;652;p50"/>
              <p:cNvSpPr/>
              <p:nvPr/>
            </p:nvSpPr>
            <p:spPr>
              <a:xfrm>
                <a:off x="2784" y="3072"/>
                <a:ext cx="240" cy="19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close/>
                  </a:path>
                </a:pathLst>
              </a:cu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3" name="Google Shape;653;p50"/>
              <p:cNvSpPr/>
              <p:nvPr/>
            </p:nvSpPr>
            <p:spPr>
              <a:xfrm flipH="1">
                <a:off x="2544" y="3072"/>
                <a:ext cx="240" cy="19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close/>
                  </a:path>
                </a:pathLst>
              </a:cu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
          <p:nvSpPr>
            <p:cNvPr id="654" name="Google Shape;654;p50"/>
            <p:cNvSpPr txBox="1"/>
            <p:nvPr/>
          </p:nvSpPr>
          <p:spPr>
            <a:xfrm>
              <a:off x="2736" y="2832"/>
              <a:ext cx="385" cy="2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2"/>
                </a:buClr>
                <a:buSzPts val="1400"/>
                <a:buFont typeface="Arial"/>
                <a:buNone/>
              </a:pPr>
              <a:r>
                <a:rPr b="1" lang="en-US" sz="1400">
                  <a:solidFill>
                    <a:schemeClr val="dk2"/>
                  </a:solidFill>
                  <a:latin typeface="Arial"/>
                  <a:ea typeface="Arial"/>
                  <a:cs typeface="Arial"/>
                  <a:sym typeface="Arial"/>
                </a:rPr>
                <a:t>data</a:t>
              </a:r>
              <a:endParaRPr/>
            </a:p>
          </p:txBody>
        </p:sp>
        <p:sp>
          <p:nvSpPr>
            <p:cNvPr id="655" name="Google Shape;655;p50"/>
            <p:cNvSpPr/>
            <p:nvPr/>
          </p:nvSpPr>
          <p:spPr>
            <a:xfrm rot="5400000">
              <a:off x="1368" y="2664"/>
              <a:ext cx="240" cy="2016"/>
            </a:xfrm>
            <a:prstGeom prst="rightBrace">
              <a:avLst>
                <a:gd fmla="val 70000" name="adj1"/>
                <a:gd fmla="val 50000" name="adj2"/>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6" name="Google Shape;656;p50"/>
            <p:cNvSpPr/>
            <p:nvPr/>
          </p:nvSpPr>
          <p:spPr>
            <a:xfrm rot="5400000">
              <a:off x="4344" y="2664"/>
              <a:ext cx="240" cy="2016"/>
            </a:xfrm>
            <a:prstGeom prst="rightBrace">
              <a:avLst>
                <a:gd fmla="val 70000" name="adj1"/>
                <a:gd fmla="val 50000" name="adj2"/>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7" name="Google Shape;657;p50"/>
            <p:cNvSpPr/>
            <p:nvPr/>
          </p:nvSpPr>
          <p:spPr>
            <a:xfrm rot="5400000">
              <a:off x="2856" y="3000"/>
              <a:ext cx="240" cy="864"/>
            </a:xfrm>
            <a:prstGeom prst="rightBrace">
              <a:avLst>
                <a:gd fmla="val 30000" name="adj1"/>
                <a:gd fmla="val 50000" name="adj2"/>
              </a:avLst>
            </a:prstGeom>
            <a:no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658" name="Google Shape;658;p50"/>
            <p:cNvSpPr txBox="1"/>
            <p:nvPr/>
          </p:nvSpPr>
          <p:spPr>
            <a:xfrm>
              <a:off x="688" y="3769"/>
              <a:ext cx="1410" cy="2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400"/>
                <a:buFont typeface="Arial"/>
                <a:buNone/>
              </a:pPr>
              <a:r>
                <a:rPr b="1" lang="en-US" sz="1400">
                  <a:solidFill>
                    <a:srgbClr val="FF0000"/>
                  </a:solidFill>
                  <a:latin typeface="Arial"/>
                  <a:ea typeface="Arial"/>
                  <a:cs typeface="Arial"/>
                  <a:sym typeface="Arial"/>
                </a:rPr>
                <a:t>machine components</a:t>
              </a:r>
              <a:endParaRPr/>
            </a:p>
          </p:txBody>
        </p:sp>
        <p:sp>
          <p:nvSpPr>
            <p:cNvPr id="659" name="Google Shape;659;p50"/>
            <p:cNvSpPr txBox="1"/>
            <p:nvPr/>
          </p:nvSpPr>
          <p:spPr>
            <a:xfrm>
              <a:off x="3684" y="3768"/>
              <a:ext cx="1313" cy="2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400"/>
                <a:buFont typeface="Arial"/>
                <a:buNone/>
              </a:pPr>
              <a:r>
                <a:rPr b="1" lang="en-US" sz="1400">
                  <a:solidFill>
                    <a:srgbClr val="FF0000"/>
                  </a:solidFill>
                  <a:latin typeface="Arial"/>
                  <a:ea typeface="Arial"/>
                  <a:cs typeface="Arial"/>
                  <a:sym typeface="Arial"/>
                </a:rPr>
                <a:t>human components</a:t>
              </a:r>
              <a:endParaRPr/>
            </a:p>
          </p:txBody>
        </p:sp>
        <p:sp>
          <p:nvSpPr>
            <p:cNvPr id="660" name="Google Shape;660;p50"/>
            <p:cNvSpPr txBox="1"/>
            <p:nvPr/>
          </p:nvSpPr>
          <p:spPr>
            <a:xfrm>
              <a:off x="2688" y="3552"/>
              <a:ext cx="55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400"/>
                <a:buFont typeface="Arial"/>
                <a:buNone/>
              </a:pPr>
              <a:r>
                <a:rPr b="1" lang="en-US" sz="1400">
                  <a:solidFill>
                    <a:srgbClr val="FF0000"/>
                  </a:solidFill>
                  <a:latin typeface="Arial"/>
                  <a:ea typeface="Arial"/>
                  <a:cs typeface="Arial"/>
                  <a:sym typeface="Arial"/>
                </a:rPr>
                <a:t>bridge</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666" name="Google Shape;666;p51"/>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descr="C:\Documents and Settings\Paul Nagin\My Documents\CHIMBORAZO 09-13-2009\Books\694 Rob DB Systems 9e - Nancy -Marc Cartright\Figures\C7046_01\C7046_01\Fig01-07.bmp" id="667" name="Google Shape;667;p51"/>
          <p:cNvPicPr preferRelativeResize="0"/>
          <p:nvPr/>
        </p:nvPicPr>
        <p:blipFill rotWithShape="1">
          <a:blip r:embed="rId3">
            <a:alphaModFix/>
          </a:blip>
          <a:srcRect b="0" l="0" r="0" t="0"/>
          <a:stretch/>
        </p:blipFill>
        <p:spPr>
          <a:xfrm>
            <a:off x="685800" y="762000"/>
            <a:ext cx="7631113" cy="457993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The Database System Environment (cont'd.)</a:t>
            </a:r>
            <a:endParaRPr/>
          </a:p>
        </p:txBody>
      </p:sp>
      <p:sp>
        <p:nvSpPr>
          <p:cNvPr id="673" name="Google Shape;673;p5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674" name="Google Shape;674;p5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75" name="Google Shape;675;p5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Hardware</a:t>
            </a:r>
            <a:r>
              <a:rPr lang="en-US"/>
              <a:t>: all the system’s physical devices</a:t>
            </a:r>
            <a:endParaRPr/>
          </a:p>
          <a:p>
            <a:pPr indent="-274320" lvl="1" marL="640080" rtl="0" algn="l">
              <a:spcBef>
                <a:spcPts val="550"/>
              </a:spcBef>
              <a:spcAft>
                <a:spcPts val="0"/>
              </a:spcAft>
              <a:buSzPts val="1820"/>
              <a:buChar char="🞑"/>
            </a:pPr>
            <a:r>
              <a:rPr lang="en-US"/>
              <a:t>PC, Workstation, Server, Mainframe, Supercomputer</a:t>
            </a:r>
            <a:endParaRPr/>
          </a:p>
          <a:p>
            <a:pPr indent="-320040" lvl="0" marL="320040" rtl="0" algn="l">
              <a:spcBef>
                <a:spcPts val="700"/>
              </a:spcBef>
              <a:spcAft>
                <a:spcPts val="0"/>
              </a:spcAft>
              <a:buSzPts val="1740"/>
              <a:buChar char="◻"/>
            </a:pPr>
            <a:r>
              <a:rPr b="1" lang="en-US"/>
              <a:t>Software</a:t>
            </a:r>
            <a:r>
              <a:rPr lang="en-US"/>
              <a:t>: three types of software required:</a:t>
            </a:r>
            <a:endParaRPr/>
          </a:p>
          <a:p>
            <a:pPr indent="-274320" lvl="1" marL="640080" rtl="0" algn="l">
              <a:spcBef>
                <a:spcPts val="550"/>
              </a:spcBef>
              <a:spcAft>
                <a:spcPts val="0"/>
              </a:spcAft>
              <a:buSzPts val="1820"/>
              <a:buChar char="🞑"/>
            </a:pPr>
            <a:r>
              <a:rPr lang="en-US"/>
              <a:t>Operating system software</a:t>
            </a:r>
            <a:endParaRPr/>
          </a:p>
          <a:p>
            <a:pPr indent="-274320" lvl="1" marL="640080" rtl="0" algn="l">
              <a:spcBef>
                <a:spcPts val="550"/>
              </a:spcBef>
              <a:spcAft>
                <a:spcPts val="0"/>
              </a:spcAft>
              <a:buSzPts val="1820"/>
              <a:buChar char="🞑"/>
            </a:pPr>
            <a:r>
              <a:rPr lang="en-US"/>
              <a:t>DBMS software: IBM DB2, Oracle, MySQL, etc</a:t>
            </a:r>
            <a:endParaRPr/>
          </a:p>
          <a:p>
            <a:pPr indent="-274320" lvl="1" marL="640080" rtl="0" algn="l">
              <a:spcBef>
                <a:spcPts val="550"/>
              </a:spcBef>
              <a:spcAft>
                <a:spcPts val="0"/>
              </a:spcAft>
              <a:buSzPts val="1820"/>
              <a:buChar char="🞑"/>
            </a:pPr>
            <a:r>
              <a:rPr lang="en-US"/>
              <a:t>Application programs and utility software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The Database System Environment (cont'd.)</a:t>
            </a:r>
            <a:endParaRPr/>
          </a:p>
        </p:txBody>
      </p:sp>
      <p:sp>
        <p:nvSpPr>
          <p:cNvPr id="681" name="Google Shape;681;p5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682" name="Google Shape;682;p5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83" name="Google Shape;683;p5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Data</a:t>
            </a:r>
            <a:r>
              <a:rPr lang="en-US"/>
              <a:t>: the collection of facts stored in the database</a:t>
            </a:r>
            <a:endParaRPr/>
          </a:p>
          <a:p>
            <a:pPr indent="-320040" lvl="0" marL="320040" rtl="0" algn="l">
              <a:spcBef>
                <a:spcPts val="700"/>
              </a:spcBef>
              <a:spcAft>
                <a:spcPts val="0"/>
              </a:spcAft>
              <a:buSzPts val="1740"/>
              <a:buChar char="◻"/>
            </a:pPr>
            <a:r>
              <a:rPr b="1" lang="en-US"/>
              <a:t>People</a:t>
            </a:r>
            <a:r>
              <a:rPr lang="en-US"/>
              <a:t>: all users of the database system</a:t>
            </a:r>
            <a:endParaRPr/>
          </a:p>
          <a:p>
            <a:pPr indent="-274320" lvl="1" marL="640080" rtl="0" algn="l">
              <a:spcBef>
                <a:spcPts val="550"/>
              </a:spcBef>
              <a:spcAft>
                <a:spcPts val="0"/>
              </a:spcAft>
              <a:buSzPts val="1820"/>
              <a:buChar char="🞑"/>
            </a:pPr>
            <a:r>
              <a:rPr lang="en-US"/>
              <a:t>System and database administrators</a:t>
            </a:r>
            <a:endParaRPr/>
          </a:p>
          <a:p>
            <a:pPr indent="-274320" lvl="1" marL="640080" rtl="0" algn="l">
              <a:spcBef>
                <a:spcPts val="550"/>
              </a:spcBef>
              <a:spcAft>
                <a:spcPts val="0"/>
              </a:spcAft>
              <a:buSzPts val="1820"/>
              <a:buChar char="🞑"/>
            </a:pPr>
            <a:r>
              <a:rPr lang="en-US"/>
              <a:t>Database designers</a:t>
            </a:r>
            <a:endParaRPr/>
          </a:p>
          <a:p>
            <a:pPr indent="-274320" lvl="1" marL="640080" rtl="0" algn="l">
              <a:spcBef>
                <a:spcPts val="550"/>
              </a:spcBef>
              <a:spcAft>
                <a:spcPts val="0"/>
              </a:spcAft>
              <a:buSzPts val="1820"/>
              <a:buChar char="🞑"/>
            </a:pPr>
            <a:r>
              <a:rPr lang="en-US"/>
              <a:t>Systems analysts and programmers</a:t>
            </a:r>
            <a:endParaRPr/>
          </a:p>
          <a:p>
            <a:pPr indent="-274320" lvl="1" marL="640080" rtl="0" algn="l">
              <a:spcBef>
                <a:spcPts val="550"/>
              </a:spcBef>
              <a:spcAft>
                <a:spcPts val="0"/>
              </a:spcAft>
              <a:buSzPts val="1820"/>
              <a:buChar char="🞑"/>
            </a:pPr>
            <a:r>
              <a:rPr lang="en-US"/>
              <a:t>End users</a:t>
            </a:r>
            <a:endParaRPr/>
          </a:p>
          <a:p>
            <a:pPr indent="-320040" lvl="0" marL="320040" rtl="0" algn="l">
              <a:spcBef>
                <a:spcPts val="700"/>
              </a:spcBef>
              <a:spcAft>
                <a:spcPts val="0"/>
              </a:spcAft>
              <a:buSzPts val="1740"/>
              <a:buChar char="◻"/>
            </a:pPr>
            <a:r>
              <a:rPr b="1" lang="en-US"/>
              <a:t>Procedures</a:t>
            </a:r>
            <a:r>
              <a:rPr lang="en-US"/>
              <a:t>: instructions and rules that govern the design and use of the database system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The Database System Environment (cont'd.)</a:t>
            </a:r>
            <a:endParaRPr/>
          </a:p>
        </p:txBody>
      </p:sp>
      <p:sp>
        <p:nvSpPr>
          <p:cNvPr id="689" name="Google Shape;689;p5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690" name="Google Shape;690;p5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91" name="Google Shape;691;p5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Database systems </a:t>
            </a:r>
            <a:r>
              <a:rPr lang="en-US"/>
              <a:t>are</a:t>
            </a:r>
            <a:r>
              <a:rPr b="1" lang="en-US"/>
              <a:t> </a:t>
            </a:r>
            <a:r>
              <a:rPr lang="en-US"/>
              <a:t>created and managed at different levels of complexity</a:t>
            </a:r>
            <a:endParaRPr/>
          </a:p>
          <a:p>
            <a:pPr indent="-320040" lvl="0" marL="320040" rtl="0" algn="l">
              <a:spcBef>
                <a:spcPts val="700"/>
              </a:spcBef>
              <a:spcAft>
                <a:spcPts val="0"/>
              </a:spcAft>
              <a:buSzPts val="1740"/>
              <a:buChar char="◻"/>
            </a:pPr>
            <a:r>
              <a:rPr lang="en-US"/>
              <a:t>Database solutions must be cost-effective as well as tactically and strategically effective</a:t>
            </a:r>
            <a:endParaRPr/>
          </a:p>
          <a:p>
            <a:pPr indent="-320040" lvl="0" marL="320040" rtl="0" algn="l">
              <a:spcBef>
                <a:spcPts val="700"/>
              </a:spcBef>
              <a:spcAft>
                <a:spcPts val="0"/>
              </a:spcAft>
              <a:buSzPts val="1740"/>
              <a:buChar char="◻"/>
            </a:pPr>
            <a:r>
              <a:rPr lang="en-US"/>
              <a:t>Database technology already in use affects selection of a database system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5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The Database System Environment (cont'd.)</a:t>
            </a:r>
            <a:endParaRPr/>
          </a:p>
        </p:txBody>
      </p:sp>
      <p:sp>
        <p:nvSpPr>
          <p:cNvPr id="697" name="Google Shape;697;p5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698" name="Google Shape;698;p5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699" name="Google Shape;699;p5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SzPts val="1740"/>
              <a:buNone/>
            </a:pPr>
            <a:r>
              <a:t/>
            </a:r>
            <a:endParaRPr/>
          </a:p>
        </p:txBody>
      </p:sp>
      <p:sp>
        <p:nvSpPr>
          <p:cNvPr id="700" name="Google Shape;700;p55"/>
          <p:cNvSpPr txBox="1"/>
          <p:nvPr/>
        </p:nvSpPr>
        <p:spPr>
          <a:xfrm>
            <a:off x="609600" y="1752600"/>
            <a:ext cx="3886200" cy="640080"/>
          </a:xfrm>
          <a:prstGeom prst="rect">
            <a:avLst/>
          </a:prstGeom>
          <a:noFill/>
          <a:ln>
            <a:noFill/>
          </a:ln>
        </p:spPr>
        <p:txBody>
          <a:bodyPr anchorCtr="0" anchor="t" bIns="45700" lIns="91425" spcFirstLastPara="1" rIns="91425" wrap="square" tIns="45700">
            <a:normAutofit/>
          </a:bodyPr>
          <a:lstStyle/>
          <a:p>
            <a:pPr indent="-320040" lvl="0" marL="320040" marR="0" rtl="0" algn="l">
              <a:spcBef>
                <a:spcPts val="0"/>
              </a:spcBef>
              <a:spcAft>
                <a:spcPts val="0"/>
              </a:spcAft>
              <a:buClr>
                <a:schemeClr val="accent2"/>
              </a:buClr>
              <a:buSzPts val="1740"/>
              <a:buFont typeface="Noto Sans Symbols"/>
              <a:buChar char="◻"/>
            </a:pPr>
            <a:r>
              <a:rPr lang="en-US" sz="2900">
                <a:solidFill>
                  <a:schemeClr val="dk1"/>
                </a:solidFill>
                <a:latin typeface="Twentieth Century"/>
                <a:ea typeface="Twentieth Century"/>
                <a:cs typeface="Twentieth Century"/>
                <a:sym typeface="Twentieth Century"/>
              </a:rPr>
              <a:t>File Systems</a:t>
            </a:r>
            <a:endParaRPr sz="2900">
              <a:solidFill>
                <a:schemeClr val="dk1"/>
              </a:solidFill>
              <a:latin typeface="Twentieth Century"/>
              <a:ea typeface="Twentieth Century"/>
              <a:cs typeface="Twentieth Century"/>
              <a:sym typeface="Twentieth Century"/>
            </a:endParaRPr>
          </a:p>
        </p:txBody>
      </p:sp>
      <p:sp>
        <p:nvSpPr>
          <p:cNvPr id="701" name="Google Shape;701;p55"/>
          <p:cNvSpPr txBox="1"/>
          <p:nvPr/>
        </p:nvSpPr>
        <p:spPr>
          <a:xfrm>
            <a:off x="4800600" y="1752600"/>
            <a:ext cx="3886200" cy="640080"/>
          </a:xfrm>
          <a:prstGeom prst="rect">
            <a:avLst/>
          </a:prstGeom>
          <a:noFill/>
          <a:ln>
            <a:noFill/>
          </a:ln>
        </p:spPr>
        <p:txBody>
          <a:bodyPr anchorCtr="0" anchor="t" bIns="45700" lIns="91425" spcFirstLastPara="1" rIns="91425" wrap="square" tIns="45700">
            <a:noAutofit/>
          </a:bodyPr>
          <a:lstStyle/>
          <a:p>
            <a:pPr indent="-320040" lvl="0" marL="320040" marR="0" rtl="0" algn="l">
              <a:spcBef>
                <a:spcPts val="0"/>
              </a:spcBef>
              <a:spcAft>
                <a:spcPts val="0"/>
              </a:spcAft>
              <a:buClr>
                <a:schemeClr val="accent2"/>
              </a:buClr>
              <a:buSzPts val="1740"/>
              <a:buFont typeface="Noto Sans Symbols"/>
              <a:buChar char="◻"/>
            </a:pPr>
            <a:r>
              <a:rPr lang="en-US" sz="2900">
                <a:solidFill>
                  <a:schemeClr val="dk1"/>
                </a:solidFill>
                <a:latin typeface="Twentieth Century"/>
                <a:ea typeface="Twentieth Century"/>
                <a:cs typeface="Twentieth Century"/>
                <a:sym typeface="Twentieth Century"/>
              </a:rPr>
              <a:t>DBMS</a:t>
            </a:r>
            <a:endParaRPr sz="2900">
              <a:solidFill>
                <a:schemeClr val="dk1"/>
              </a:solidFill>
              <a:latin typeface="Twentieth Century"/>
              <a:ea typeface="Twentieth Century"/>
              <a:cs typeface="Twentieth Century"/>
              <a:sym typeface="Twentieth Century"/>
            </a:endParaRPr>
          </a:p>
        </p:txBody>
      </p:sp>
      <p:graphicFrame>
        <p:nvGraphicFramePr>
          <p:cNvPr id="702" name="Google Shape;702;p55"/>
          <p:cNvGraphicFramePr/>
          <p:nvPr/>
        </p:nvGraphicFramePr>
        <p:xfrm>
          <a:off x="4800601" y="2438400"/>
          <a:ext cx="3886200" cy="2895600"/>
        </p:xfrm>
        <a:graphic>
          <a:graphicData uri="http://schemas.openxmlformats.org/presentationml/2006/ole">
            <mc:AlternateContent>
              <mc:Choice Requires="v">
                <p:oleObj r:id="rId4" imgH="2895600" imgW="3886200" progId="" spid="_x0000_s1">
                  <p:embed/>
                </p:oleObj>
              </mc:Choice>
              <mc:Fallback>
                <p:oleObj r:id="rId5" imgH="2895600" imgW="3886200" progId="">
                  <p:embed/>
                  <p:pic>
                    <p:nvPicPr>
                      <p:cNvPr id="702" name="Google Shape;702;p55"/>
                      <p:cNvPicPr preferRelativeResize="0"/>
                      <p:nvPr/>
                    </p:nvPicPr>
                    <p:blipFill rotWithShape="1">
                      <a:blip r:embed="rId6">
                        <a:alphaModFix/>
                      </a:blip>
                      <a:srcRect b="18030" l="0" r="0" t="0"/>
                      <a:stretch/>
                    </p:blipFill>
                    <p:spPr>
                      <a:xfrm>
                        <a:off x="4800601" y="2438400"/>
                        <a:ext cx="3886200" cy="2895600"/>
                      </a:xfrm>
                      <a:prstGeom prst="rect">
                        <a:avLst/>
                      </a:prstGeom>
                      <a:noFill/>
                      <a:ln>
                        <a:noFill/>
                      </a:ln>
                    </p:spPr>
                  </p:pic>
                </p:oleObj>
              </mc:Fallback>
            </mc:AlternateContent>
          </a:graphicData>
        </a:graphic>
      </p:graphicFrame>
      <p:graphicFrame>
        <p:nvGraphicFramePr>
          <p:cNvPr id="703" name="Google Shape;703;p55"/>
          <p:cNvGraphicFramePr/>
          <p:nvPr/>
        </p:nvGraphicFramePr>
        <p:xfrm>
          <a:off x="609600" y="2438400"/>
          <a:ext cx="3886200" cy="2895600"/>
        </p:xfrm>
        <a:graphic>
          <a:graphicData uri="http://schemas.openxmlformats.org/presentationml/2006/ole">
            <mc:AlternateContent>
              <mc:Choice Requires="v">
                <p:oleObj r:id="rId7" imgH="2895600" imgW="3886200" progId="" spid="_x0000_s2">
                  <p:embed/>
                </p:oleObj>
              </mc:Choice>
              <mc:Fallback>
                <p:oleObj r:id="rId8" imgH="2895600" imgW="3886200" progId="">
                  <p:embed/>
                  <p:pic>
                    <p:nvPicPr>
                      <p:cNvPr id="703" name="Google Shape;703;p55"/>
                      <p:cNvPicPr preferRelativeResize="0"/>
                      <p:nvPr/>
                    </p:nvPicPr>
                    <p:blipFill rotWithShape="1">
                      <a:blip r:embed="rId9">
                        <a:alphaModFix/>
                      </a:blip>
                      <a:srcRect b="0" l="0" r="0" t="0"/>
                      <a:stretch/>
                    </p:blipFill>
                    <p:spPr>
                      <a:xfrm>
                        <a:off x="609600" y="2438400"/>
                        <a:ext cx="3886200" cy="2895600"/>
                      </a:xfrm>
                      <a:prstGeom prst="rect">
                        <a:avLst/>
                      </a:prstGeom>
                      <a:noFill/>
                      <a:ln cap="flat" cmpd="sng" w="9525">
                        <a:solidFill>
                          <a:schemeClr val="lt1"/>
                        </a:solidFill>
                        <a:prstDash val="solid"/>
                        <a:miter lim="800000"/>
                        <a:headEnd len="sm" w="sm" type="none"/>
                        <a:tailEnd len="sm" w="sm" type="none"/>
                      </a:ln>
                    </p:spPr>
                  </p:pic>
                </p:oleObj>
              </mc:Fallback>
            </mc:AlternateContent>
          </a:graphicData>
        </a:graphic>
      </p:graphicFrame>
      <p:sp>
        <p:nvSpPr>
          <p:cNvPr id="704" name="Google Shape;704;p55"/>
          <p:cNvSpPr txBox="1"/>
          <p:nvPr/>
        </p:nvSpPr>
        <p:spPr>
          <a:xfrm>
            <a:off x="6553200" y="3429000"/>
            <a:ext cx="1295400" cy="553998"/>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000"/>
              <a:buFont typeface="Arial"/>
              <a:buNone/>
            </a:pPr>
            <a:r>
              <a:rPr b="1" lang="en-US" sz="1000">
                <a:solidFill>
                  <a:srgbClr val="FF0000"/>
                </a:solidFill>
                <a:latin typeface="Arial"/>
                <a:ea typeface="Arial"/>
                <a:cs typeface="Arial"/>
                <a:sym typeface="Arial"/>
              </a:rPr>
              <a:t>Sales application</a:t>
            </a:r>
            <a:endParaRPr/>
          </a:p>
          <a:p>
            <a:pPr indent="0" lvl="0" marL="0" marR="0" rtl="0" algn="ctr">
              <a:spcBef>
                <a:spcPts val="0"/>
              </a:spcBef>
              <a:spcAft>
                <a:spcPts val="0"/>
              </a:spcAft>
              <a:buClr>
                <a:srgbClr val="FF0000"/>
              </a:buClr>
              <a:buSzPts val="1000"/>
              <a:buFont typeface="Arial"/>
              <a:buNone/>
            </a:pPr>
            <a:r>
              <a:rPr b="1" lang="en-US" sz="1000">
                <a:solidFill>
                  <a:srgbClr val="FF0000"/>
                </a:solidFill>
                <a:latin typeface="Arial"/>
                <a:ea typeface="Arial"/>
                <a:cs typeface="Arial"/>
                <a:sym typeface="Arial"/>
              </a:rPr>
              <a:t>programs</a:t>
            </a:r>
            <a:endParaRPr b="1" sz="1000">
              <a:solidFill>
                <a:srgbClr val="FF0000"/>
              </a:solidFill>
              <a:latin typeface="Arial"/>
              <a:ea typeface="Arial"/>
              <a:cs typeface="Arial"/>
              <a:sym typeface="Arial"/>
            </a:endParaRPr>
          </a:p>
        </p:txBody>
      </p:sp>
      <p:sp>
        <p:nvSpPr>
          <p:cNvPr id="705" name="Google Shape;705;p55"/>
          <p:cNvSpPr txBox="1"/>
          <p:nvPr/>
        </p:nvSpPr>
        <p:spPr>
          <a:xfrm>
            <a:off x="6553200" y="4660075"/>
            <a:ext cx="1295400" cy="553998"/>
          </a:xfrm>
          <a:prstGeom prst="rect">
            <a:avLst/>
          </a:prstGeom>
          <a:solidFill>
            <a:srgbClr val="FFD46A"/>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000"/>
              <a:buFont typeface="Arial"/>
              <a:buNone/>
            </a:pPr>
            <a:r>
              <a:rPr b="1" lang="en-US" sz="1000">
                <a:solidFill>
                  <a:srgbClr val="FF0000"/>
                </a:solidFill>
                <a:latin typeface="Arial"/>
                <a:ea typeface="Arial"/>
                <a:cs typeface="Arial"/>
                <a:sym typeface="Arial"/>
              </a:rPr>
              <a:t>Contracts application programs</a:t>
            </a:r>
            <a:endParaRPr b="1" sz="1000">
              <a:solidFill>
                <a:srgbClr val="FF0000"/>
              </a:solidFill>
              <a:latin typeface="Arial"/>
              <a:ea typeface="Arial"/>
              <a:cs typeface="Arial"/>
              <a:sym typeface="Arial"/>
            </a:endParaRPr>
          </a:p>
        </p:txBody>
      </p:sp>
      <p:sp>
        <p:nvSpPr>
          <p:cNvPr id="706" name="Google Shape;706;p55"/>
          <p:cNvSpPr txBox="1"/>
          <p:nvPr/>
        </p:nvSpPr>
        <p:spPr>
          <a:xfrm>
            <a:off x="1612075" y="5086290"/>
            <a:ext cx="2057400" cy="400110"/>
          </a:xfrm>
          <a:prstGeom prst="rect">
            <a:avLst/>
          </a:prstGeom>
          <a:solidFill>
            <a:srgbClr val="FFD46A"/>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000"/>
              <a:buFont typeface="Arial"/>
              <a:buNone/>
            </a:pPr>
            <a:r>
              <a:rPr b="1" lang="en-US" sz="1000">
                <a:solidFill>
                  <a:srgbClr val="FF0000"/>
                </a:solidFill>
                <a:latin typeface="Arial"/>
                <a:ea typeface="Arial"/>
                <a:cs typeface="Arial"/>
                <a:sym typeface="Arial"/>
              </a:rPr>
              <a:t>Contracts application programs</a:t>
            </a:r>
            <a:endParaRPr b="1" sz="1000">
              <a:solidFill>
                <a:srgbClr val="FF0000"/>
              </a:solidFill>
              <a:latin typeface="Arial"/>
              <a:ea typeface="Arial"/>
              <a:cs typeface="Arial"/>
              <a:sym typeface="Arial"/>
            </a:endParaRPr>
          </a:p>
        </p:txBody>
      </p:sp>
      <p:sp>
        <p:nvSpPr>
          <p:cNvPr id="707" name="Google Shape;707;p55"/>
          <p:cNvSpPr txBox="1"/>
          <p:nvPr/>
        </p:nvSpPr>
        <p:spPr>
          <a:xfrm>
            <a:off x="1552700" y="3617025"/>
            <a:ext cx="2057400" cy="40011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000"/>
              <a:buFont typeface="Arial"/>
              <a:buNone/>
            </a:pPr>
            <a:r>
              <a:rPr b="1" lang="en-US" sz="1000">
                <a:solidFill>
                  <a:srgbClr val="FF0000"/>
                </a:solidFill>
                <a:latin typeface="Arial"/>
                <a:ea typeface="Arial"/>
                <a:cs typeface="Arial"/>
                <a:sym typeface="Arial"/>
              </a:rPr>
              <a:t>Sales application</a:t>
            </a:r>
            <a:endParaRPr/>
          </a:p>
          <a:p>
            <a:pPr indent="0" lvl="0" marL="0" marR="0" rtl="0" algn="ctr">
              <a:spcBef>
                <a:spcPts val="0"/>
              </a:spcBef>
              <a:spcAft>
                <a:spcPts val="0"/>
              </a:spcAft>
              <a:buClr>
                <a:srgbClr val="FF0000"/>
              </a:buClr>
              <a:buSzPts val="1000"/>
              <a:buFont typeface="Arial"/>
              <a:buNone/>
            </a:pPr>
            <a:r>
              <a:rPr b="1" lang="en-US" sz="1000">
                <a:solidFill>
                  <a:srgbClr val="FF0000"/>
                </a:solidFill>
                <a:latin typeface="Arial"/>
                <a:ea typeface="Arial"/>
                <a:cs typeface="Arial"/>
                <a:sym typeface="Arial"/>
              </a:rPr>
              <a:t>programs</a:t>
            </a:r>
            <a:endParaRPr b="1" sz="1000">
              <a:solidFill>
                <a:srgbClr val="FF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The Database System Environment (cont'd.)</a:t>
            </a:r>
            <a:endParaRPr/>
          </a:p>
        </p:txBody>
      </p:sp>
      <p:sp>
        <p:nvSpPr>
          <p:cNvPr id="713" name="Google Shape;713;p5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14" name="Google Shape;714;p5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SzPts val="1740"/>
              <a:buNone/>
            </a:pPr>
            <a:r>
              <a:t/>
            </a:r>
            <a:endParaRPr/>
          </a:p>
        </p:txBody>
      </p:sp>
      <p:pic>
        <p:nvPicPr>
          <p:cNvPr id="715" name="Google Shape;715;p56"/>
          <p:cNvPicPr preferRelativeResize="0"/>
          <p:nvPr/>
        </p:nvPicPr>
        <p:blipFill rotWithShape="1">
          <a:blip r:embed="rId3">
            <a:alphaModFix/>
          </a:blip>
          <a:srcRect b="0" l="0" r="0" t="0"/>
          <a:stretch/>
        </p:blipFill>
        <p:spPr>
          <a:xfrm>
            <a:off x="609600" y="1600200"/>
            <a:ext cx="8153400" cy="49530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DBMS Functions</a:t>
            </a:r>
            <a:endParaRPr/>
          </a:p>
        </p:txBody>
      </p:sp>
      <p:sp>
        <p:nvSpPr>
          <p:cNvPr id="721" name="Google Shape;721;p5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722" name="Google Shape;722;p5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23" name="Google Shape;723;p5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lnSpcReduction="10000"/>
          </a:bodyPr>
          <a:lstStyle/>
          <a:p>
            <a:pPr indent="-320040" lvl="0" marL="320040" rtl="0" algn="l">
              <a:spcBef>
                <a:spcPts val="0"/>
              </a:spcBef>
              <a:spcAft>
                <a:spcPts val="0"/>
              </a:spcAft>
              <a:buSzPts val="1740"/>
              <a:buChar char="◻"/>
            </a:pPr>
            <a:r>
              <a:rPr lang="en-US"/>
              <a:t>Most functions are transparent to end users</a:t>
            </a:r>
            <a:endParaRPr/>
          </a:p>
          <a:p>
            <a:pPr indent="-274320" lvl="1" marL="640080" rtl="0" algn="l">
              <a:spcBef>
                <a:spcPts val="550"/>
              </a:spcBef>
              <a:spcAft>
                <a:spcPts val="0"/>
              </a:spcAft>
              <a:buSzPts val="1820"/>
              <a:buChar char="🞑"/>
            </a:pPr>
            <a:r>
              <a:rPr lang="en-US"/>
              <a:t>Can only be achieved through the DBMS</a:t>
            </a:r>
            <a:endParaRPr/>
          </a:p>
          <a:p>
            <a:pPr indent="-320040" lvl="0" marL="320040" rtl="0" algn="l">
              <a:spcBef>
                <a:spcPts val="700"/>
              </a:spcBef>
              <a:spcAft>
                <a:spcPts val="0"/>
              </a:spcAft>
              <a:buSzPts val="1740"/>
              <a:buChar char="◻"/>
            </a:pPr>
            <a:r>
              <a:rPr b="1" lang="en-US"/>
              <a:t>[1] Data dictionary management</a:t>
            </a:r>
            <a:endParaRPr/>
          </a:p>
          <a:p>
            <a:pPr indent="-274320" lvl="1" marL="640080" rtl="0" algn="l">
              <a:spcBef>
                <a:spcPts val="550"/>
              </a:spcBef>
              <a:spcAft>
                <a:spcPts val="0"/>
              </a:spcAft>
              <a:buSzPts val="1820"/>
              <a:buChar char="🞑"/>
            </a:pPr>
            <a:r>
              <a:rPr lang="en-US"/>
              <a:t>DBMS stores definitions of data elements and relationships (metadata) in a </a:t>
            </a:r>
            <a:r>
              <a:rPr b="1" lang="en-US"/>
              <a:t>data dictionary</a:t>
            </a:r>
            <a:endParaRPr/>
          </a:p>
          <a:p>
            <a:pPr indent="-274320" lvl="1" marL="640080" rtl="0" algn="l">
              <a:spcBef>
                <a:spcPts val="550"/>
              </a:spcBef>
              <a:spcAft>
                <a:spcPts val="0"/>
              </a:spcAft>
              <a:buSzPts val="1820"/>
              <a:buChar char="🞑"/>
            </a:pPr>
            <a:r>
              <a:rPr lang="en-US"/>
              <a:t>DBMS looks up required data component structures and relationships</a:t>
            </a:r>
            <a:endParaRPr/>
          </a:p>
          <a:p>
            <a:pPr indent="-274320" lvl="1" marL="640080" rtl="0" algn="l">
              <a:spcBef>
                <a:spcPts val="550"/>
              </a:spcBef>
              <a:spcAft>
                <a:spcPts val="0"/>
              </a:spcAft>
              <a:buSzPts val="1820"/>
              <a:buChar char="🞑"/>
            </a:pPr>
            <a:r>
              <a:rPr lang="en-US"/>
              <a:t>Changes automatically recorded in the dictionary</a:t>
            </a:r>
            <a:endParaRPr/>
          </a:p>
          <a:p>
            <a:pPr indent="-274320" lvl="1" marL="640080" rtl="0" algn="l">
              <a:spcBef>
                <a:spcPts val="550"/>
              </a:spcBef>
              <a:spcAft>
                <a:spcPts val="0"/>
              </a:spcAft>
              <a:buSzPts val="1820"/>
              <a:buChar char="🞑"/>
            </a:pPr>
            <a:r>
              <a:rPr b="1" lang="en-US"/>
              <a:t>DBMS provides data abstraction and removes structural and data dependency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729" name="Google Shape;729;p58"/>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descr="C:\Documents and Settings\Paul Nagin\My Documents\CHIMBORAZO 09-13-2009\Books\694 Rob DB Systems 9e - Nancy -Marc Cartright\Figures\C7046_01\C7046_01\Fig01-08.bmp" id="730" name="Google Shape;730;p58"/>
          <p:cNvPicPr preferRelativeResize="0"/>
          <p:nvPr/>
        </p:nvPicPr>
        <p:blipFill rotWithShape="1">
          <a:blip r:embed="rId3">
            <a:alphaModFix/>
          </a:blip>
          <a:srcRect b="0" l="0" r="0" t="0"/>
          <a:stretch/>
        </p:blipFill>
        <p:spPr>
          <a:xfrm>
            <a:off x="1143000" y="685800"/>
            <a:ext cx="6629400" cy="5353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5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736" name="Google Shape;736;p59"/>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id="737" name="Google Shape;737;p59"/>
          <p:cNvPicPr preferRelativeResize="0"/>
          <p:nvPr/>
        </p:nvPicPr>
        <p:blipFill rotWithShape="1">
          <a:blip r:embed="rId3">
            <a:alphaModFix/>
          </a:blip>
          <a:srcRect b="0" l="0" r="0" t="0"/>
          <a:stretch/>
        </p:blipFill>
        <p:spPr>
          <a:xfrm>
            <a:off x="0" y="2071213"/>
            <a:ext cx="9144000" cy="27155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 vs. Information</a:t>
            </a:r>
            <a:endParaRPr/>
          </a:p>
        </p:txBody>
      </p:sp>
      <p:sp>
        <p:nvSpPr>
          <p:cNvPr id="188" name="Google Shape;188;p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189" name="Google Shape;189;p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pic>
        <p:nvPicPr>
          <p:cNvPr descr="knowledge1.jpg" id="190" name="Google Shape;190;p6"/>
          <p:cNvPicPr preferRelativeResize="0"/>
          <p:nvPr>
            <p:ph idx="1" type="body"/>
          </p:nvPr>
        </p:nvPicPr>
        <p:blipFill rotWithShape="1">
          <a:blip r:embed="rId3">
            <a:alphaModFix/>
          </a:blip>
          <a:srcRect b="0" l="0" r="0" t="0"/>
          <a:stretch/>
        </p:blipFill>
        <p:spPr>
          <a:xfrm>
            <a:off x="762000" y="1676400"/>
            <a:ext cx="7013575" cy="463446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6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DBMS Functions (cont'd.)</a:t>
            </a:r>
            <a:endParaRPr/>
          </a:p>
        </p:txBody>
      </p:sp>
      <p:sp>
        <p:nvSpPr>
          <p:cNvPr id="743" name="Google Shape;743;p6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744" name="Google Shape;744;p6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45" name="Google Shape;745;p6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[2] Data storage management</a:t>
            </a:r>
            <a:endParaRPr/>
          </a:p>
          <a:p>
            <a:pPr indent="-274320" lvl="1" marL="640080" rtl="0" algn="l">
              <a:spcBef>
                <a:spcPts val="550"/>
              </a:spcBef>
              <a:spcAft>
                <a:spcPts val="0"/>
              </a:spcAft>
              <a:buSzPts val="1820"/>
              <a:buChar char="🞑"/>
            </a:pPr>
            <a:r>
              <a:rPr lang="en-US"/>
              <a:t>DBMS </a:t>
            </a:r>
            <a:r>
              <a:rPr b="1" lang="en-US"/>
              <a:t>creates and manages complex structures </a:t>
            </a:r>
            <a:r>
              <a:rPr lang="en-US"/>
              <a:t>required for data storage</a:t>
            </a:r>
            <a:endParaRPr/>
          </a:p>
          <a:p>
            <a:pPr indent="-274320" lvl="1" marL="640080" rtl="0" algn="l">
              <a:spcBef>
                <a:spcPts val="550"/>
              </a:spcBef>
              <a:spcAft>
                <a:spcPts val="0"/>
              </a:spcAft>
              <a:buSzPts val="1820"/>
              <a:buChar char="🞑"/>
            </a:pPr>
            <a:r>
              <a:rPr lang="en-US"/>
              <a:t>Also </a:t>
            </a:r>
            <a:r>
              <a:rPr b="1" lang="en-US"/>
              <a:t>stores related data </a:t>
            </a:r>
            <a:r>
              <a:rPr lang="en-US"/>
              <a:t>entry forms, screen definitions, report definitions, etc.</a:t>
            </a:r>
            <a:endParaRPr/>
          </a:p>
          <a:p>
            <a:pPr indent="-274320" lvl="1" marL="640080" rtl="0" algn="l">
              <a:spcBef>
                <a:spcPts val="550"/>
              </a:spcBef>
              <a:spcAft>
                <a:spcPts val="0"/>
              </a:spcAft>
              <a:buSzPts val="1820"/>
              <a:buChar char="🞑"/>
            </a:pPr>
            <a:r>
              <a:rPr b="1" lang="en-US"/>
              <a:t>Performance tuning</a:t>
            </a:r>
            <a:r>
              <a:rPr lang="en-US"/>
              <a:t>: activities that make the database perform more efficiently</a:t>
            </a:r>
            <a:endParaRPr/>
          </a:p>
          <a:p>
            <a:pPr indent="-274320" lvl="1" marL="640080" rtl="0" algn="l">
              <a:spcBef>
                <a:spcPts val="550"/>
              </a:spcBef>
              <a:spcAft>
                <a:spcPts val="0"/>
              </a:spcAft>
              <a:buSzPts val="1820"/>
              <a:buChar char="🞑"/>
            </a:pPr>
            <a:r>
              <a:rPr lang="en-US"/>
              <a:t>DBMS stores the database in multiple physical data files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6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751" name="Google Shape;751;p61"/>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descr="C:\Documents and Settings\Paul Nagin\My Documents\CHIMBORAZO 09-13-2009\Books\694 Rob DB Systems 9e - Nancy -Marc Cartright\Figures\C7046_01\C7046_01\Fig01-09.bmp" id="752" name="Google Shape;752;p61"/>
          <p:cNvPicPr preferRelativeResize="0"/>
          <p:nvPr/>
        </p:nvPicPr>
        <p:blipFill rotWithShape="1">
          <a:blip r:embed="rId3">
            <a:alphaModFix/>
          </a:blip>
          <a:srcRect b="0" l="0" r="0" t="0"/>
          <a:stretch/>
        </p:blipFill>
        <p:spPr>
          <a:xfrm>
            <a:off x="1066800" y="762000"/>
            <a:ext cx="6781800" cy="511333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6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758" name="Google Shape;758;p62"/>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759" name="Google Shape;759;p62"/>
          <p:cNvSpPr/>
          <p:nvPr/>
        </p:nvSpPr>
        <p:spPr>
          <a:xfrm>
            <a:off x="304800" y="3395870"/>
            <a:ext cx="1295400" cy="304800"/>
          </a:xfrm>
          <a:prstGeom prst="rect">
            <a:avLst/>
          </a:prstGeom>
          <a:solidFill>
            <a:schemeClr val="accent1"/>
          </a:solidFill>
          <a:ln cap="flat" cmpd="sng" w="19050">
            <a:solidFill>
              <a:srgbClr val="5C982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760" name="Google Shape;760;p62"/>
          <p:cNvPicPr preferRelativeResize="0"/>
          <p:nvPr/>
        </p:nvPicPr>
        <p:blipFill rotWithShape="1">
          <a:blip r:embed="rId3">
            <a:alphaModFix/>
          </a:blip>
          <a:srcRect b="0" l="0" r="0" t="0"/>
          <a:stretch/>
        </p:blipFill>
        <p:spPr>
          <a:xfrm>
            <a:off x="34413" y="1385340"/>
            <a:ext cx="9010650" cy="3391192"/>
          </a:xfrm>
          <a:prstGeom prst="rect">
            <a:avLst/>
          </a:prstGeom>
          <a:noFill/>
          <a:ln>
            <a:noFill/>
          </a:ln>
        </p:spPr>
      </p:pic>
      <p:sp>
        <p:nvSpPr>
          <p:cNvPr id="761" name="Google Shape;761;p62"/>
          <p:cNvSpPr/>
          <p:nvPr/>
        </p:nvSpPr>
        <p:spPr>
          <a:xfrm>
            <a:off x="266700" y="1402546"/>
            <a:ext cx="1295400" cy="304800"/>
          </a:xfrm>
          <a:prstGeom prst="rect">
            <a:avLst/>
          </a:prstGeom>
          <a:solidFill>
            <a:schemeClr val="accent1"/>
          </a:solidFill>
          <a:ln cap="flat" cmpd="sng" w="19050">
            <a:solidFill>
              <a:srgbClr val="5C982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6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DBMS Functions (cont'd.)</a:t>
            </a:r>
            <a:endParaRPr/>
          </a:p>
        </p:txBody>
      </p:sp>
      <p:sp>
        <p:nvSpPr>
          <p:cNvPr id="767" name="Google Shape;767;p6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768" name="Google Shape;768;p6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69" name="Google Shape;769;p6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lnSpcReduction="10000"/>
          </a:bodyPr>
          <a:lstStyle/>
          <a:p>
            <a:pPr indent="-320040" lvl="0" marL="320040" rtl="0" algn="l">
              <a:spcBef>
                <a:spcPts val="0"/>
              </a:spcBef>
              <a:spcAft>
                <a:spcPts val="0"/>
              </a:spcAft>
              <a:buSzPts val="1740"/>
              <a:buChar char="◻"/>
            </a:pPr>
            <a:r>
              <a:rPr b="1" lang="en-US"/>
              <a:t>[3] Data transformation and presentation</a:t>
            </a:r>
            <a:endParaRPr/>
          </a:p>
          <a:p>
            <a:pPr indent="-274320" lvl="1" marL="640080" rtl="0" algn="l">
              <a:spcBef>
                <a:spcPts val="550"/>
              </a:spcBef>
              <a:spcAft>
                <a:spcPts val="0"/>
              </a:spcAft>
              <a:buSzPts val="1820"/>
              <a:buChar char="🞑"/>
            </a:pPr>
            <a:r>
              <a:rPr lang="en-US"/>
              <a:t>DBMS transforms data entered to conform to required data structures</a:t>
            </a:r>
            <a:endParaRPr/>
          </a:p>
          <a:p>
            <a:pPr indent="-274320" lvl="1" marL="640080" rtl="0" algn="l">
              <a:spcBef>
                <a:spcPts val="550"/>
              </a:spcBef>
              <a:spcAft>
                <a:spcPts val="0"/>
              </a:spcAft>
              <a:buSzPts val="1820"/>
              <a:buChar char="🞑"/>
            </a:pPr>
            <a:r>
              <a:rPr lang="en-US"/>
              <a:t>DBMS transforms physically retrieved data to conform to user’s logical expectations</a:t>
            </a:r>
            <a:endParaRPr/>
          </a:p>
          <a:p>
            <a:pPr indent="-320040" lvl="0" marL="320040" rtl="0" algn="l">
              <a:spcBef>
                <a:spcPts val="700"/>
              </a:spcBef>
              <a:spcAft>
                <a:spcPts val="0"/>
              </a:spcAft>
              <a:buSzPts val="1740"/>
              <a:buChar char="◻"/>
            </a:pPr>
            <a:r>
              <a:rPr b="1" lang="en-US"/>
              <a:t>[4] Security management</a:t>
            </a:r>
            <a:endParaRPr/>
          </a:p>
          <a:p>
            <a:pPr indent="-274320" lvl="1" marL="640080" rtl="0" algn="l">
              <a:spcBef>
                <a:spcPts val="550"/>
              </a:spcBef>
              <a:spcAft>
                <a:spcPts val="0"/>
              </a:spcAft>
              <a:buSzPts val="1820"/>
              <a:buChar char="🞑"/>
            </a:pPr>
            <a:r>
              <a:rPr lang="en-US"/>
              <a:t>DBMS creates a security system that enforces </a:t>
            </a:r>
            <a:r>
              <a:rPr b="1" lang="en-US"/>
              <a:t>user security and data privacy</a:t>
            </a:r>
            <a:endParaRPr/>
          </a:p>
          <a:p>
            <a:pPr indent="-274320" lvl="1" marL="640080" rtl="0" algn="l">
              <a:spcBef>
                <a:spcPts val="550"/>
              </a:spcBef>
              <a:spcAft>
                <a:spcPts val="0"/>
              </a:spcAft>
              <a:buSzPts val="1820"/>
              <a:buChar char="🞑"/>
            </a:pPr>
            <a:r>
              <a:rPr lang="en-US"/>
              <a:t>Security rules determine which users can access the database, which items can be accessed, etc.</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6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DBMS Functions (cont'd.)</a:t>
            </a:r>
            <a:endParaRPr/>
          </a:p>
        </p:txBody>
      </p:sp>
      <p:sp>
        <p:nvSpPr>
          <p:cNvPr id="775" name="Google Shape;775;p6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776" name="Google Shape;776;p6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77" name="Google Shape;777;p6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[5] Multiuser access control</a:t>
            </a:r>
            <a:endParaRPr/>
          </a:p>
          <a:p>
            <a:pPr indent="-274320" lvl="1" marL="640080" rtl="0" algn="l">
              <a:spcBef>
                <a:spcPts val="550"/>
              </a:spcBef>
              <a:spcAft>
                <a:spcPts val="0"/>
              </a:spcAft>
              <a:buSzPts val="1820"/>
              <a:buChar char="🞑"/>
            </a:pPr>
            <a:r>
              <a:rPr lang="en-US"/>
              <a:t>DBMS uses sophisticated algorithms to ensure concurrent access does not affect integrity</a:t>
            </a:r>
            <a:endParaRPr/>
          </a:p>
          <a:p>
            <a:pPr indent="-320040" lvl="0" marL="320040" rtl="0" algn="l">
              <a:spcBef>
                <a:spcPts val="700"/>
              </a:spcBef>
              <a:spcAft>
                <a:spcPts val="0"/>
              </a:spcAft>
              <a:buSzPts val="1740"/>
              <a:buChar char="◻"/>
            </a:pPr>
            <a:r>
              <a:rPr b="1" lang="en-US"/>
              <a:t>[6] Backup and recovery management</a:t>
            </a:r>
            <a:endParaRPr/>
          </a:p>
          <a:p>
            <a:pPr indent="-274320" lvl="1" marL="640080" rtl="0" algn="l">
              <a:spcBef>
                <a:spcPts val="550"/>
              </a:spcBef>
              <a:spcAft>
                <a:spcPts val="0"/>
              </a:spcAft>
              <a:buSzPts val="1820"/>
              <a:buChar char="🞑"/>
            </a:pPr>
            <a:r>
              <a:rPr lang="en-US"/>
              <a:t>DBMS provides </a:t>
            </a:r>
            <a:r>
              <a:rPr b="1" lang="en-US"/>
              <a:t>backup and data recovery to ensure data safety and integrity</a:t>
            </a:r>
            <a:endParaRPr/>
          </a:p>
          <a:p>
            <a:pPr indent="-274320" lvl="1" marL="640080" rtl="0" algn="l">
              <a:spcBef>
                <a:spcPts val="550"/>
              </a:spcBef>
              <a:spcAft>
                <a:spcPts val="0"/>
              </a:spcAft>
              <a:buSzPts val="1820"/>
              <a:buChar char="🞑"/>
            </a:pPr>
            <a:r>
              <a:rPr lang="en-US"/>
              <a:t>Recovery management deals with </a:t>
            </a:r>
            <a:r>
              <a:rPr b="1" lang="en-US"/>
              <a:t>recovery of database after a failure</a:t>
            </a:r>
            <a:endParaRPr/>
          </a:p>
          <a:p>
            <a:pPr indent="-228600" lvl="2" marL="914400" rtl="0" algn="l">
              <a:spcBef>
                <a:spcPts val="500"/>
              </a:spcBef>
              <a:spcAft>
                <a:spcPts val="0"/>
              </a:spcAft>
              <a:buSzPts val="1725"/>
              <a:buChar char="■"/>
            </a:pPr>
            <a:r>
              <a:rPr lang="en-US"/>
              <a:t>Critical to preserving database’s integrity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6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DBMS Functions (cont'd.)</a:t>
            </a:r>
            <a:endParaRPr/>
          </a:p>
        </p:txBody>
      </p:sp>
      <p:sp>
        <p:nvSpPr>
          <p:cNvPr id="783" name="Google Shape;783;p6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784" name="Google Shape;784;p6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85" name="Google Shape;785;p6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[7] Data integrity management </a:t>
            </a:r>
            <a:endParaRPr/>
          </a:p>
          <a:p>
            <a:pPr indent="-274320" lvl="1" marL="640080" rtl="0" algn="l">
              <a:spcBef>
                <a:spcPts val="550"/>
              </a:spcBef>
              <a:spcAft>
                <a:spcPts val="0"/>
              </a:spcAft>
              <a:buSzPts val="1820"/>
              <a:buChar char="🞑"/>
            </a:pPr>
            <a:r>
              <a:rPr lang="en-US"/>
              <a:t>DBMS promotes and enforces integrity rules</a:t>
            </a:r>
            <a:endParaRPr/>
          </a:p>
          <a:p>
            <a:pPr indent="-228600" lvl="2" marL="914400" rtl="0" algn="l">
              <a:spcBef>
                <a:spcPts val="500"/>
              </a:spcBef>
              <a:spcAft>
                <a:spcPts val="0"/>
              </a:spcAft>
              <a:buSzPts val="1725"/>
              <a:buChar char="■"/>
            </a:pPr>
            <a:r>
              <a:rPr b="1" lang="en-US"/>
              <a:t>Minimizes redundancy</a:t>
            </a:r>
            <a:endParaRPr/>
          </a:p>
          <a:p>
            <a:pPr indent="-228600" lvl="2" marL="914400" rtl="0" algn="l">
              <a:spcBef>
                <a:spcPts val="500"/>
              </a:spcBef>
              <a:spcAft>
                <a:spcPts val="0"/>
              </a:spcAft>
              <a:buSzPts val="1725"/>
              <a:buChar char="■"/>
            </a:pPr>
            <a:r>
              <a:rPr b="1" lang="en-US"/>
              <a:t>Maximizes consistency</a:t>
            </a:r>
            <a:endParaRPr/>
          </a:p>
          <a:p>
            <a:pPr indent="-274320" lvl="1" marL="640080" rtl="0" algn="l">
              <a:spcBef>
                <a:spcPts val="550"/>
              </a:spcBef>
              <a:spcAft>
                <a:spcPts val="0"/>
              </a:spcAft>
              <a:buSzPts val="1820"/>
              <a:buChar char="🞑"/>
            </a:pPr>
            <a:r>
              <a:rPr lang="en-US"/>
              <a:t>Data relationships stored in data dictionary used to enforce data integrity</a:t>
            </a:r>
            <a:endParaRPr/>
          </a:p>
          <a:p>
            <a:pPr indent="-274320" lvl="1" marL="640080" rtl="0" algn="l">
              <a:spcBef>
                <a:spcPts val="550"/>
              </a:spcBef>
              <a:spcAft>
                <a:spcPts val="0"/>
              </a:spcAft>
              <a:buSzPts val="1820"/>
              <a:buChar char="🞑"/>
            </a:pPr>
            <a:r>
              <a:rPr lang="en-US"/>
              <a:t>Integrity is especially important in transaction-oriented database systems</a:t>
            </a:r>
            <a:endParaRPr/>
          </a:p>
          <a:p>
            <a:pPr indent="-274320" lvl="1" marL="640080" rtl="0" algn="l">
              <a:spcBef>
                <a:spcPts val="550"/>
              </a:spcBef>
              <a:spcAft>
                <a:spcPts val="0"/>
              </a:spcAft>
              <a:buSzPts val="1820"/>
              <a:buChar char="🞑"/>
            </a:pPr>
            <a:r>
              <a:rPr lang="en-US"/>
              <a:t>CASCADE &amp; FOREIGN KEY commands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DBMS Functions (cont'd.)</a:t>
            </a:r>
            <a:endParaRPr/>
          </a:p>
        </p:txBody>
      </p:sp>
      <p:sp>
        <p:nvSpPr>
          <p:cNvPr id="791" name="Google Shape;791;p6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792" name="Google Shape;792;p6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793" name="Google Shape;793;p6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[8] Database access languages and application programming interfaces</a:t>
            </a:r>
            <a:endParaRPr/>
          </a:p>
          <a:p>
            <a:pPr indent="-274320" lvl="1" marL="640080" rtl="0" algn="l">
              <a:spcBef>
                <a:spcPts val="550"/>
              </a:spcBef>
              <a:spcAft>
                <a:spcPts val="0"/>
              </a:spcAft>
              <a:buSzPts val="1820"/>
              <a:buChar char="🞑"/>
            </a:pPr>
            <a:r>
              <a:rPr lang="en-US"/>
              <a:t>DBMS provides access through a query language</a:t>
            </a:r>
            <a:endParaRPr/>
          </a:p>
          <a:p>
            <a:pPr indent="-274320" lvl="1" marL="640080" rtl="0" algn="l">
              <a:spcBef>
                <a:spcPts val="550"/>
              </a:spcBef>
              <a:spcAft>
                <a:spcPts val="0"/>
              </a:spcAft>
              <a:buSzPts val="1820"/>
              <a:buChar char="🞑"/>
            </a:pPr>
            <a:r>
              <a:rPr b="1" lang="en-US"/>
              <a:t>Query language </a:t>
            </a:r>
            <a:r>
              <a:rPr lang="en-US"/>
              <a:t>is a nonprocedural language</a:t>
            </a:r>
            <a:endParaRPr/>
          </a:p>
          <a:p>
            <a:pPr indent="-274320" lvl="1" marL="640080" rtl="0" algn="l">
              <a:spcBef>
                <a:spcPts val="550"/>
              </a:spcBef>
              <a:spcAft>
                <a:spcPts val="0"/>
              </a:spcAft>
              <a:buSzPts val="1820"/>
              <a:buChar char="🞑"/>
            </a:pPr>
            <a:r>
              <a:rPr b="1" lang="en-US"/>
              <a:t>Structured Query Language (SQL) </a:t>
            </a:r>
            <a:r>
              <a:rPr lang="en-US"/>
              <a:t>is the de facto query language </a:t>
            </a:r>
            <a:endParaRPr/>
          </a:p>
          <a:p>
            <a:pPr indent="-228600" lvl="2" marL="914400" rtl="0" algn="l">
              <a:spcBef>
                <a:spcPts val="500"/>
              </a:spcBef>
              <a:spcAft>
                <a:spcPts val="0"/>
              </a:spcAft>
              <a:buSzPts val="1725"/>
              <a:buChar char="■"/>
            </a:pPr>
            <a:r>
              <a:rPr lang="en-US"/>
              <a:t>Standard supported by majority of DBMS vendors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6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DBMS Functions (cont'd.)</a:t>
            </a:r>
            <a:endParaRPr/>
          </a:p>
        </p:txBody>
      </p:sp>
      <p:sp>
        <p:nvSpPr>
          <p:cNvPr id="799" name="Google Shape;799;p6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800" name="Google Shape;800;p6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01" name="Google Shape;801;p6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[9] Database communication interfaces</a:t>
            </a:r>
            <a:endParaRPr/>
          </a:p>
          <a:p>
            <a:pPr indent="-274320" lvl="1" marL="640080" rtl="0" algn="l">
              <a:spcBef>
                <a:spcPts val="550"/>
              </a:spcBef>
              <a:spcAft>
                <a:spcPts val="0"/>
              </a:spcAft>
              <a:buSzPts val="1820"/>
              <a:buChar char="🞑"/>
            </a:pPr>
            <a:r>
              <a:rPr lang="en-US"/>
              <a:t>Current DBMSs accept end-user requests via multiple different network environments</a:t>
            </a:r>
            <a:endParaRPr/>
          </a:p>
          <a:p>
            <a:pPr indent="-274320" lvl="1" marL="640080" rtl="0" algn="l">
              <a:spcBef>
                <a:spcPts val="550"/>
              </a:spcBef>
              <a:spcAft>
                <a:spcPts val="0"/>
              </a:spcAft>
              <a:buSzPts val="1820"/>
              <a:buChar char="🞑"/>
            </a:pPr>
            <a:r>
              <a:rPr lang="en-US"/>
              <a:t>Communications accomplished in several ways:</a:t>
            </a:r>
            <a:endParaRPr/>
          </a:p>
          <a:p>
            <a:pPr indent="-228600" lvl="2" marL="914400" rtl="0" algn="l">
              <a:spcBef>
                <a:spcPts val="500"/>
              </a:spcBef>
              <a:spcAft>
                <a:spcPts val="0"/>
              </a:spcAft>
              <a:buSzPts val="1725"/>
              <a:buChar char="■"/>
            </a:pPr>
            <a:r>
              <a:rPr lang="en-US"/>
              <a:t>End users generate answers to queries by filling in screen forms through </a:t>
            </a:r>
            <a:r>
              <a:rPr b="1" lang="en-US"/>
              <a:t>Web browser</a:t>
            </a:r>
            <a:endParaRPr/>
          </a:p>
          <a:p>
            <a:pPr indent="-228600" lvl="2" marL="914400" rtl="0" algn="l">
              <a:spcBef>
                <a:spcPts val="500"/>
              </a:spcBef>
              <a:spcAft>
                <a:spcPts val="0"/>
              </a:spcAft>
              <a:buSzPts val="1725"/>
              <a:buChar char="■"/>
            </a:pPr>
            <a:r>
              <a:rPr lang="en-US"/>
              <a:t>DBMS automatically publishes predefined reports on a </a:t>
            </a:r>
            <a:r>
              <a:rPr b="1" lang="en-US"/>
              <a:t>Web site</a:t>
            </a:r>
            <a:endParaRPr/>
          </a:p>
          <a:p>
            <a:pPr indent="-228600" lvl="2" marL="914400" rtl="0" algn="l">
              <a:spcBef>
                <a:spcPts val="500"/>
              </a:spcBef>
              <a:spcAft>
                <a:spcPts val="0"/>
              </a:spcAft>
              <a:buSzPts val="1725"/>
              <a:buChar char="■"/>
            </a:pPr>
            <a:r>
              <a:rPr lang="en-US"/>
              <a:t>DBMS connects to third-party systems to distribute information via </a:t>
            </a:r>
            <a:r>
              <a:rPr b="1" lang="en-US"/>
              <a:t>e-mail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6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Managing the Database System: </a:t>
            </a:r>
            <a:br>
              <a:rPr lang="en-US"/>
            </a:br>
            <a:r>
              <a:rPr lang="en-US"/>
              <a:t>A Shift in Focus</a:t>
            </a:r>
            <a:endParaRPr/>
          </a:p>
        </p:txBody>
      </p:sp>
      <p:sp>
        <p:nvSpPr>
          <p:cNvPr id="807" name="Google Shape;807;p6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808" name="Google Shape;808;p6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09" name="Google Shape;809;p6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Database system provides a framework in which strict procedures and standards enforced</a:t>
            </a:r>
            <a:endParaRPr/>
          </a:p>
          <a:p>
            <a:pPr indent="-274320" lvl="1" marL="640080" rtl="0" algn="l">
              <a:spcBef>
                <a:spcPts val="550"/>
              </a:spcBef>
              <a:spcAft>
                <a:spcPts val="0"/>
              </a:spcAft>
              <a:buSzPts val="1820"/>
              <a:buChar char="🞑"/>
            </a:pPr>
            <a:r>
              <a:rPr b="1" lang="en-US"/>
              <a:t>Role of human changes </a:t>
            </a:r>
            <a:r>
              <a:rPr lang="en-US"/>
              <a:t>from programming to managing organization’s resources</a:t>
            </a:r>
            <a:endParaRPr/>
          </a:p>
          <a:p>
            <a:pPr indent="-320040" lvl="0" marL="320040" rtl="0" algn="l">
              <a:spcBef>
                <a:spcPts val="700"/>
              </a:spcBef>
              <a:spcAft>
                <a:spcPts val="0"/>
              </a:spcAft>
              <a:buSzPts val="1740"/>
              <a:buChar char="◻"/>
            </a:pPr>
            <a:r>
              <a:rPr lang="en-US"/>
              <a:t>Database system enables more </a:t>
            </a:r>
            <a:r>
              <a:rPr b="1" lang="en-US"/>
              <a:t>sophisticated use of the data</a:t>
            </a:r>
            <a:r>
              <a:rPr lang="en-US"/>
              <a:t> </a:t>
            </a:r>
            <a:endParaRPr/>
          </a:p>
          <a:p>
            <a:pPr indent="-320040" lvl="0" marL="320040" rtl="0" algn="l">
              <a:spcBef>
                <a:spcPts val="700"/>
              </a:spcBef>
              <a:spcAft>
                <a:spcPts val="0"/>
              </a:spcAft>
              <a:buSzPts val="1740"/>
              <a:buChar char="◻"/>
            </a:pPr>
            <a:r>
              <a:rPr lang="en-US"/>
              <a:t>Data structures created within the database and their relationships determine effectiveness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6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Managing the Database System: </a:t>
            </a:r>
            <a:br>
              <a:rPr lang="en-US"/>
            </a:br>
            <a:r>
              <a:rPr lang="en-US"/>
              <a:t>A Shift in Focus (cont'd.)</a:t>
            </a:r>
            <a:endParaRPr/>
          </a:p>
        </p:txBody>
      </p:sp>
      <p:sp>
        <p:nvSpPr>
          <p:cNvPr id="815" name="Google Shape;815;p6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816" name="Google Shape;816;p6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17" name="Google Shape;817;p6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Disadvantages of database systems:</a:t>
            </a:r>
            <a:endParaRPr/>
          </a:p>
          <a:p>
            <a:pPr indent="-274320" lvl="1" marL="640080" rtl="0" algn="l">
              <a:spcBef>
                <a:spcPts val="550"/>
              </a:spcBef>
              <a:spcAft>
                <a:spcPts val="0"/>
              </a:spcAft>
              <a:buSzPts val="1820"/>
              <a:buChar char="🞑"/>
            </a:pPr>
            <a:r>
              <a:rPr b="1" lang="en-US"/>
              <a:t>Increased costs</a:t>
            </a:r>
            <a:r>
              <a:rPr lang="en-US"/>
              <a:t>: hardware, software</a:t>
            </a:r>
            <a:endParaRPr/>
          </a:p>
          <a:p>
            <a:pPr indent="-274320" lvl="1" marL="640080" rtl="0" algn="l">
              <a:spcBef>
                <a:spcPts val="550"/>
              </a:spcBef>
              <a:spcAft>
                <a:spcPts val="0"/>
              </a:spcAft>
              <a:buSzPts val="1820"/>
              <a:buChar char="🞑"/>
            </a:pPr>
            <a:r>
              <a:rPr b="1" lang="en-US"/>
              <a:t>Management complexity</a:t>
            </a:r>
            <a:r>
              <a:rPr lang="en-US"/>
              <a:t>: data safety, data security, manage resistance, company’s goals, etc</a:t>
            </a:r>
            <a:endParaRPr/>
          </a:p>
          <a:p>
            <a:pPr indent="-274320" lvl="1" marL="640080" rtl="0" algn="l">
              <a:spcBef>
                <a:spcPts val="550"/>
              </a:spcBef>
              <a:spcAft>
                <a:spcPts val="0"/>
              </a:spcAft>
              <a:buSzPts val="1820"/>
              <a:buChar char="🞑"/>
            </a:pPr>
            <a:r>
              <a:rPr b="1" lang="en-US"/>
              <a:t>Maintaining currency</a:t>
            </a:r>
            <a:r>
              <a:rPr lang="en-US"/>
              <a:t>: keep your system up-to-date</a:t>
            </a:r>
            <a:endParaRPr/>
          </a:p>
          <a:p>
            <a:pPr indent="-274320" lvl="1" marL="640080" rtl="0" algn="l">
              <a:spcBef>
                <a:spcPts val="550"/>
              </a:spcBef>
              <a:spcAft>
                <a:spcPts val="0"/>
              </a:spcAft>
              <a:buSzPts val="1820"/>
              <a:buChar char="🞑"/>
            </a:pPr>
            <a:r>
              <a:rPr b="1" lang="en-US"/>
              <a:t>Vendor dependence</a:t>
            </a:r>
            <a:endParaRPr/>
          </a:p>
          <a:p>
            <a:pPr indent="-274320" lvl="1" marL="640080" rtl="0" algn="l">
              <a:spcBef>
                <a:spcPts val="550"/>
              </a:spcBef>
              <a:spcAft>
                <a:spcPts val="0"/>
              </a:spcAft>
              <a:buSzPts val="1820"/>
              <a:buChar char="🞑"/>
            </a:pPr>
            <a:r>
              <a:rPr b="1" lang="en-US"/>
              <a:t>Frequent upgrade/replacement cycles</a:t>
            </a:r>
            <a:r>
              <a:rPr lang="en-US"/>
              <a:t>: upgrading cost, training, compatibility issues,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 vs. Information</a:t>
            </a:r>
            <a:endParaRPr/>
          </a:p>
        </p:txBody>
      </p:sp>
      <p:sp>
        <p:nvSpPr>
          <p:cNvPr id="196" name="Google Shape;196;p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197" name="Google Shape;197;p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198" name="Google Shape;198;p7"/>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Data</a:t>
            </a:r>
            <a:r>
              <a:rPr lang="en-US"/>
              <a:t> are raw facts</a:t>
            </a:r>
            <a:endParaRPr/>
          </a:p>
          <a:p>
            <a:pPr indent="-320040" lvl="0" marL="320040" rtl="0" algn="l">
              <a:spcBef>
                <a:spcPts val="700"/>
              </a:spcBef>
              <a:spcAft>
                <a:spcPts val="0"/>
              </a:spcAft>
              <a:buSzPts val="1740"/>
              <a:buChar char="◻"/>
            </a:pPr>
            <a:r>
              <a:rPr b="1" lang="en-US"/>
              <a:t>Information</a:t>
            </a:r>
            <a:r>
              <a:rPr lang="en-US"/>
              <a:t> is the result of processing raw data to reveal meaning</a:t>
            </a:r>
            <a:endParaRPr/>
          </a:p>
          <a:p>
            <a:pPr indent="-320040" lvl="0" marL="320040" rtl="0" algn="l">
              <a:spcBef>
                <a:spcPts val="700"/>
              </a:spcBef>
              <a:spcAft>
                <a:spcPts val="0"/>
              </a:spcAft>
              <a:buSzPts val="1740"/>
              <a:buChar char="◻"/>
            </a:pPr>
            <a:r>
              <a:rPr lang="en-US"/>
              <a:t>Information requires context to reveal meaning</a:t>
            </a:r>
            <a:endParaRPr/>
          </a:p>
          <a:p>
            <a:pPr indent="-320040" lvl="0" marL="320040" rtl="0" algn="l">
              <a:spcBef>
                <a:spcPts val="700"/>
              </a:spcBef>
              <a:spcAft>
                <a:spcPts val="0"/>
              </a:spcAft>
              <a:buSzPts val="1740"/>
              <a:buChar char="◻"/>
            </a:pPr>
            <a:r>
              <a:rPr b="1" lang="en-US"/>
              <a:t>Raw data must be formatted for storage, processing, and presentation</a:t>
            </a:r>
            <a:endParaRPr/>
          </a:p>
          <a:p>
            <a:pPr indent="-320040" lvl="0" marL="320040" rtl="0" algn="l">
              <a:spcBef>
                <a:spcPts val="700"/>
              </a:spcBef>
              <a:spcAft>
                <a:spcPts val="0"/>
              </a:spcAft>
              <a:buSzPts val="1740"/>
              <a:buChar char="◻"/>
            </a:pPr>
            <a:r>
              <a:rPr lang="en-US"/>
              <a:t>Data are the foundation of information, which is the bedrock of </a:t>
            </a:r>
            <a:r>
              <a:rPr b="1" lang="en-US"/>
              <a:t>knowledge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70"/>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Summary</a:t>
            </a:r>
            <a:endParaRPr/>
          </a:p>
        </p:txBody>
      </p:sp>
      <p:sp>
        <p:nvSpPr>
          <p:cNvPr id="823" name="Google Shape;823;p7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824" name="Google Shape;824;p7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25" name="Google Shape;825;p70"/>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Data are raw facts</a:t>
            </a:r>
            <a:endParaRPr/>
          </a:p>
          <a:p>
            <a:pPr indent="-320040" lvl="0" marL="320040" rtl="0" algn="l">
              <a:spcBef>
                <a:spcPts val="700"/>
              </a:spcBef>
              <a:spcAft>
                <a:spcPts val="0"/>
              </a:spcAft>
              <a:buSzPts val="1740"/>
              <a:buChar char="◻"/>
            </a:pPr>
            <a:r>
              <a:rPr lang="en-US"/>
              <a:t>Information is the result of processing data to reveal its meaning</a:t>
            </a:r>
            <a:endParaRPr/>
          </a:p>
          <a:p>
            <a:pPr indent="-320040" lvl="0" marL="320040" rtl="0" algn="l">
              <a:spcBef>
                <a:spcPts val="700"/>
              </a:spcBef>
              <a:spcAft>
                <a:spcPts val="0"/>
              </a:spcAft>
              <a:buSzPts val="1740"/>
              <a:buChar char="◻"/>
            </a:pPr>
            <a:r>
              <a:rPr lang="en-US"/>
              <a:t>Accurate, relevant, and timely information is the key to good decision making</a:t>
            </a:r>
            <a:endParaRPr/>
          </a:p>
          <a:p>
            <a:pPr indent="-320040" lvl="0" marL="320040" rtl="0" algn="l">
              <a:spcBef>
                <a:spcPts val="700"/>
              </a:spcBef>
              <a:spcAft>
                <a:spcPts val="0"/>
              </a:spcAft>
              <a:buSzPts val="1740"/>
              <a:buChar char="◻"/>
            </a:pPr>
            <a:r>
              <a:rPr lang="en-US"/>
              <a:t>Data are usually stored in a database</a:t>
            </a:r>
            <a:endParaRPr/>
          </a:p>
          <a:p>
            <a:pPr indent="-320040" lvl="0" marL="320040" rtl="0" algn="l">
              <a:spcBef>
                <a:spcPts val="700"/>
              </a:spcBef>
              <a:spcAft>
                <a:spcPts val="0"/>
              </a:spcAft>
              <a:buSzPts val="1740"/>
              <a:buChar char="◻"/>
            </a:pPr>
            <a:r>
              <a:rPr lang="en-US"/>
              <a:t>DBMS implements a database and manages its contents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71"/>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Summary (cont'd.)</a:t>
            </a:r>
            <a:endParaRPr/>
          </a:p>
        </p:txBody>
      </p:sp>
      <p:sp>
        <p:nvSpPr>
          <p:cNvPr id="831" name="Google Shape;831;p7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832" name="Google Shape;832;p7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33" name="Google Shape;833;p7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Metadata is data about data</a:t>
            </a:r>
            <a:endParaRPr/>
          </a:p>
          <a:p>
            <a:pPr indent="-320040" lvl="0" marL="320040" rtl="0" algn="l">
              <a:spcBef>
                <a:spcPts val="700"/>
              </a:spcBef>
              <a:spcAft>
                <a:spcPts val="0"/>
              </a:spcAft>
              <a:buSzPts val="1740"/>
              <a:buChar char="◻"/>
            </a:pPr>
            <a:r>
              <a:rPr lang="en-US"/>
              <a:t>Database design defines the database structure</a:t>
            </a:r>
            <a:endParaRPr/>
          </a:p>
          <a:p>
            <a:pPr indent="-274320" lvl="1" marL="640080" rtl="0" algn="l">
              <a:spcBef>
                <a:spcPts val="550"/>
              </a:spcBef>
              <a:spcAft>
                <a:spcPts val="0"/>
              </a:spcAft>
              <a:buSzPts val="1820"/>
              <a:buChar char="🞑"/>
            </a:pPr>
            <a:r>
              <a:rPr lang="en-US"/>
              <a:t>Well-designed database facilitates data management and generates valuable information</a:t>
            </a:r>
            <a:endParaRPr/>
          </a:p>
          <a:p>
            <a:pPr indent="-274320" lvl="1" marL="640080" rtl="0" algn="l">
              <a:spcBef>
                <a:spcPts val="550"/>
              </a:spcBef>
              <a:spcAft>
                <a:spcPts val="0"/>
              </a:spcAft>
              <a:buSzPts val="1820"/>
              <a:buChar char="🞑"/>
            </a:pPr>
            <a:r>
              <a:rPr lang="en-US"/>
              <a:t>Poorly designed database leads to bad decision making and organizational failure</a:t>
            </a:r>
            <a:endParaRPr/>
          </a:p>
          <a:p>
            <a:pPr indent="-320040" lvl="0" marL="320040" rtl="0" algn="l">
              <a:spcBef>
                <a:spcPts val="700"/>
              </a:spcBef>
              <a:spcAft>
                <a:spcPts val="0"/>
              </a:spcAft>
              <a:buSzPts val="1740"/>
              <a:buChar char="◻"/>
            </a:pPr>
            <a:r>
              <a:rPr lang="en-US"/>
              <a:t>Databases evolved from manual and computerized file systems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72"/>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Summary (cont'd.)</a:t>
            </a:r>
            <a:endParaRPr/>
          </a:p>
        </p:txBody>
      </p:sp>
      <p:sp>
        <p:nvSpPr>
          <p:cNvPr id="839" name="Google Shape;839;p7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840" name="Google Shape;840;p72"/>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41" name="Google Shape;841;p72"/>
          <p:cNvSpPr txBox="1"/>
          <p:nvPr>
            <p:ph idx="1" type="body"/>
          </p:nvPr>
        </p:nvSpPr>
        <p:spPr>
          <a:xfrm>
            <a:off x="533400" y="1524000"/>
            <a:ext cx="8077200" cy="45720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In a file system, data stored in independent files</a:t>
            </a:r>
            <a:endParaRPr/>
          </a:p>
          <a:p>
            <a:pPr indent="-274320" lvl="1" marL="640080" rtl="0" algn="l">
              <a:spcBef>
                <a:spcPts val="550"/>
              </a:spcBef>
              <a:spcAft>
                <a:spcPts val="0"/>
              </a:spcAft>
              <a:buSzPts val="1820"/>
              <a:buChar char="🞑"/>
            </a:pPr>
            <a:r>
              <a:rPr lang="en-US"/>
              <a:t>Each requires its own management program</a:t>
            </a:r>
            <a:endParaRPr/>
          </a:p>
          <a:p>
            <a:pPr indent="-320040" lvl="0" marL="320040" rtl="0" algn="l">
              <a:spcBef>
                <a:spcPts val="700"/>
              </a:spcBef>
              <a:spcAft>
                <a:spcPts val="0"/>
              </a:spcAft>
              <a:buSzPts val="1740"/>
              <a:buChar char="◻"/>
            </a:pPr>
            <a:r>
              <a:rPr lang="en-US"/>
              <a:t>Some limitations of file system data management:</a:t>
            </a:r>
            <a:endParaRPr/>
          </a:p>
          <a:p>
            <a:pPr indent="-274320" lvl="1" marL="640080" rtl="0" algn="l">
              <a:spcBef>
                <a:spcPts val="550"/>
              </a:spcBef>
              <a:spcAft>
                <a:spcPts val="0"/>
              </a:spcAft>
              <a:buSzPts val="1820"/>
              <a:buChar char="🞑"/>
            </a:pPr>
            <a:r>
              <a:rPr lang="en-US"/>
              <a:t>Requires extensive programming</a:t>
            </a:r>
            <a:endParaRPr/>
          </a:p>
          <a:p>
            <a:pPr indent="-274320" lvl="1" marL="640080" rtl="0" algn="l">
              <a:spcBef>
                <a:spcPts val="550"/>
              </a:spcBef>
              <a:spcAft>
                <a:spcPts val="0"/>
              </a:spcAft>
              <a:buSzPts val="1820"/>
              <a:buChar char="🞑"/>
            </a:pPr>
            <a:r>
              <a:rPr lang="en-US"/>
              <a:t>System administration is complex and difficult</a:t>
            </a:r>
            <a:endParaRPr/>
          </a:p>
          <a:p>
            <a:pPr indent="-274320" lvl="1" marL="640080" rtl="0" algn="l">
              <a:spcBef>
                <a:spcPts val="550"/>
              </a:spcBef>
              <a:spcAft>
                <a:spcPts val="0"/>
              </a:spcAft>
              <a:buSzPts val="1820"/>
              <a:buChar char="🞑"/>
            </a:pPr>
            <a:r>
              <a:rPr lang="en-US"/>
              <a:t>Changing existing structures is difficult</a:t>
            </a:r>
            <a:endParaRPr/>
          </a:p>
          <a:p>
            <a:pPr indent="-274320" lvl="1" marL="640080" rtl="0" algn="l">
              <a:spcBef>
                <a:spcPts val="550"/>
              </a:spcBef>
              <a:spcAft>
                <a:spcPts val="0"/>
              </a:spcAft>
              <a:buSzPts val="1820"/>
              <a:buChar char="🞑"/>
            </a:pPr>
            <a:r>
              <a:rPr lang="en-US"/>
              <a:t>Security features are likely inadequate</a:t>
            </a:r>
            <a:endParaRPr/>
          </a:p>
          <a:p>
            <a:pPr indent="-274320" lvl="1" marL="640080" rtl="0" algn="l">
              <a:spcBef>
                <a:spcPts val="550"/>
              </a:spcBef>
              <a:spcAft>
                <a:spcPts val="0"/>
              </a:spcAft>
              <a:buSzPts val="1820"/>
              <a:buChar char="🞑"/>
            </a:pPr>
            <a:r>
              <a:rPr lang="en-US"/>
              <a:t>Independent files tend to contain redundant data</a:t>
            </a:r>
            <a:endParaRPr/>
          </a:p>
          <a:p>
            <a:pPr indent="-228600" lvl="2" marL="914400" rtl="0" algn="l">
              <a:spcBef>
                <a:spcPts val="500"/>
              </a:spcBef>
              <a:spcAft>
                <a:spcPts val="0"/>
              </a:spcAft>
              <a:buSzPts val="1725"/>
              <a:buChar char="■"/>
            </a:pPr>
            <a:r>
              <a:rPr lang="en-US"/>
              <a:t>Structural and data dependency problems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73"/>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Summary (cont'd.)</a:t>
            </a:r>
            <a:endParaRPr/>
          </a:p>
        </p:txBody>
      </p:sp>
      <p:sp>
        <p:nvSpPr>
          <p:cNvPr id="847" name="Google Shape;847;p7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848" name="Google Shape;848;p7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49" name="Google Shape;849;p7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Database management systems were developed to address file system’s inherent weaknesses</a:t>
            </a:r>
            <a:endParaRPr/>
          </a:p>
          <a:p>
            <a:pPr indent="-320040" lvl="0" marL="320040" rtl="0" algn="l">
              <a:spcBef>
                <a:spcPts val="700"/>
              </a:spcBef>
              <a:spcAft>
                <a:spcPts val="0"/>
              </a:spcAft>
              <a:buSzPts val="1740"/>
              <a:buChar char="◻"/>
            </a:pPr>
            <a:r>
              <a:rPr lang="en-US"/>
              <a:t>DBMS present database to end user as single repository</a:t>
            </a:r>
            <a:endParaRPr/>
          </a:p>
          <a:p>
            <a:pPr indent="-274320" lvl="1" marL="640080" rtl="0" algn="l">
              <a:spcBef>
                <a:spcPts val="550"/>
              </a:spcBef>
              <a:spcAft>
                <a:spcPts val="0"/>
              </a:spcAft>
              <a:buSzPts val="1820"/>
              <a:buChar char="🞑"/>
            </a:pPr>
            <a:r>
              <a:rPr lang="en-US"/>
              <a:t>Promotes data sharing</a:t>
            </a:r>
            <a:endParaRPr/>
          </a:p>
          <a:p>
            <a:pPr indent="-274320" lvl="1" marL="640080" rtl="0" algn="l">
              <a:spcBef>
                <a:spcPts val="550"/>
              </a:spcBef>
              <a:spcAft>
                <a:spcPts val="0"/>
              </a:spcAft>
              <a:buSzPts val="1820"/>
              <a:buChar char="🞑"/>
            </a:pPr>
            <a:r>
              <a:rPr lang="en-US"/>
              <a:t>Eliminates islands of information</a:t>
            </a:r>
            <a:endParaRPr/>
          </a:p>
          <a:p>
            <a:pPr indent="-320040" lvl="0" marL="320040" rtl="0" algn="l">
              <a:spcBef>
                <a:spcPts val="700"/>
              </a:spcBef>
              <a:spcAft>
                <a:spcPts val="0"/>
              </a:spcAft>
              <a:buSzPts val="1740"/>
              <a:buChar char="◻"/>
            </a:pPr>
            <a:r>
              <a:rPr lang="en-US"/>
              <a:t>DBMS enforces data integrity, eliminates redundancy, and promotes security</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7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Simple Case Study</a:t>
            </a:r>
            <a:endParaRPr/>
          </a:p>
        </p:txBody>
      </p:sp>
      <p:sp>
        <p:nvSpPr>
          <p:cNvPr id="855" name="Google Shape;855;p7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a:t>
            </a:r>
            <a:r>
              <a:rPr baseline="30000" lang="en-US"/>
              <a:t>th</a:t>
            </a:r>
            <a:r>
              <a:rPr lang="en-US"/>
              <a:t> Edition</a:t>
            </a:r>
            <a:endParaRPr/>
          </a:p>
        </p:txBody>
      </p:sp>
      <p:sp>
        <p:nvSpPr>
          <p:cNvPr id="856" name="Google Shape;856;p7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57" name="Google Shape;857;p7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SzPts val="1740"/>
              <a:buNone/>
            </a:pPr>
            <a:r>
              <a:t/>
            </a:r>
            <a:endParaRPr/>
          </a:p>
        </p:txBody>
      </p:sp>
      <p:pic>
        <p:nvPicPr>
          <p:cNvPr id="858" name="Google Shape;858;p74"/>
          <p:cNvPicPr preferRelativeResize="0"/>
          <p:nvPr/>
        </p:nvPicPr>
        <p:blipFill rotWithShape="1">
          <a:blip r:embed="rId3">
            <a:alphaModFix/>
          </a:blip>
          <a:srcRect b="0" l="0" r="0" t="0"/>
          <a:stretch/>
        </p:blipFill>
        <p:spPr>
          <a:xfrm>
            <a:off x="167933" y="2462213"/>
            <a:ext cx="8823667" cy="233838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75"/>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ITS232 Projects</a:t>
            </a:r>
            <a:endParaRPr/>
          </a:p>
        </p:txBody>
      </p:sp>
      <p:sp>
        <p:nvSpPr>
          <p:cNvPr id="864" name="Google Shape;864;p7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a:t>
            </a:r>
            <a:r>
              <a:rPr baseline="30000" lang="en-US"/>
              <a:t>th</a:t>
            </a:r>
            <a:r>
              <a:rPr lang="en-US"/>
              <a:t> Edition</a:t>
            </a:r>
            <a:endParaRPr/>
          </a:p>
        </p:txBody>
      </p:sp>
      <p:sp>
        <p:nvSpPr>
          <p:cNvPr id="865" name="Google Shape;865;p7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866" name="Google Shape;866;p7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lang="en-US"/>
              <a:t>[1] Flight Reservation Management Database</a:t>
            </a:r>
            <a:endParaRPr/>
          </a:p>
          <a:p>
            <a:pPr indent="-320040" lvl="0" marL="320040" rtl="0" algn="l">
              <a:spcBef>
                <a:spcPts val="700"/>
              </a:spcBef>
              <a:spcAft>
                <a:spcPts val="0"/>
              </a:spcAft>
              <a:buSzPts val="1740"/>
              <a:buChar char="◻"/>
            </a:pPr>
            <a:r>
              <a:rPr lang="en-US"/>
              <a:t>[2] Library Management Database – Book Reservation</a:t>
            </a:r>
            <a:endParaRPr/>
          </a:p>
          <a:p>
            <a:pPr indent="-320040" lvl="0" marL="320040" rtl="0" algn="l">
              <a:spcBef>
                <a:spcPts val="700"/>
              </a:spcBef>
              <a:spcAft>
                <a:spcPts val="0"/>
              </a:spcAft>
              <a:buSzPts val="1740"/>
              <a:buChar char="◻"/>
            </a:pPr>
            <a:r>
              <a:rPr lang="en-US"/>
              <a:t>[3] Food Ordering Database for Restaurant</a:t>
            </a:r>
            <a:endParaRPr/>
          </a:p>
          <a:p>
            <a:pPr indent="-320040" lvl="0" marL="320040" rtl="0" algn="l">
              <a:spcBef>
                <a:spcPts val="700"/>
              </a:spcBef>
              <a:spcAft>
                <a:spcPts val="0"/>
              </a:spcAft>
              <a:buSzPts val="1740"/>
              <a:buChar char="◻"/>
            </a:pPr>
            <a:r>
              <a:rPr lang="en-US"/>
              <a:t>[4] Hotel Reservation Management Database</a:t>
            </a:r>
            <a:endParaRPr/>
          </a:p>
          <a:p>
            <a:pPr indent="-320040" lvl="0" marL="320040" rtl="0" algn="l">
              <a:spcBef>
                <a:spcPts val="700"/>
              </a:spcBef>
              <a:spcAft>
                <a:spcPts val="0"/>
              </a:spcAft>
              <a:buSzPts val="1740"/>
              <a:buChar char="◻"/>
            </a:pPr>
            <a:r>
              <a:rPr lang="en-US"/>
              <a:t>[5] Cinema Ticketing Database</a:t>
            </a:r>
            <a:endParaRPr/>
          </a:p>
          <a:p>
            <a:pPr indent="-320040" lvl="0" marL="320040" rtl="0" algn="l">
              <a:spcBef>
                <a:spcPts val="700"/>
              </a:spcBef>
              <a:spcAft>
                <a:spcPts val="0"/>
              </a:spcAft>
              <a:buSzPts val="1740"/>
              <a:buChar char="◻"/>
            </a:pPr>
            <a:r>
              <a:rPr lang="en-US"/>
              <a:t>[6] Futsal Court Reservation Database</a:t>
            </a:r>
            <a:endParaRPr/>
          </a:p>
          <a:p>
            <a:pPr indent="-320040" lvl="0" marL="320040" rtl="0" algn="l">
              <a:spcBef>
                <a:spcPts val="700"/>
              </a:spcBef>
              <a:spcAft>
                <a:spcPts val="0"/>
              </a:spcAft>
              <a:buSzPts val="1740"/>
              <a:buChar char="◻"/>
            </a:pPr>
            <a:r>
              <a:rPr lang="en-US"/>
              <a:t>[7] Complaint Database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8"/>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 vs. Information (cont’d.)</a:t>
            </a:r>
            <a:endParaRPr/>
          </a:p>
        </p:txBody>
      </p:sp>
      <p:sp>
        <p:nvSpPr>
          <p:cNvPr id="204" name="Google Shape;204;p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205" name="Google Shape;205;p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06" name="Google Shape;206;p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Data</a:t>
            </a:r>
            <a:r>
              <a:rPr lang="en-US"/>
              <a:t>: building blocks of information</a:t>
            </a:r>
            <a:endParaRPr/>
          </a:p>
          <a:p>
            <a:pPr indent="-320040" lvl="0" marL="320040" rtl="0" algn="l">
              <a:spcBef>
                <a:spcPts val="700"/>
              </a:spcBef>
              <a:spcAft>
                <a:spcPts val="0"/>
              </a:spcAft>
              <a:buSzPts val="1740"/>
              <a:buChar char="◻"/>
            </a:pPr>
            <a:r>
              <a:rPr b="1" lang="en-US"/>
              <a:t>Information produced by processing data</a:t>
            </a:r>
            <a:endParaRPr/>
          </a:p>
          <a:p>
            <a:pPr indent="-320040" lvl="0" marL="320040" rtl="0" algn="l">
              <a:spcBef>
                <a:spcPts val="700"/>
              </a:spcBef>
              <a:spcAft>
                <a:spcPts val="0"/>
              </a:spcAft>
              <a:buSzPts val="1740"/>
              <a:buChar char="◻"/>
            </a:pPr>
            <a:r>
              <a:rPr lang="en-US"/>
              <a:t>Information used to reveal meaning in data</a:t>
            </a:r>
            <a:endParaRPr/>
          </a:p>
          <a:p>
            <a:pPr indent="-320040" lvl="0" marL="320040" rtl="0" algn="l">
              <a:spcBef>
                <a:spcPts val="700"/>
              </a:spcBef>
              <a:spcAft>
                <a:spcPts val="0"/>
              </a:spcAft>
              <a:buSzPts val="1740"/>
              <a:buChar char="◻"/>
            </a:pPr>
            <a:r>
              <a:rPr lang="en-US"/>
              <a:t>Accurate, relevant, timely information is the key to good decision making</a:t>
            </a:r>
            <a:endParaRPr/>
          </a:p>
          <a:p>
            <a:pPr indent="-320040" lvl="0" marL="320040" rtl="0" algn="l">
              <a:spcBef>
                <a:spcPts val="700"/>
              </a:spcBef>
              <a:spcAft>
                <a:spcPts val="0"/>
              </a:spcAft>
              <a:buSzPts val="1740"/>
              <a:buChar char="◻"/>
            </a:pPr>
            <a:r>
              <a:rPr lang="en-US"/>
              <a:t>Good decision making is the key to organizational survival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9"/>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 vs. Information (cont’d.)</a:t>
            </a:r>
            <a:endParaRPr/>
          </a:p>
        </p:txBody>
      </p:sp>
      <p:sp>
        <p:nvSpPr>
          <p:cNvPr id="212" name="Google Shape;212;p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Database Systems, 9th Edition</a:t>
            </a:r>
            <a:endParaRPr/>
          </a:p>
        </p:txBody>
      </p:sp>
      <p:sp>
        <p:nvSpPr>
          <p:cNvPr id="213" name="Google Shape;213;p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fld id="{00000000-1234-1234-1234-123412341234}" type="slidenum">
              <a:rPr lang="en-US"/>
              <a:t>‹#›</a:t>
            </a:fld>
            <a:endParaRPr/>
          </a:p>
        </p:txBody>
      </p:sp>
      <p:sp>
        <p:nvSpPr>
          <p:cNvPr id="214" name="Google Shape;214;p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320040" lvl="0" marL="320040" rtl="0" algn="l">
              <a:spcBef>
                <a:spcPts val="0"/>
              </a:spcBef>
              <a:spcAft>
                <a:spcPts val="0"/>
              </a:spcAft>
              <a:buSzPts val="1740"/>
              <a:buChar char="◻"/>
            </a:pPr>
            <a:r>
              <a:rPr b="1" lang="en-US"/>
              <a:t>Example</a:t>
            </a:r>
            <a:endParaRPr/>
          </a:p>
        </p:txBody>
      </p:sp>
      <p:pic>
        <p:nvPicPr>
          <p:cNvPr descr="data_symbol.jpg" id="215" name="Google Shape;215;p9"/>
          <p:cNvPicPr preferRelativeResize="0"/>
          <p:nvPr/>
        </p:nvPicPr>
        <p:blipFill rotWithShape="1">
          <a:blip r:embed="rId3">
            <a:alphaModFix/>
          </a:blip>
          <a:srcRect b="0" l="0" r="0" t="0"/>
          <a:stretch/>
        </p:blipFill>
        <p:spPr>
          <a:xfrm>
            <a:off x="1397000" y="2095500"/>
            <a:ext cx="2032000" cy="2095500"/>
          </a:xfrm>
          <a:prstGeom prst="rect">
            <a:avLst/>
          </a:prstGeom>
          <a:noFill/>
          <a:ln>
            <a:noFill/>
          </a:ln>
        </p:spPr>
      </p:pic>
      <p:pic>
        <p:nvPicPr>
          <p:cNvPr descr="info_symbol.jpg" id="216" name="Google Shape;216;p9"/>
          <p:cNvPicPr preferRelativeResize="0"/>
          <p:nvPr/>
        </p:nvPicPr>
        <p:blipFill rotWithShape="1">
          <a:blip r:embed="rId4">
            <a:alphaModFix/>
          </a:blip>
          <a:srcRect b="0" l="0" r="0" t="0"/>
          <a:stretch/>
        </p:blipFill>
        <p:spPr>
          <a:xfrm>
            <a:off x="5410200" y="1981200"/>
            <a:ext cx="2032000" cy="2095500"/>
          </a:xfrm>
          <a:prstGeom prst="rect">
            <a:avLst/>
          </a:prstGeom>
          <a:noFill/>
          <a:ln>
            <a:noFill/>
          </a:ln>
        </p:spPr>
      </p:pic>
      <p:sp>
        <p:nvSpPr>
          <p:cNvPr id="217" name="Google Shape;217;p9"/>
          <p:cNvSpPr txBox="1"/>
          <p:nvPr/>
        </p:nvSpPr>
        <p:spPr>
          <a:xfrm>
            <a:off x="609600" y="4419600"/>
            <a:ext cx="7772400" cy="15542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u="none" cap="none" strike="noStrike">
                <a:solidFill>
                  <a:schemeClr val="dk1"/>
                </a:solidFill>
                <a:latin typeface="Arial"/>
                <a:ea typeface="Arial"/>
                <a:cs typeface="Arial"/>
                <a:sym typeface="Arial"/>
              </a:rPr>
              <a:t>the photograph is information. But, what you look like is data</a:t>
            </a:r>
            <a:endParaRPr/>
          </a:p>
          <a:p>
            <a:pPr indent="0" lvl="0" marL="0" marR="0" rtl="0" algn="l">
              <a:spcBef>
                <a:spcPts val="0"/>
              </a:spcBef>
              <a:spcAft>
                <a:spcPts val="0"/>
              </a:spcAft>
              <a:buNone/>
            </a:pPr>
            <a:r>
              <a:t/>
            </a:r>
            <a:endParaRPr b="1" i="1" sz="2800">
              <a:solidFill>
                <a:schemeClr val="dk1"/>
              </a:solidFill>
              <a:latin typeface="Arial"/>
              <a:ea typeface="Arial"/>
              <a:cs typeface="Arial"/>
              <a:sym typeface="Arial"/>
            </a:endParaRPr>
          </a:p>
          <a:p>
            <a:pPr indent="0" lvl="0" marL="0" marR="0" rtl="0" algn="l">
              <a:spcBef>
                <a:spcPts val="0"/>
              </a:spcBef>
              <a:spcAft>
                <a:spcPts val="0"/>
              </a:spcAft>
              <a:buNone/>
            </a:pPr>
            <a:r>
              <a:rPr b="1" i="1" lang="en-US" sz="1100">
                <a:solidFill>
                  <a:schemeClr val="dk1"/>
                </a:solidFill>
                <a:latin typeface="Arial"/>
                <a:ea typeface="Arial"/>
                <a:cs typeface="Arial"/>
                <a:sym typeface="Arial"/>
              </a:rPr>
              <a:t>Source: http://www.infogineering.net/data-information-knowledge.htm</a:t>
            </a:r>
            <a:endParaRPr i="1" sz="1100">
              <a:solidFill>
                <a:schemeClr val="dk1"/>
              </a:solidFill>
              <a:latin typeface="Arial"/>
              <a:ea typeface="Arial"/>
              <a:cs typeface="Arial"/>
              <a:sym typeface="Arial"/>
            </a:endParaRPr>
          </a:p>
        </p:txBody>
      </p:sp>
      <p:sp>
        <p:nvSpPr>
          <p:cNvPr id="218" name="Google Shape;218;p9"/>
          <p:cNvSpPr/>
          <p:nvPr/>
        </p:nvSpPr>
        <p:spPr>
          <a:xfrm>
            <a:off x="3886200" y="2895600"/>
            <a:ext cx="990600" cy="685800"/>
          </a:xfrm>
          <a:prstGeom prst="rightArrow">
            <a:avLst>
              <a:gd fmla="val 50000" name="adj1"/>
              <a:gd fmla="val 50000" name="adj2"/>
            </a:avLst>
          </a:prstGeom>
          <a:solidFill>
            <a:schemeClr val="accent1"/>
          </a:solidFill>
          <a:ln cap="flat" cmpd="dbl" w="47625">
            <a:solidFill>
              <a:schemeClr val="l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rgbClr val="E8F9F5"/>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edian">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2009-09-28T17:47:54Z</dcterms:created>
</cp:coreProperties>
</file>