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0" r:id="rId4"/>
    <p:sldId id="261" r:id="rId5"/>
    <p:sldId id="262" r:id="rId6"/>
    <p:sldId id="263" r:id="rId7"/>
    <p:sldId id="267" r:id="rId8"/>
    <p:sldId id="264" r:id="rId9"/>
    <p:sldId id="265" r:id="rId10"/>
    <p:sldId id="266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959" autoAdjust="0"/>
  </p:normalViewPr>
  <p:slideViewPr>
    <p:cSldViewPr>
      <p:cViewPr varScale="1">
        <p:scale>
          <a:sx n="69" d="100"/>
          <a:sy n="69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E89DA-0457-4E58-ACF2-89172D1BD757}" type="datetimeFigureOut">
              <a:rPr lang="en-GB" smtClean="0"/>
              <a:t>14/06/2016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AC364-74D7-4155-9589-F25CE7269A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194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AC364-74D7-4155-9589-F25CE7269A9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204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AC364-74D7-4155-9589-F25CE7269A95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AC364-74D7-4155-9589-F25CE7269A95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AC364-74D7-4155-9589-F25CE7269A95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AC364-74D7-4155-9589-F25CE7269A95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AC364-74D7-4155-9589-F25CE7269A95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AC364-74D7-4155-9589-F25CE7269A95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AC364-74D7-4155-9589-F25CE7269A95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AC364-74D7-4155-9589-F25CE7269A95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AC364-74D7-4155-9589-F25CE7269A95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AC364-74D7-4155-9589-F25CE7269A95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AC364-74D7-4155-9589-F25CE7269A95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AC364-74D7-4155-9589-F25CE7269A95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63AB7-D9FC-4F98-9A72-AC85B91B3A5E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63AB7-D9FC-4F98-9A72-AC85B91B3A5E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8925" y="274638"/>
            <a:ext cx="2058988" cy="5808662"/>
          </a:xfrm>
        </p:spPr>
        <p:txBody>
          <a:bodyPr vert="eaVert"/>
          <a:lstStyle>
            <a:lvl1pPr>
              <a:defRPr baseline="0">
                <a:solidFill>
                  <a:srgbClr val="1F497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29325" cy="5808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63AB7-D9FC-4F98-9A72-AC85B91B3A5E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ja-JP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7AABB-0FE5-4038-882A-DE3F24FA909A}" type="slidenum">
              <a:rPr lang="ja-JP" altLang="en-GB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altLang="ja-JP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63AB7-D9FC-4F98-9A72-AC85B91B3A5E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63AB7-D9FC-4F98-9A72-AC85B91B3A5E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63AB7-D9FC-4F98-9A72-AC85B91B3A5E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63AB7-D9FC-4F98-9A72-AC85B91B3A5E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63AB7-D9FC-4F98-9A72-AC85B91B3A5E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63AB7-D9FC-4F98-9A72-AC85B91B3A5E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63AB7-D9FC-4F98-9A72-AC85B91B3A5E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63AB7-D9FC-4F98-9A72-AC85B91B3A5E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GB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6063AB7-D9FC-4F98-9A72-AC85B91B3A5E}" type="slidenum">
              <a:rPr lang="en-GB" smtClean="0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58050" y="6253164"/>
            <a:ext cx="1466850" cy="44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aseline="0">
          <a:solidFill>
            <a:srgbClr val="1F497D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441" y="586617"/>
            <a:ext cx="7772400" cy="1470025"/>
          </a:xfrm>
        </p:spPr>
        <p:txBody>
          <a:bodyPr/>
          <a:lstStyle/>
          <a:p>
            <a:r>
              <a:rPr lang="en-GB" dirty="0" smtClean="0"/>
              <a:t>BURT at DLS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4305" y="1988840"/>
            <a:ext cx="4968552" cy="816496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Will Rogers</a:t>
            </a:r>
            <a:endParaRPr lang="en-GB" dirty="0" smtClean="0"/>
          </a:p>
          <a:p>
            <a:r>
              <a:rPr lang="en-GB" dirty="0" smtClean="0"/>
              <a:t>Controls </a:t>
            </a:r>
            <a:r>
              <a:rPr lang="en-GB" dirty="0" smtClean="0"/>
              <a:t>Group</a:t>
            </a:r>
            <a:endParaRPr lang="en-GB" dirty="0"/>
          </a:p>
        </p:txBody>
      </p:sp>
      <p:pic>
        <p:nvPicPr>
          <p:cNvPr id="4" name="Picture 2" descr="http://www.diamond.ac.uk/Home/About/base/0/text_files/file/document/06EC3822_Campus_aerial_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80467"/>
            <a:ext cx="619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GB" dirty="0" err="1" smtClean="0"/>
              <a:t>Masar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361" y="1052736"/>
            <a:ext cx="7583079" cy="5256584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Machine Snapshot, Archiving and Retrieval</a:t>
            </a:r>
          </a:p>
          <a:p>
            <a:r>
              <a:rPr lang="en-GB" dirty="0" smtClean="0"/>
              <a:t>Very much like Burt in principle</a:t>
            </a:r>
          </a:p>
          <a:p>
            <a:endParaRPr lang="en-GB" dirty="0" smtClean="0"/>
          </a:p>
        </p:txBody>
      </p:sp>
      <p:pic>
        <p:nvPicPr>
          <p:cNvPr id="4098" name="Picture 2" descr="U:\presentations\images\masa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64904"/>
            <a:ext cx="4681236" cy="336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07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GB" dirty="0" err="1" smtClean="0"/>
              <a:t>Masar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361" y="1052736"/>
            <a:ext cx="7583079" cy="5256584"/>
          </a:xfrm>
        </p:spPr>
        <p:txBody>
          <a:bodyPr>
            <a:normAutofit/>
          </a:bodyPr>
          <a:lstStyle/>
          <a:p>
            <a:r>
              <a:rPr lang="en-GB" dirty="0" smtClean="0"/>
              <a:t>Developed by </a:t>
            </a:r>
            <a:r>
              <a:rPr lang="en-GB" dirty="0" err="1" smtClean="0"/>
              <a:t>Guobao</a:t>
            </a:r>
            <a:r>
              <a:rPr lang="en-GB" dirty="0" smtClean="0"/>
              <a:t> Shen at NSLS-II</a:t>
            </a:r>
          </a:p>
          <a:p>
            <a:r>
              <a:rPr lang="en-GB" dirty="0" smtClean="0"/>
              <a:t>Relational database storage</a:t>
            </a:r>
          </a:p>
          <a:p>
            <a:r>
              <a:rPr lang="en-GB" dirty="0" smtClean="0"/>
              <a:t>?C++ implementation?</a:t>
            </a:r>
          </a:p>
          <a:p>
            <a:r>
              <a:rPr lang="en-GB" dirty="0" smtClean="0"/>
              <a:t>?Java application server (</a:t>
            </a:r>
            <a:r>
              <a:rPr lang="en-GB" dirty="0" err="1" smtClean="0"/>
              <a:t>Wildfly</a:t>
            </a:r>
            <a:r>
              <a:rPr lang="en-GB" dirty="0" smtClean="0"/>
              <a:t>)?</a:t>
            </a:r>
          </a:p>
          <a:p>
            <a:r>
              <a:rPr lang="en-GB" dirty="0" smtClean="0"/>
              <a:t>Plotting, compare tools</a:t>
            </a:r>
          </a:p>
          <a:p>
            <a:r>
              <a:rPr lang="en-GB" dirty="0" smtClean="0"/>
              <a:t>EPICS v4 API</a:t>
            </a:r>
          </a:p>
          <a:p>
            <a:r>
              <a:rPr lang="en-GB" dirty="0" smtClean="0"/>
              <a:t>Scriptable with Python</a:t>
            </a:r>
          </a:p>
        </p:txBody>
      </p:sp>
    </p:spTree>
    <p:extLst>
      <p:ext uri="{BB962C8B-B14F-4D97-AF65-F5344CB8AC3E}">
        <p14:creationId xmlns:p14="http://schemas.microsoft.com/office/powerpoint/2010/main" val="334833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GB" dirty="0" smtClean="0"/>
              <a:t>Score?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361" y="1052736"/>
            <a:ext cx="7583079" cy="5256584"/>
          </a:xfrm>
        </p:spPr>
        <p:txBody>
          <a:bodyPr>
            <a:normAutofit/>
          </a:bodyPr>
          <a:lstStyle/>
          <a:p>
            <a:r>
              <a:rPr lang="en-GB" dirty="0" smtClean="0"/>
              <a:t>Save compare restore</a:t>
            </a:r>
          </a:p>
          <a:p>
            <a:r>
              <a:rPr lang="en-GB" dirty="0" smtClean="0"/>
              <a:t>Associated with </a:t>
            </a:r>
            <a:r>
              <a:rPr lang="en-GB" dirty="0" err="1" smtClean="0"/>
              <a:t>OpenXAL</a:t>
            </a:r>
            <a:r>
              <a:rPr lang="en-GB" dirty="0" smtClean="0"/>
              <a:t> project</a:t>
            </a:r>
          </a:p>
          <a:p>
            <a:r>
              <a:rPr lang="en-GB" dirty="0" smtClean="0"/>
              <a:t>Details are difficult to come by</a:t>
            </a:r>
          </a:p>
        </p:txBody>
      </p:sp>
    </p:spTree>
    <p:extLst>
      <p:ext uri="{BB962C8B-B14F-4D97-AF65-F5344CB8AC3E}">
        <p14:creationId xmlns:p14="http://schemas.microsoft.com/office/powerpoint/2010/main" val="212913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634082"/>
          </a:xfrm>
        </p:spPr>
        <p:txBody>
          <a:bodyPr/>
          <a:lstStyle/>
          <a:p>
            <a:r>
              <a:rPr lang="en-GB" dirty="0" smtClean="0"/>
              <a:t>Discussion…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29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GB" dirty="0" smtClean="0"/>
              <a:t>Background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361" y="1052736"/>
            <a:ext cx="8229600" cy="5256584"/>
          </a:xfrm>
        </p:spPr>
        <p:txBody>
          <a:bodyPr>
            <a:normAutofit/>
          </a:bodyPr>
          <a:lstStyle/>
          <a:p>
            <a:r>
              <a:rPr lang="en-GB" dirty="0" smtClean="0"/>
              <a:t>One big accelerator</a:t>
            </a:r>
          </a:p>
          <a:p>
            <a:pPr lvl="1"/>
            <a:r>
              <a:rPr lang="en-GB" dirty="0" smtClean="0"/>
              <a:t>Plus </a:t>
            </a:r>
            <a:r>
              <a:rPr lang="en-GB" dirty="0" err="1" smtClean="0"/>
              <a:t>linac</a:t>
            </a:r>
            <a:r>
              <a:rPr lang="en-GB" dirty="0" smtClean="0"/>
              <a:t> and booster synchrotron</a:t>
            </a:r>
            <a:endParaRPr lang="en-GB" dirty="0" smtClean="0"/>
          </a:p>
          <a:p>
            <a:r>
              <a:rPr lang="en-GB" dirty="0" smtClean="0"/>
              <a:t>Fixed lattice – changes every year or so</a:t>
            </a:r>
          </a:p>
          <a:p>
            <a:r>
              <a:rPr lang="en-GB" dirty="0" smtClean="0"/>
              <a:t>Different ‘optics’ – operation modes</a:t>
            </a:r>
            <a:endParaRPr lang="en-GB" dirty="0" smtClean="0"/>
          </a:p>
        </p:txBody>
      </p:sp>
      <p:pic>
        <p:nvPicPr>
          <p:cNvPr id="5" name="Picture 2" descr="\\diamproject01\diamond$\Technical\Engineering\Accelerators Drawing Folders\Not currently in Folders\Girder Renderings\ACHROMAT ISO 1.tif"/>
          <p:cNvPicPr>
            <a:picLocks noChangeAspect="1" noChangeArrowheads="1"/>
          </p:cNvPicPr>
          <p:nvPr/>
        </p:nvPicPr>
        <p:blipFill>
          <a:blip r:embed="rId3" cstate="print"/>
          <a:srcRect t="8359" r="2752" b="9137"/>
          <a:stretch>
            <a:fillRect/>
          </a:stretch>
        </p:blipFill>
        <p:spPr bwMode="auto">
          <a:xfrm>
            <a:off x="1259632" y="3645024"/>
            <a:ext cx="6730131" cy="17616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GB" dirty="0" smtClean="0"/>
              <a:t>BURT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361" y="1052736"/>
            <a:ext cx="7583079" cy="5256584"/>
          </a:xfrm>
        </p:spPr>
        <p:txBody>
          <a:bodyPr>
            <a:normAutofit/>
          </a:bodyPr>
          <a:lstStyle/>
          <a:p>
            <a:r>
              <a:rPr lang="en-GB" dirty="0" smtClean="0"/>
              <a:t>Back-up and restore tool</a:t>
            </a:r>
          </a:p>
          <a:p>
            <a:r>
              <a:rPr lang="en-GB" dirty="0" smtClean="0"/>
              <a:t>Just snapshots of PV values</a:t>
            </a:r>
          </a:p>
          <a:p>
            <a:r>
              <a:rPr lang="en-GB" dirty="0" smtClean="0"/>
              <a:t>Restores the machine to a known state</a:t>
            </a:r>
          </a:p>
          <a:p>
            <a:r>
              <a:rPr lang="en-GB" dirty="0" smtClean="0"/>
              <a:t>Switches the machine between operational modes</a:t>
            </a:r>
          </a:p>
          <a:p>
            <a:r>
              <a:rPr lang="en-GB" dirty="0" smtClean="0"/>
              <a:t>After ‘</a:t>
            </a:r>
            <a:r>
              <a:rPr lang="en-GB" dirty="0" err="1" smtClean="0"/>
              <a:t>burting</a:t>
            </a:r>
            <a:r>
              <a:rPr lang="en-GB" dirty="0" smtClean="0"/>
              <a:t>’, AP use the LOCO algorithm to fine-tune the configuration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24833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GB" dirty="0" smtClean="0"/>
              <a:t>Burt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361" y="1052736"/>
            <a:ext cx="8229600" cy="5256584"/>
          </a:xfrm>
        </p:spPr>
        <p:txBody>
          <a:bodyPr>
            <a:normAutofit/>
          </a:bodyPr>
          <a:lstStyle/>
          <a:p>
            <a:r>
              <a:rPr lang="en-GB" dirty="0" smtClean="0"/>
              <a:t>Old-school EPICS extension</a:t>
            </a:r>
          </a:p>
          <a:p>
            <a:r>
              <a:rPr lang="en-GB" dirty="0" smtClean="0"/>
              <a:t>Written in C</a:t>
            </a:r>
          </a:p>
          <a:p>
            <a:r>
              <a:rPr lang="en-GB" dirty="0" smtClean="0"/>
              <a:t>22 files, 8000 lines of code</a:t>
            </a:r>
            <a:endParaRPr lang="en-GB" dirty="0" smtClean="0"/>
          </a:p>
          <a:p>
            <a:r>
              <a:rPr lang="en-GB" dirty="0" smtClean="0"/>
              <a:t>Not (really) updated since 2008</a:t>
            </a:r>
          </a:p>
          <a:p>
            <a:endParaRPr lang="en-GB" dirty="0" smtClean="0"/>
          </a:p>
        </p:txBody>
      </p:sp>
      <p:pic>
        <p:nvPicPr>
          <p:cNvPr id="1026" name="Picture 2" descr="U:\presentations\images\burtgoo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933056"/>
            <a:ext cx="6026516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23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GB" dirty="0" smtClean="0"/>
              <a:t>Burt implementation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156289"/>
            <a:ext cx="5710871" cy="5256584"/>
          </a:xfrm>
        </p:spPr>
        <p:txBody>
          <a:bodyPr>
            <a:normAutofit/>
          </a:bodyPr>
          <a:lstStyle/>
          <a:p>
            <a:r>
              <a:rPr lang="en-GB" dirty="0" smtClean="0"/>
              <a:t>Extension developed at DLS (circa 2010?) to group multiple snapshot files</a:t>
            </a:r>
          </a:p>
          <a:p>
            <a:r>
              <a:rPr lang="en-GB" dirty="0" smtClean="0"/>
              <a:t>Python-</a:t>
            </a:r>
            <a:r>
              <a:rPr lang="en-GB" dirty="0" err="1" smtClean="0"/>
              <a:t>Qt</a:t>
            </a:r>
            <a:r>
              <a:rPr lang="en-GB" dirty="0" smtClean="0"/>
              <a:t> </a:t>
            </a:r>
            <a:r>
              <a:rPr lang="en-GB" dirty="0" err="1" smtClean="0"/>
              <a:t>gui</a:t>
            </a:r>
            <a:r>
              <a:rPr lang="en-GB" dirty="0" smtClean="0"/>
              <a:t> developed to manage the files</a:t>
            </a:r>
          </a:p>
          <a:p>
            <a:r>
              <a:rPr lang="en-GB" dirty="0" smtClean="0"/>
              <a:t>Post to </a:t>
            </a:r>
            <a:r>
              <a:rPr lang="en-GB" dirty="0" err="1" smtClean="0"/>
              <a:t>elog</a:t>
            </a:r>
            <a:r>
              <a:rPr lang="en-GB" dirty="0" smtClean="0"/>
              <a:t> when saving and restoring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2050" name="Picture 2" descr="U:\presentations\images\burtin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24744"/>
            <a:ext cx="1647825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7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GB" dirty="0" smtClean="0"/>
              <a:t>Burt at DLS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361" y="1052736"/>
            <a:ext cx="7583079" cy="5256584"/>
          </a:xfrm>
        </p:spPr>
        <p:txBody>
          <a:bodyPr>
            <a:normAutofit/>
          </a:bodyPr>
          <a:lstStyle/>
          <a:p>
            <a:r>
              <a:rPr lang="en-GB" dirty="0" smtClean="0"/>
              <a:t>Current usage defined by experience</a:t>
            </a:r>
          </a:p>
          <a:p>
            <a:r>
              <a:rPr lang="en-GB" dirty="0" smtClean="0"/>
              <a:t>250 ‘request’ files</a:t>
            </a:r>
          </a:p>
          <a:p>
            <a:r>
              <a:rPr lang="en-GB" dirty="0" smtClean="0"/>
              <a:t>60k ‘snapshot’ files (!)</a:t>
            </a:r>
          </a:p>
          <a:p>
            <a:r>
              <a:rPr lang="en-GB" dirty="0" smtClean="0"/>
              <a:t>Not well versioned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4104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GB" dirty="0" smtClean="0"/>
              <a:t>Possible improvements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361" y="1052736"/>
            <a:ext cx="7583079" cy="5256584"/>
          </a:xfrm>
        </p:spPr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smtClean="0"/>
              <a:t>‘Check’ files:</a:t>
            </a:r>
          </a:p>
          <a:p>
            <a:pPr lvl="1"/>
            <a:r>
              <a:rPr lang="en-GB" dirty="0" smtClean="0"/>
              <a:t>Raise a warning if a PV value does not match its expected value</a:t>
            </a:r>
          </a:p>
          <a:p>
            <a:r>
              <a:rPr lang="en-GB" dirty="0" smtClean="0"/>
              <a:t>‘Write-only’ values:</a:t>
            </a:r>
          </a:p>
          <a:p>
            <a:pPr lvl="1"/>
            <a:r>
              <a:rPr lang="en-GB" dirty="0" smtClean="0"/>
              <a:t>The value at the time of the snapshot is less important than the ‘correct’ value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8106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GB" dirty="0" smtClean="0"/>
              <a:t>Overall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361" y="1052736"/>
            <a:ext cx="7583079" cy="5256584"/>
          </a:xfrm>
        </p:spPr>
        <p:txBody>
          <a:bodyPr>
            <a:normAutofit/>
          </a:bodyPr>
          <a:lstStyle/>
          <a:p>
            <a:r>
              <a:rPr lang="en-GB" b="1" dirty="0" smtClean="0"/>
              <a:t>Pros:</a:t>
            </a:r>
          </a:p>
          <a:p>
            <a:pPr lvl="1"/>
            <a:r>
              <a:rPr lang="en-GB" dirty="0" smtClean="0"/>
              <a:t>Simple</a:t>
            </a:r>
          </a:p>
          <a:p>
            <a:pPr lvl="1"/>
            <a:r>
              <a:rPr lang="en-GB" dirty="0" smtClean="0"/>
              <a:t>Stable</a:t>
            </a:r>
          </a:p>
          <a:p>
            <a:pPr lvl="1"/>
            <a:r>
              <a:rPr lang="en-GB" dirty="0" smtClean="0"/>
              <a:t>Reliable</a:t>
            </a:r>
          </a:p>
          <a:p>
            <a:r>
              <a:rPr lang="en-GB" b="1" dirty="0" smtClean="0"/>
              <a:t>Cons:</a:t>
            </a:r>
          </a:p>
          <a:p>
            <a:pPr lvl="1"/>
            <a:r>
              <a:rPr lang="en-GB" dirty="0" smtClean="0"/>
              <a:t>File management is a little tricky</a:t>
            </a:r>
          </a:p>
          <a:p>
            <a:pPr lvl="1"/>
            <a:r>
              <a:rPr lang="en-GB" dirty="0" smtClean="0"/>
              <a:t>Further development would be tricky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69720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GB" dirty="0" smtClean="0"/>
              <a:t>Beamlines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361" y="1052736"/>
            <a:ext cx="7583079" cy="5256584"/>
          </a:xfrm>
        </p:spPr>
        <p:txBody>
          <a:bodyPr>
            <a:normAutofit/>
          </a:bodyPr>
          <a:lstStyle/>
          <a:p>
            <a:r>
              <a:rPr lang="en-GB" dirty="0" smtClean="0"/>
              <a:t>Burt is not widely used</a:t>
            </a:r>
          </a:p>
          <a:p>
            <a:r>
              <a:rPr lang="en-GB" dirty="0" smtClean="0"/>
              <a:t>Defaults are set at IOC build time</a:t>
            </a:r>
          </a:p>
          <a:p>
            <a:r>
              <a:rPr lang="en-GB" dirty="0" err="1" smtClean="0"/>
              <a:t>Autosave</a:t>
            </a:r>
            <a:r>
              <a:rPr lang="en-GB" dirty="0" smtClean="0"/>
              <a:t> restore:</a:t>
            </a:r>
          </a:p>
          <a:p>
            <a:pPr lvl="1"/>
            <a:r>
              <a:rPr lang="en-GB" dirty="0" smtClean="0"/>
              <a:t>Reset PVs to sensible values on IOC restart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76688933"/>
      </p:ext>
    </p:extLst>
  </p:cSld>
  <p:clrMapOvr>
    <a:masterClrMapping/>
  </p:clrMapOvr>
</p:sld>
</file>

<file path=ppt/theme/theme1.xml><?xml version="1.0" encoding="utf-8"?>
<a:theme xmlns:a="http://schemas.openxmlformats.org/drawingml/2006/main" name="1_101123 DLS">
  <a:themeElements>
    <a:clrScheme name="Diamond 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amond 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iamond 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 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 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 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 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amond 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mond 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mond 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mond 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mond 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mond 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amond 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300</Words>
  <Application>Microsoft Office PowerPoint</Application>
  <PresentationFormat>On-screen Show (4:3)</PresentationFormat>
  <Paragraphs>77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1_101123 DLS</vt:lpstr>
      <vt:lpstr>BURT at DLS</vt:lpstr>
      <vt:lpstr>Background</vt:lpstr>
      <vt:lpstr>BURT</vt:lpstr>
      <vt:lpstr>Burt implementation</vt:lpstr>
      <vt:lpstr>Burt implementation</vt:lpstr>
      <vt:lpstr>Burt at DLS</vt:lpstr>
      <vt:lpstr>Possible improvements</vt:lpstr>
      <vt:lpstr>Overall</vt:lpstr>
      <vt:lpstr>Beamlines</vt:lpstr>
      <vt:lpstr>Masar</vt:lpstr>
      <vt:lpstr>Masar</vt:lpstr>
      <vt:lpstr>Score?</vt:lpstr>
      <vt:lpstr>Discussion…</vt:lpstr>
    </vt:vector>
  </TitlesOfParts>
  <Company>Authorised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Ashton</dc:creator>
  <cp:lastModifiedBy>Will Rogers</cp:lastModifiedBy>
  <cp:revision>32</cp:revision>
  <dcterms:created xsi:type="dcterms:W3CDTF">2014-04-25T15:30:38Z</dcterms:created>
  <dcterms:modified xsi:type="dcterms:W3CDTF">2016-06-14T15:42:57Z</dcterms:modified>
</cp:coreProperties>
</file>