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570E-0636-4834-A833-2FDE3A4A489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A5DE-EEE4-4CE2-AA9C-AF10E49AF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66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570E-0636-4834-A833-2FDE3A4A489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A5DE-EEE4-4CE2-AA9C-AF10E49AF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9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570E-0636-4834-A833-2FDE3A4A489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A5DE-EEE4-4CE2-AA9C-AF10E49AF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34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570E-0636-4834-A833-2FDE3A4A489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A5DE-EEE4-4CE2-AA9C-AF10E49AFC8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8431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570E-0636-4834-A833-2FDE3A4A489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A5DE-EEE4-4CE2-AA9C-AF10E49AF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98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570E-0636-4834-A833-2FDE3A4A489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A5DE-EEE4-4CE2-AA9C-AF10E49AF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61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570E-0636-4834-A833-2FDE3A4A489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A5DE-EEE4-4CE2-AA9C-AF10E49AF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55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570E-0636-4834-A833-2FDE3A4A489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A5DE-EEE4-4CE2-AA9C-AF10E49AF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86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570E-0636-4834-A833-2FDE3A4A489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A5DE-EEE4-4CE2-AA9C-AF10E49AF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6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570E-0636-4834-A833-2FDE3A4A489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A5DE-EEE4-4CE2-AA9C-AF10E49AF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0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570E-0636-4834-A833-2FDE3A4A489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A5DE-EEE4-4CE2-AA9C-AF10E49AF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0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570E-0636-4834-A833-2FDE3A4A489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A5DE-EEE4-4CE2-AA9C-AF10E49AF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2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570E-0636-4834-A833-2FDE3A4A489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A5DE-EEE4-4CE2-AA9C-AF10E49AF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7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570E-0636-4834-A833-2FDE3A4A489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A5DE-EEE4-4CE2-AA9C-AF10E49AF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3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570E-0636-4834-A833-2FDE3A4A489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A5DE-EEE4-4CE2-AA9C-AF10E49AF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6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570E-0636-4834-A833-2FDE3A4A489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A5DE-EEE4-4CE2-AA9C-AF10E49AF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3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570E-0636-4834-A833-2FDE3A4A489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A5DE-EEE4-4CE2-AA9C-AF10E49AF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1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D1F570E-0636-4834-A833-2FDE3A4A489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0A5DE-EEE4-4CE2-AA9C-AF10E49AF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61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DBBC9-66E6-34F3-DA2B-F2DE31F6E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517710"/>
          </a:xfrm>
        </p:spPr>
        <p:txBody>
          <a:bodyPr/>
          <a:lstStyle/>
          <a:p>
            <a:pPr algn="ctr"/>
            <a:r>
              <a:rPr lang="en-US" dirty="0"/>
              <a:t>Differential Equations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C9E49-7709-CA9D-FE08-194DD2AA0A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Including the Laplacian and the Heat Equations</a:t>
            </a:r>
          </a:p>
        </p:txBody>
      </p:sp>
    </p:spTree>
    <p:extLst>
      <p:ext uri="{BB962C8B-B14F-4D97-AF65-F5344CB8AC3E}">
        <p14:creationId xmlns:p14="http://schemas.microsoft.com/office/powerpoint/2010/main" val="200539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F6B0-3938-A1F7-062D-8A058E24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differential equation?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AD2F79-0B5E-F748-F426-FE3BC45DF5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An equation that relates an unknown function to its derivative.</a:t>
                </a:r>
              </a:p>
              <a:p>
                <a:r>
                  <a:rPr lang="en-US" sz="2400" dirty="0"/>
                  <a:t>Ex: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They are used to examine rates of change, like how the temperature at a single point changes over time</a:t>
                </a:r>
              </a:p>
              <a:p>
                <a:r>
                  <a:rPr lang="en-US" sz="2400" dirty="0"/>
                  <a:t>They are notoriously difficult to solve, and only the simplest equations have explicit solutions</a:t>
                </a:r>
              </a:p>
              <a:p>
                <a:r>
                  <a:rPr lang="en-US" sz="2400" dirty="0"/>
                  <a:t>Many applications in physics, engineering, economics, etc.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AD2F79-0B5E-F748-F426-FE3BC45DF5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14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F0CD-4861-D6DC-B119-F18C9126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differential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FE6582-7D4C-68DC-9633-867E519F42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7368883" cy="4195481"/>
              </a:xfrm>
            </p:spPr>
            <p:txBody>
              <a:bodyPr/>
              <a:lstStyle/>
              <a:p>
                <a:r>
                  <a:rPr lang="en-US" dirty="0"/>
                  <a:t>There are two main types: Ordinary and Partial</a:t>
                </a:r>
              </a:p>
              <a:p>
                <a:r>
                  <a:rPr lang="en-US" dirty="0"/>
                  <a:t>Ordinary differential equations (ODEs) are like the one listed earlier: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sz="2000" dirty="0"/>
              </a:p>
              <a:p>
                <a:r>
                  <a:rPr lang="en-US" dirty="0"/>
                  <a:t>Partial differential equations (PDEs) are much harder to solve and are multivariable </a:t>
                </a:r>
                <a:r>
                  <a:rPr lang="en-US" sz="1600" dirty="0"/>
                  <a:t>(which is why they have partials)</a:t>
                </a:r>
                <a:endParaRPr lang="en-US" dirty="0"/>
              </a:p>
              <a:p>
                <a:r>
                  <a:rPr lang="en-US" dirty="0"/>
                  <a:t>PDEs usually have no explicit solution</a:t>
                </a:r>
              </a:p>
              <a:p>
                <a:r>
                  <a:rPr lang="en-US" dirty="0"/>
                  <a:t>PDEs are used to model sound, heat, thermodynamics, fluid dynamics, electrostatics, quantum mechanics, etc.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FE6582-7D4C-68DC-9633-867E519F42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7368883" cy="4195481"/>
              </a:xfrm>
              <a:blipFill>
                <a:blip r:embed="rId2"/>
                <a:stretch>
                  <a:fillRect l="-414" t="-872" r="-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Differential equation - Wikipedia">
            <a:extLst>
              <a:ext uri="{FF2B5EF4-FFF2-40B4-BE49-F238E27FC236}">
                <a16:creationId xmlns:a16="http://schemas.microsoft.com/office/drawing/2014/main" id="{1216E391-D5F0-2692-648E-C354E12E6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893" y="3638549"/>
            <a:ext cx="333375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645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02FF-F8FF-331C-7C23-8C9D45E5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Heat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5CDCA-0946-8983-76DB-326541C29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7443529" cy="4195481"/>
          </a:xfrm>
        </p:spPr>
        <p:txBody>
          <a:bodyPr/>
          <a:lstStyle/>
          <a:p>
            <a:r>
              <a:rPr lang="en-US" sz="2400" dirty="0"/>
              <a:t>The heat equation is one application of partial differential equation.</a:t>
            </a:r>
          </a:p>
          <a:p>
            <a:r>
              <a:rPr lang="en-US" sz="2400" dirty="0"/>
              <a:t>Can be written as                                   where alpha is the coefficient of thermal diffusivity.</a:t>
            </a:r>
          </a:p>
          <a:p>
            <a:r>
              <a:rPr lang="en-US" sz="2400" dirty="0"/>
              <a:t>Notice the parentheses look like the divergence that we learned about in Unit 4.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9631BF-1F79-DDCE-49C1-3FBE5DFBD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139" y="1289277"/>
            <a:ext cx="3078714" cy="244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816225-55E8-2865-0ADD-BA2DFFC2C9FC}"/>
              </a:ext>
            </a:extLst>
          </p:cNvPr>
          <p:cNvSpPr txBox="1"/>
          <p:nvPr/>
        </p:nvSpPr>
        <p:spPr>
          <a:xfrm>
            <a:off x="8855139" y="4105469"/>
            <a:ext cx="3078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shows how the temperature on a plane changes over time, with temperature being represented by height and color.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8FF952-5096-812D-3CD8-4BA3E5BB5801}"/>
                  </a:ext>
                </a:extLst>
              </p:cNvPr>
              <p:cNvSpPr txBox="1"/>
              <p:nvPr/>
            </p:nvSpPr>
            <p:spPr>
              <a:xfrm>
                <a:off x="4303596" y="2790642"/>
                <a:ext cx="2778337" cy="6350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num>
                        <m:den>
                          <m:r>
                            <a:rPr lang="en-US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𝛛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r>
                        <a:rPr lang="en-US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𝛛</m:t>
                                  </m:r>
                                </m:e>
                                <m:sup>
                                  <m:r>
                                    <a:rPr lang="en-US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num>
                            <m:den>
                              <m:r>
                                <a:rPr lang="en-US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𝛛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𝛛</m:t>
                                  </m:r>
                                </m:e>
                                <m:sup>
                                  <m:r>
                                    <a:rPr lang="en-US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num>
                            <m:den>
                              <m:r>
                                <a:rPr lang="en-US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𝛛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𝛛</m:t>
                                  </m:r>
                                </m:e>
                                <m:sup>
                                  <m:r>
                                    <a:rPr lang="en-US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num>
                            <m:den>
                              <m:r>
                                <a:rPr lang="en-US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𝛛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en-US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8FF952-5096-812D-3CD8-4BA3E5BB5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596" y="2790642"/>
                <a:ext cx="2778337" cy="6350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503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C8E19-A911-09C3-632F-4FA1F742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Laplacian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73FA55-6027-9BDE-6962-0DC5F004A2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The Laplacian is an operator defined as the divergence of the gradient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400" b="0" i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0">
                                <a:latin typeface="Cambria Math" panose="02040503050406030204" pitchFamily="18" charset="0"/>
                              </a:rPr>
                              <m:t>∂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2400" b="0" i="0">
                                <a:latin typeface="Cambria Math" panose="02040503050406030204" pitchFamily="18" charset="0"/>
                              </a:rPr>
                              <m:t>∂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2400" b="0" i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0">
                                <a:latin typeface="Cambria Math" panose="02040503050406030204" pitchFamily="18" charset="0"/>
                              </a:rPr>
                              <m:t>∂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2400" b="0" i="0">
                                <a:latin typeface="Cambria Math" panose="02040503050406030204" pitchFamily="18" charset="0"/>
                              </a:rPr>
                              <m:t>∂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sz="2400" b="0" i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0">
                                <a:latin typeface="Cambria Math" panose="02040503050406030204" pitchFamily="18" charset="0"/>
                              </a:rPr>
                              <m:t>∂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2400" b="0" i="0">
                                <a:latin typeface="Cambria Math" panose="02040503050406030204" pitchFamily="18" charset="0"/>
                              </a:rPr>
                              <m:t>∂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  <m:r>
                      <a:rPr lang="en-US" sz="2400" b="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400" b="0" i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2400" b="0" i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sz="2400" b="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 </a:t>
                </a:r>
                <a:r>
                  <a:rPr lang="en-US" dirty="0">
                    <a:sym typeface="Wingdings" panose="05000000000000000000" pitchFamily="2" charset="2"/>
                  </a:rPr>
                  <a:t> All equivalent expressions</a:t>
                </a:r>
              </a:p>
              <a:p>
                <a:r>
                  <a:rPr lang="en-US" sz="2400" dirty="0">
                    <a:sym typeface="Wingdings" panose="05000000000000000000" pitchFamily="2" charset="2"/>
                  </a:rPr>
                  <a:t>This brings us back to the heat equation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4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4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∂</m:t>
                                </m:r>
                              </m:e>
                              <m:sup>
                                <m:r>
                                  <a:rPr lang="en-US" sz="24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sz="24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∂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∂</m:t>
                                </m:r>
                              </m:e>
                              <m:sup>
                                <m:r>
                                  <a:rPr lang="en-US" sz="24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sz="24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∂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∂</m:t>
                                </m:r>
                              </m:e>
                              <m:sup>
                                <m:r>
                                  <a:rPr lang="en-US" sz="24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sz="24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∂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Notice that the right-hand side is the Laplacian with a coefficient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73FA55-6027-9BDE-6962-0DC5F004A2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744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1475-8E8F-E661-D06D-F436019C6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58" y="441145"/>
            <a:ext cx="3170109" cy="881560"/>
          </a:xfrm>
        </p:spPr>
        <p:txBody>
          <a:bodyPr/>
          <a:lstStyle/>
          <a:p>
            <a:r>
              <a:rPr lang="en-US" dirty="0"/>
              <a:t>Example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F27AC-A5A6-7849-58BB-1ECE99F5E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58" y="2743200"/>
            <a:ext cx="2623339" cy="3505199"/>
          </a:xfrm>
        </p:spPr>
        <p:txBody>
          <a:bodyPr/>
          <a:lstStyle/>
          <a:p>
            <a:r>
              <a:rPr lang="en-US" dirty="0"/>
              <a:t>I did some of the very simple checkpoint problems from the OpenStax Calculus Vol. II Textbook</a:t>
            </a:r>
          </a:p>
        </p:txBody>
      </p:sp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F637E503-8D4B-5978-174D-537008CAE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999" y="609601"/>
            <a:ext cx="4418880" cy="6082795"/>
          </a:xfrm>
          <a:prstGeom prst="rect">
            <a:avLst/>
          </a:prstGeom>
        </p:spPr>
      </p:pic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6173AE61-F371-559B-E16A-8AA20132A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924" y="609601"/>
            <a:ext cx="4418879" cy="608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77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</TotalTime>
  <Words>305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Century Gothic</vt:lpstr>
      <vt:lpstr>Wingdings 3</vt:lpstr>
      <vt:lpstr>Ion</vt:lpstr>
      <vt:lpstr>Differential Equations</vt:lpstr>
      <vt:lpstr>What is a differential equation?</vt:lpstr>
      <vt:lpstr>Types of differential equations</vt:lpstr>
      <vt:lpstr>The Heat Equation</vt:lpstr>
      <vt:lpstr>The Laplacian</vt:lpstr>
      <vt:lpstr>Example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Equations</dc:title>
  <dc:creator>Mickelson, David</dc:creator>
  <cp:lastModifiedBy>Mickelson, David</cp:lastModifiedBy>
  <cp:revision>1</cp:revision>
  <dcterms:created xsi:type="dcterms:W3CDTF">2023-04-06T05:59:40Z</dcterms:created>
  <dcterms:modified xsi:type="dcterms:W3CDTF">2023-04-06T06:59:28Z</dcterms:modified>
</cp:coreProperties>
</file>