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93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82" r:id="rId18"/>
    <p:sldId id="283" r:id="rId19"/>
    <p:sldId id="284" r:id="rId20"/>
    <p:sldId id="285" r:id="rId21"/>
    <p:sldId id="286" r:id="rId22"/>
    <p:sldId id="273" r:id="rId23"/>
    <p:sldId id="271" r:id="rId24"/>
    <p:sldId id="274" r:id="rId25"/>
    <p:sldId id="290" r:id="rId26"/>
    <p:sldId id="291" r:id="rId27"/>
    <p:sldId id="292" r:id="rId28"/>
    <p:sldId id="275" r:id="rId29"/>
    <p:sldId id="287" r:id="rId30"/>
    <p:sldId id="288" r:id="rId31"/>
    <p:sldId id="289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Pznj6BARkM6Orn+iHOwtyW/E0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3DB645-189F-4ED5-88A5-03E67A345EEF}">
  <a:tblStyle styleId="{923DB645-189F-4ED5-88A5-03E67A345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6" autoAdjust="0"/>
  </p:normalViewPr>
  <p:slideViewPr>
    <p:cSldViewPr snapToGrid="0">
      <p:cViewPr varScale="1">
        <p:scale>
          <a:sx n="100" d="100"/>
          <a:sy n="100" d="100"/>
        </p:scale>
        <p:origin x="167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1047;&#1072;&#1075;&#1088;&#1091;&#1079;&#1082;&#1080;\brow\180.%20&#1055;&#1088;&#1086;&#1089;&#1090;&#1077;&#1081;&#1096;&#1072;&#1103;%20&#1076;&#1080;&#1072;&#1075;&#1088;&#1072;&#1084;&#1084;&#1072;%20&#1043;&#1072;&#1085;&#1090;&#1072;%20&#1074;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88309455469689E-2"/>
          <c:y val="0.12037037037037036"/>
          <c:w val="0.86887211240688833"/>
          <c:h val="0.697885680956547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Лист1!$A$2:$A$12</c:f>
              <c:strCache>
                <c:ptCount val="11"/>
                <c:pt idx="0">
                  <c:v>Этап 1</c:v>
                </c:pt>
                <c:pt idx="1">
                  <c:v>Этап 2</c:v>
                </c:pt>
                <c:pt idx="2">
                  <c:v>Этап 3</c:v>
                </c:pt>
                <c:pt idx="3">
                  <c:v>Этап 4</c:v>
                </c:pt>
                <c:pt idx="4">
                  <c:v>Этап 5</c:v>
                </c:pt>
                <c:pt idx="5">
                  <c:v>Этап 6</c:v>
                </c:pt>
                <c:pt idx="6">
                  <c:v>Этап 7</c:v>
                </c:pt>
                <c:pt idx="7">
                  <c:v>Этап 8</c:v>
                </c:pt>
                <c:pt idx="8">
                  <c:v>Этап 9</c:v>
                </c:pt>
                <c:pt idx="9">
                  <c:v>Этап 10</c:v>
                </c:pt>
                <c:pt idx="10">
                  <c:v>Этап 11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6.5</c:v>
                </c:pt>
                <c:pt idx="9">
                  <c:v>7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1-477D-A4B4-5E8AAF003F4F}"/>
            </c:ext>
          </c:extLst>
        </c:ser>
        <c:ser>
          <c:idx val="1"/>
          <c:order val="1"/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Лист1!$A$2:$A$12</c:f>
              <c:strCache>
                <c:ptCount val="11"/>
                <c:pt idx="0">
                  <c:v>Этап 1</c:v>
                </c:pt>
                <c:pt idx="1">
                  <c:v>Этап 2</c:v>
                </c:pt>
                <c:pt idx="2">
                  <c:v>Этап 3</c:v>
                </c:pt>
                <c:pt idx="3">
                  <c:v>Этап 4</c:v>
                </c:pt>
                <c:pt idx="4">
                  <c:v>Этап 5</c:v>
                </c:pt>
                <c:pt idx="5">
                  <c:v>Этап 6</c:v>
                </c:pt>
                <c:pt idx="6">
                  <c:v>Этап 7</c:v>
                </c:pt>
                <c:pt idx="7">
                  <c:v>Этап 8</c:v>
                </c:pt>
                <c:pt idx="8">
                  <c:v>Этап 9</c:v>
                </c:pt>
                <c:pt idx="9">
                  <c:v>Этап 10</c:v>
                </c:pt>
                <c:pt idx="10">
                  <c:v>Этап 11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0.5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1.5</c:v>
                </c:pt>
                <c:pt idx="8">
                  <c:v>0.5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1-477D-A4B4-5E8AAF00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07930624"/>
        <c:axId val="307932544"/>
      </c:barChart>
      <c:catAx>
        <c:axId val="307930624"/>
        <c:scaling>
          <c:orientation val="maxMin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Задачи</a:t>
                </a:r>
              </a:p>
            </c:rich>
          </c:tx>
          <c:layout>
            <c:manualLayout>
              <c:xMode val="edge"/>
              <c:yMode val="edge"/>
              <c:x val="5.718831355182577E-2"/>
              <c:y val="2.5678637687782269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307932544"/>
        <c:crosses val="autoZero"/>
        <c:auto val="1"/>
        <c:lblAlgn val="ctr"/>
        <c:lblOffset val="100"/>
        <c:noMultiLvlLbl val="0"/>
      </c:catAx>
      <c:valAx>
        <c:axId val="30793254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ru-RU" sz="1000"/>
                  <a:t>Месяцы</a:t>
                </a:r>
              </a:p>
            </c:rich>
          </c:tx>
          <c:layout>
            <c:manualLayout>
              <c:xMode val="edge"/>
              <c:yMode val="edge"/>
              <c:x val="0.50451554129538778"/>
              <c:y val="0.91108778069407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07930624"/>
        <c:crosses val="max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871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Тайминг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11:30-11:50 – </a:t>
            </a:r>
            <a:r>
              <a:rPr lang="en-US" dirty="0" err="1"/>
              <a:t>Демонстрация</a:t>
            </a:r>
            <a:r>
              <a:rPr lang="en-US" dirty="0"/>
              <a:t> </a:t>
            </a:r>
            <a:r>
              <a:rPr lang="en-US" dirty="0" err="1"/>
              <a:t>примеров</a:t>
            </a:r>
            <a:r>
              <a:rPr lang="en-US" dirty="0"/>
              <a:t>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(</a:t>
            </a:r>
            <a:r>
              <a:rPr lang="en-US" dirty="0" err="1"/>
              <a:t>необходимо</a:t>
            </a:r>
            <a:r>
              <a:rPr lang="en-US" dirty="0"/>
              <a:t> </a:t>
            </a:r>
            <a:r>
              <a:rPr lang="en-US" dirty="0" err="1"/>
              <a:t>распечатать</a:t>
            </a:r>
            <a:r>
              <a:rPr lang="en-US" dirty="0"/>
              <a:t> </a:t>
            </a:r>
            <a:r>
              <a:rPr lang="en-US" dirty="0" err="1"/>
              <a:t>заранее</a:t>
            </a:r>
            <a:r>
              <a:rPr lang="en-US" dirty="0"/>
              <a:t>), </a:t>
            </a:r>
            <a:r>
              <a:rPr lang="en-US" dirty="0" err="1"/>
              <a:t>рассказ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этапах</a:t>
            </a:r>
            <a:r>
              <a:rPr lang="en-US" dirty="0"/>
              <a:t> и </a:t>
            </a:r>
            <a:r>
              <a:rPr lang="en-US" dirty="0" err="1"/>
              <a:t>потребностях</a:t>
            </a:r>
            <a:r>
              <a:rPr lang="en-US" dirty="0"/>
              <a:t> проекта. </a:t>
            </a:r>
            <a:r>
              <a:rPr lang="en-US" dirty="0" err="1"/>
              <a:t>Пояснение</a:t>
            </a:r>
            <a:r>
              <a:rPr lang="en-US" dirty="0"/>
              <a:t> к </a:t>
            </a:r>
            <a:r>
              <a:rPr lang="en-US" dirty="0" err="1"/>
              <a:t>таблице</a:t>
            </a:r>
            <a:r>
              <a:rPr lang="en-US" dirty="0"/>
              <a:t> с </a:t>
            </a:r>
            <a:r>
              <a:rPr lang="en-US" dirty="0" err="1"/>
              <a:t>характеристиками</a:t>
            </a:r>
            <a:r>
              <a:rPr lang="en-US" dirty="0"/>
              <a:t> </a:t>
            </a:r>
            <a:r>
              <a:rPr lang="en-US" dirty="0" err="1"/>
              <a:t>старта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11:50-12:20 – Создание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командного</a:t>
            </a:r>
            <a:r>
              <a:rPr lang="en-US" dirty="0"/>
              <a:t> проекта (</a:t>
            </a:r>
            <a:r>
              <a:rPr lang="en-US" dirty="0" err="1"/>
              <a:t>необходимо</a:t>
            </a:r>
            <a:r>
              <a:rPr lang="en-US" dirty="0"/>
              <a:t> по </a:t>
            </a:r>
            <a:r>
              <a:rPr lang="en-US" dirty="0" err="1"/>
              <a:t>одному</a:t>
            </a:r>
            <a:r>
              <a:rPr lang="en-US" dirty="0"/>
              <a:t> </a:t>
            </a:r>
            <a:r>
              <a:rPr lang="en-US" dirty="0" err="1"/>
              <a:t>листу</a:t>
            </a:r>
            <a:r>
              <a:rPr lang="en-US" dirty="0"/>
              <a:t> </a:t>
            </a:r>
            <a:r>
              <a:rPr lang="en-US" dirty="0" err="1"/>
              <a:t>ватмана</a:t>
            </a:r>
            <a:r>
              <a:rPr lang="en-US" dirty="0"/>
              <a:t> на </a:t>
            </a:r>
            <a:r>
              <a:rPr lang="en-US" dirty="0" err="1"/>
              <a:t>команду+маркеры</a:t>
            </a:r>
            <a:r>
              <a:rPr lang="en-US" dirty="0"/>
              <a:t>,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в </a:t>
            </a:r>
            <a:r>
              <a:rPr lang="en-US" dirty="0" err="1"/>
              <a:t>электронном</a:t>
            </a:r>
            <a:r>
              <a:rPr lang="en-US" dirty="0"/>
              <a:t> </a:t>
            </a:r>
            <a:r>
              <a:rPr lang="en-US" dirty="0" err="1"/>
              <a:t>виде</a:t>
            </a:r>
            <a:r>
              <a:rPr lang="en-US" dirty="0"/>
              <a:t> </a:t>
            </a:r>
            <a:r>
              <a:rPr lang="en-US" dirty="0" err="1"/>
              <a:t>делать</a:t>
            </a:r>
            <a:r>
              <a:rPr lang="en-US" dirty="0"/>
              <a:t> и </a:t>
            </a:r>
            <a:r>
              <a:rPr lang="en-US" dirty="0" err="1"/>
              <a:t>потом</a:t>
            </a:r>
            <a:r>
              <a:rPr lang="en-US" dirty="0"/>
              <a:t> </a:t>
            </a:r>
            <a:r>
              <a:rPr lang="en-US" dirty="0" err="1"/>
              <a:t>тоже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отразить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12:20-12:50 – </a:t>
            </a:r>
            <a:r>
              <a:rPr lang="en-US" dirty="0" err="1"/>
              <a:t>Команды</a:t>
            </a:r>
            <a:r>
              <a:rPr lang="en-US" dirty="0"/>
              <a:t> </a:t>
            </a:r>
            <a:r>
              <a:rPr lang="en-US" dirty="0" err="1"/>
              <a:t>обдумывают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плюсы</a:t>
            </a:r>
            <a:r>
              <a:rPr lang="en-US" dirty="0"/>
              <a:t>/</a:t>
            </a:r>
            <a:r>
              <a:rPr lang="en-US" dirty="0" err="1"/>
              <a:t>минусы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</a:t>
            </a:r>
            <a:r>
              <a:rPr lang="en-US" dirty="0" err="1"/>
              <a:t>выводы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endParaRPr dirty="0"/>
          </a:p>
        </p:txBody>
      </p:sp>
      <p:sp>
        <p:nvSpPr>
          <p:cNvPr id="247" name="Google Shape;247;p1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4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Тайминг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11:30-11:50 – </a:t>
            </a:r>
            <a:r>
              <a:rPr lang="en-US" dirty="0" err="1"/>
              <a:t>Демонстрация</a:t>
            </a:r>
            <a:r>
              <a:rPr lang="en-US" dirty="0"/>
              <a:t> </a:t>
            </a:r>
            <a:r>
              <a:rPr lang="en-US" dirty="0" err="1"/>
              <a:t>примеров</a:t>
            </a:r>
            <a:r>
              <a:rPr lang="en-US" dirty="0"/>
              <a:t>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(</a:t>
            </a:r>
            <a:r>
              <a:rPr lang="en-US" dirty="0" err="1"/>
              <a:t>необходимо</a:t>
            </a:r>
            <a:r>
              <a:rPr lang="en-US" dirty="0"/>
              <a:t> </a:t>
            </a:r>
            <a:r>
              <a:rPr lang="en-US" dirty="0" err="1"/>
              <a:t>распечатать</a:t>
            </a:r>
            <a:r>
              <a:rPr lang="en-US" dirty="0"/>
              <a:t> </a:t>
            </a:r>
            <a:r>
              <a:rPr lang="en-US" dirty="0" err="1"/>
              <a:t>заранее</a:t>
            </a:r>
            <a:r>
              <a:rPr lang="en-US" dirty="0"/>
              <a:t>), </a:t>
            </a:r>
            <a:r>
              <a:rPr lang="en-US" dirty="0" err="1"/>
              <a:t>рассказ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этапах</a:t>
            </a:r>
            <a:r>
              <a:rPr lang="en-US" dirty="0"/>
              <a:t> и </a:t>
            </a:r>
            <a:r>
              <a:rPr lang="en-US" dirty="0" err="1"/>
              <a:t>потребностях</a:t>
            </a:r>
            <a:r>
              <a:rPr lang="en-US" dirty="0"/>
              <a:t> проекта. </a:t>
            </a:r>
            <a:r>
              <a:rPr lang="en-US" dirty="0" err="1"/>
              <a:t>Пояснение</a:t>
            </a:r>
            <a:r>
              <a:rPr lang="en-US" dirty="0"/>
              <a:t> к </a:t>
            </a:r>
            <a:r>
              <a:rPr lang="en-US" dirty="0" err="1"/>
              <a:t>таблице</a:t>
            </a:r>
            <a:r>
              <a:rPr lang="en-US" dirty="0"/>
              <a:t> с </a:t>
            </a:r>
            <a:r>
              <a:rPr lang="en-US" dirty="0" err="1"/>
              <a:t>характеристиками</a:t>
            </a:r>
            <a:r>
              <a:rPr lang="en-US" dirty="0"/>
              <a:t> </a:t>
            </a:r>
            <a:r>
              <a:rPr lang="en-US" dirty="0" err="1"/>
              <a:t>старта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11:50-12:20 – Создание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командного</a:t>
            </a:r>
            <a:r>
              <a:rPr lang="en-US" dirty="0"/>
              <a:t> проекта (</a:t>
            </a:r>
            <a:r>
              <a:rPr lang="en-US" dirty="0" err="1"/>
              <a:t>необходимо</a:t>
            </a:r>
            <a:r>
              <a:rPr lang="en-US" dirty="0"/>
              <a:t> по </a:t>
            </a:r>
            <a:r>
              <a:rPr lang="en-US" dirty="0" err="1"/>
              <a:t>одному</a:t>
            </a:r>
            <a:r>
              <a:rPr lang="en-US" dirty="0"/>
              <a:t> </a:t>
            </a:r>
            <a:r>
              <a:rPr lang="en-US" dirty="0" err="1"/>
              <a:t>листу</a:t>
            </a:r>
            <a:r>
              <a:rPr lang="en-US" dirty="0"/>
              <a:t> </a:t>
            </a:r>
            <a:r>
              <a:rPr lang="en-US" dirty="0" err="1"/>
              <a:t>ватмана</a:t>
            </a:r>
            <a:r>
              <a:rPr lang="en-US" dirty="0"/>
              <a:t> на </a:t>
            </a:r>
            <a:r>
              <a:rPr lang="en-US" dirty="0" err="1"/>
              <a:t>команду+маркеры</a:t>
            </a:r>
            <a:r>
              <a:rPr lang="en-US" dirty="0"/>
              <a:t>,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в </a:t>
            </a:r>
            <a:r>
              <a:rPr lang="en-US" dirty="0" err="1"/>
              <a:t>электронном</a:t>
            </a:r>
            <a:r>
              <a:rPr lang="en-US" dirty="0"/>
              <a:t> </a:t>
            </a:r>
            <a:r>
              <a:rPr lang="en-US" dirty="0" err="1"/>
              <a:t>виде</a:t>
            </a:r>
            <a:r>
              <a:rPr lang="en-US" dirty="0"/>
              <a:t> </a:t>
            </a:r>
            <a:r>
              <a:rPr lang="en-US" dirty="0" err="1"/>
              <a:t>делать</a:t>
            </a:r>
            <a:r>
              <a:rPr lang="en-US" dirty="0"/>
              <a:t> и </a:t>
            </a:r>
            <a:r>
              <a:rPr lang="en-US" dirty="0" err="1"/>
              <a:t>потом</a:t>
            </a:r>
            <a:r>
              <a:rPr lang="en-US" dirty="0"/>
              <a:t> </a:t>
            </a:r>
            <a:r>
              <a:rPr lang="en-US" dirty="0" err="1"/>
              <a:t>тоже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отразить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12:20-12:50 – </a:t>
            </a:r>
            <a:r>
              <a:rPr lang="en-US" dirty="0" err="1"/>
              <a:t>Команды</a:t>
            </a:r>
            <a:r>
              <a:rPr lang="en-US" dirty="0"/>
              <a:t> </a:t>
            </a:r>
            <a:r>
              <a:rPr lang="en-US" dirty="0" err="1"/>
              <a:t>обдумывают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плюсы</a:t>
            </a:r>
            <a:r>
              <a:rPr lang="en-US" dirty="0"/>
              <a:t>/</a:t>
            </a:r>
            <a:r>
              <a:rPr lang="en-US" dirty="0" err="1"/>
              <a:t>минусы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</a:t>
            </a:r>
            <a:r>
              <a:rPr lang="en-US" dirty="0" err="1"/>
              <a:t>выводы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endParaRPr dirty="0"/>
          </a:p>
        </p:txBody>
      </p:sp>
      <p:sp>
        <p:nvSpPr>
          <p:cNvPr id="247" name="Google Shape;247;p1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Тайминг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11:30-11:50 – </a:t>
            </a:r>
            <a:r>
              <a:rPr lang="en-US" dirty="0" err="1"/>
              <a:t>Демонстрация</a:t>
            </a:r>
            <a:r>
              <a:rPr lang="en-US" dirty="0"/>
              <a:t> </a:t>
            </a:r>
            <a:r>
              <a:rPr lang="en-US" dirty="0" err="1"/>
              <a:t>примеров</a:t>
            </a:r>
            <a:r>
              <a:rPr lang="en-US" dirty="0"/>
              <a:t>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(</a:t>
            </a:r>
            <a:r>
              <a:rPr lang="en-US" dirty="0" err="1"/>
              <a:t>необходимо</a:t>
            </a:r>
            <a:r>
              <a:rPr lang="en-US" dirty="0"/>
              <a:t> </a:t>
            </a:r>
            <a:r>
              <a:rPr lang="en-US" dirty="0" err="1"/>
              <a:t>распечатать</a:t>
            </a:r>
            <a:r>
              <a:rPr lang="en-US" dirty="0"/>
              <a:t> </a:t>
            </a:r>
            <a:r>
              <a:rPr lang="en-US" dirty="0" err="1"/>
              <a:t>заранее</a:t>
            </a:r>
            <a:r>
              <a:rPr lang="en-US" dirty="0"/>
              <a:t>), </a:t>
            </a:r>
            <a:r>
              <a:rPr lang="en-US" dirty="0" err="1"/>
              <a:t>рассказ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этапах</a:t>
            </a:r>
            <a:r>
              <a:rPr lang="en-US" dirty="0"/>
              <a:t> и </a:t>
            </a:r>
            <a:r>
              <a:rPr lang="en-US" dirty="0" err="1"/>
              <a:t>потребностях</a:t>
            </a:r>
            <a:r>
              <a:rPr lang="en-US" dirty="0"/>
              <a:t> проекта. </a:t>
            </a:r>
            <a:r>
              <a:rPr lang="en-US" dirty="0" err="1"/>
              <a:t>Пояснение</a:t>
            </a:r>
            <a:r>
              <a:rPr lang="en-US" dirty="0"/>
              <a:t> к </a:t>
            </a:r>
            <a:r>
              <a:rPr lang="en-US" dirty="0" err="1"/>
              <a:t>таблице</a:t>
            </a:r>
            <a:r>
              <a:rPr lang="en-US" dirty="0"/>
              <a:t> с </a:t>
            </a:r>
            <a:r>
              <a:rPr lang="en-US" dirty="0" err="1"/>
              <a:t>характеристиками</a:t>
            </a:r>
            <a:r>
              <a:rPr lang="en-US" dirty="0"/>
              <a:t> </a:t>
            </a:r>
            <a:r>
              <a:rPr lang="en-US" dirty="0" err="1"/>
              <a:t>старта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11:50-12:20 – Создание </a:t>
            </a:r>
            <a:r>
              <a:rPr lang="en-US" dirty="0" err="1"/>
              <a:t>дорожной</a:t>
            </a:r>
            <a:r>
              <a:rPr lang="en-US" dirty="0"/>
              <a:t> </a:t>
            </a:r>
            <a:r>
              <a:rPr lang="en-US" dirty="0" err="1"/>
              <a:t>карты</a:t>
            </a:r>
            <a:r>
              <a:rPr lang="en-US" dirty="0"/>
              <a:t> </a:t>
            </a:r>
            <a:r>
              <a:rPr lang="en-US" dirty="0" err="1"/>
              <a:t>командного</a:t>
            </a:r>
            <a:r>
              <a:rPr lang="en-US" dirty="0"/>
              <a:t> проекта (</a:t>
            </a:r>
            <a:r>
              <a:rPr lang="en-US" dirty="0" err="1"/>
              <a:t>необходимо</a:t>
            </a:r>
            <a:r>
              <a:rPr lang="en-US" dirty="0"/>
              <a:t> по </a:t>
            </a:r>
            <a:r>
              <a:rPr lang="en-US" dirty="0" err="1"/>
              <a:t>одному</a:t>
            </a:r>
            <a:r>
              <a:rPr lang="en-US" dirty="0"/>
              <a:t> </a:t>
            </a:r>
            <a:r>
              <a:rPr lang="en-US" dirty="0" err="1"/>
              <a:t>листу</a:t>
            </a:r>
            <a:r>
              <a:rPr lang="en-US" dirty="0"/>
              <a:t> </a:t>
            </a:r>
            <a:r>
              <a:rPr lang="en-US" dirty="0" err="1"/>
              <a:t>ватмана</a:t>
            </a:r>
            <a:r>
              <a:rPr lang="en-US" dirty="0"/>
              <a:t> на </a:t>
            </a:r>
            <a:r>
              <a:rPr lang="en-US" dirty="0" err="1"/>
              <a:t>команду+маркеры</a:t>
            </a:r>
            <a:r>
              <a:rPr lang="en-US" dirty="0"/>
              <a:t>,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в </a:t>
            </a:r>
            <a:r>
              <a:rPr lang="en-US" dirty="0" err="1"/>
              <a:t>электронном</a:t>
            </a:r>
            <a:r>
              <a:rPr lang="en-US" dirty="0"/>
              <a:t> </a:t>
            </a:r>
            <a:r>
              <a:rPr lang="en-US" dirty="0" err="1"/>
              <a:t>виде</a:t>
            </a:r>
            <a:r>
              <a:rPr lang="en-US" dirty="0"/>
              <a:t> </a:t>
            </a:r>
            <a:r>
              <a:rPr lang="en-US" dirty="0" err="1"/>
              <a:t>делать</a:t>
            </a:r>
            <a:r>
              <a:rPr lang="en-US" dirty="0"/>
              <a:t> и </a:t>
            </a:r>
            <a:r>
              <a:rPr lang="en-US" dirty="0" err="1"/>
              <a:t>потом</a:t>
            </a:r>
            <a:r>
              <a:rPr lang="en-US" dirty="0"/>
              <a:t> </a:t>
            </a:r>
            <a:r>
              <a:rPr lang="en-US" dirty="0" err="1"/>
              <a:t>тоже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отразить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12:20-12:50 – </a:t>
            </a:r>
            <a:r>
              <a:rPr lang="en-US" dirty="0" err="1"/>
              <a:t>Команды</a:t>
            </a:r>
            <a:r>
              <a:rPr lang="en-US" dirty="0"/>
              <a:t> </a:t>
            </a:r>
            <a:r>
              <a:rPr lang="en-US" dirty="0" err="1"/>
              <a:t>обдумывают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r>
              <a:rPr lang="en-US" dirty="0"/>
              <a:t> на </a:t>
            </a:r>
            <a:r>
              <a:rPr lang="en-US" dirty="0" err="1"/>
              <a:t>слайде</a:t>
            </a:r>
            <a:r>
              <a:rPr lang="en-US" dirty="0"/>
              <a:t> </a:t>
            </a:r>
            <a:r>
              <a:rPr lang="en-US" dirty="0" err="1"/>
              <a:t>плюсы</a:t>
            </a:r>
            <a:r>
              <a:rPr lang="en-US" dirty="0"/>
              <a:t>/</a:t>
            </a:r>
            <a:r>
              <a:rPr lang="en-US" dirty="0" err="1"/>
              <a:t>минусы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стартапа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коммерциализации</a:t>
            </a:r>
            <a:r>
              <a:rPr lang="en-US" dirty="0"/>
              <a:t> и </a:t>
            </a:r>
            <a:r>
              <a:rPr lang="en-US" dirty="0" err="1"/>
              <a:t>заносят</a:t>
            </a:r>
            <a:r>
              <a:rPr lang="en-US" dirty="0"/>
              <a:t> </a:t>
            </a:r>
            <a:r>
              <a:rPr lang="en-US" dirty="0" err="1"/>
              <a:t>выводы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endParaRPr dirty="0"/>
          </a:p>
        </p:txBody>
      </p:sp>
      <p:sp>
        <p:nvSpPr>
          <p:cNvPr id="258" name="Google Shape;258;p1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509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7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35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51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64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659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35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235041" y="630938"/>
            <a:ext cx="566623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098388"/>
            <a:ext cx="8383715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724" y="5979198"/>
            <a:ext cx="6536866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6300" y="6375679"/>
            <a:ext cx="1892900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6520" y="6375679"/>
            <a:ext cx="3343275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67115" y="6375679"/>
            <a:ext cx="18929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4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1654" y="382386"/>
            <a:ext cx="1919591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1556" y="382386"/>
            <a:ext cx="6293643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286894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881" y="1073890"/>
            <a:ext cx="6651995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4881" y="5159783"/>
            <a:ext cx="5701709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9694" y="6375679"/>
            <a:ext cx="1213832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9240" y="6375679"/>
            <a:ext cx="33432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8228" y="6375679"/>
            <a:ext cx="120864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710435" y="0"/>
            <a:ext cx="133756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286894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700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556" y="2286000"/>
            <a:ext cx="3893058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1333" y="2286000"/>
            <a:ext cx="3893058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3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57" y="381002"/>
            <a:ext cx="8265319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318" y="2199635"/>
            <a:ext cx="391287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318" y="2909102"/>
            <a:ext cx="391287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0015" y="2199635"/>
            <a:ext cx="391287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0015" y="2909102"/>
            <a:ext cx="391287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1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6004223" y="0"/>
            <a:ext cx="390177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32" y="457201"/>
            <a:ext cx="2512343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04" y="920377"/>
            <a:ext cx="5003715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532" y="1741336"/>
            <a:ext cx="2512343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1605" y="6375679"/>
            <a:ext cx="1002101" cy="3484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9192" y="6375679"/>
            <a:ext cx="2829270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23949" y="6375679"/>
            <a:ext cx="1001371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080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315" y="2"/>
            <a:ext cx="5976413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6004223" y="0"/>
            <a:ext cx="390177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31" y="457200"/>
            <a:ext cx="2512345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531" y="1741336"/>
            <a:ext cx="251234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35" y="6375679"/>
            <a:ext cx="1001371" cy="3484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9192" y="6375679"/>
            <a:ext cx="2829270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10832" y="6375679"/>
            <a:ext cx="1026415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7125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988" y="382385"/>
            <a:ext cx="826988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988" y="2286003"/>
            <a:ext cx="826988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988" y="6375679"/>
            <a:ext cx="1892900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75679"/>
            <a:ext cx="334327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4" y="6375679"/>
            <a:ext cx="2290761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75685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9675685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735681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32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 idx="4294967295"/>
          </p:nvPr>
        </p:nvSpPr>
        <p:spPr>
          <a:xfrm>
            <a:off x="3548913" y="738477"/>
            <a:ext cx="2661745" cy="44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E8A"/>
              </a:buClr>
              <a:buSzPts val="2800"/>
              <a:buFont typeface="Calibri"/>
              <a:buNone/>
            </a:pPr>
            <a:r>
              <a:rPr lang="ru-RU" sz="1400" b="1" cap="none" dirty="0">
                <a:solidFill>
                  <a:schemeClr val="bg2">
                    <a:lumMod val="10000"/>
                  </a:schemeClr>
                </a:solidFill>
                <a:latin typeface="FuturaLightC" panose="04000400000000000000" pitchFamily="82" charset="-52"/>
                <a:sym typeface="Calibri"/>
              </a:rPr>
              <a:t>и</a:t>
            </a:r>
            <a:r>
              <a:rPr lang="ru-RU" sz="14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FuturaLightC" panose="04000400000000000000" pitchFamily="82" charset="-52"/>
                <a:sym typeface="Calibri"/>
              </a:rPr>
              <a:t> к</a:t>
            </a:r>
            <a:r>
              <a:rPr lang="ru-RU" sz="1400" b="1" cap="none" dirty="0">
                <a:solidFill>
                  <a:schemeClr val="bg2">
                    <a:lumMod val="10000"/>
                  </a:schemeClr>
                </a:solidFill>
                <a:latin typeface="FuturaLightC" panose="04000400000000000000" pitchFamily="82" charset="-52"/>
                <a:sym typeface="Calibri"/>
              </a:rPr>
              <a:t>о</a:t>
            </a:r>
            <a:r>
              <a:rPr lang="en-US" sz="14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FuturaLightC" panose="04000400000000000000" pitchFamily="82" charset="-52"/>
                <a:sym typeface="Calibri"/>
              </a:rPr>
              <a:t>манда </a:t>
            </a:r>
            <a:r>
              <a:rPr lang="en-US" sz="1400" b="1" i="0" strike="noStrike" cap="none" dirty="0">
                <a:solidFill>
                  <a:schemeClr val="bg2">
                    <a:lumMod val="10000"/>
                  </a:schemeClr>
                </a:solidFill>
                <a:latin typeface="FuturaLightC" panose="04000400000000000000" pitchFamily="82" charset="-52"/>
                <a:sym typeface="Calibri"/>
              </a:rPr>
              <a:t>«47 boys»</a:t>
            </a:r>
            <a:endParaRPr sz="4000" dirty="0">
              <a:solidFill>
                <a:schemeClr val="bg2">
                  <a:lumMod val="10000"/>
                </a:schemeClr>
              </a:solidFill>
              <a:latin typeface="FuturaLightC" panose="04000400000000000000" pitchFamily="8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0B0C3-9612-42E3-8ADD-E0D1F4583190}"/>
              </a:ext>
            </a:extLst>
          </p:cNvPr>
          <p:cNvSpPr txBox="1"/>
          <p:nvPr/>
        </p:nvSpPr>
        <p:spPr>
          <a:xfrm>
            <a:off x="3622089" y="2887088"/>
            <a:ext cx="5947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2">
                    <a:lumMod val="10000"/>
                  </a:schemeClr>
                </a:solidFill>
                <a:latin typeface="FuturaDemiC" panose="04000700000000000000" pitchFamily="82" charset="-52"/>
              </a:rPr>
              <a:t>ДОСТАВКА ДРОНАМИ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29027-A375-47DE-BB15-817F53064F1D}"/>
              </a:ext>
            </a:extLst>
          </p:cNvPr>
          <p:cNvSpPr txBox="1"/>
          <p:nvPr/>
        </p:nvSpPr>
        <p:spPr>
          <a:xfrm>
            <a:off x="3622089" y="3477158"/>
            <a:ext cx="4545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0" u="none" strike="noStrike" spc="600" dirty="0">
                <a:solidFill>
                  <a:schemeClr val="bg2">
                    <a:lumMod val="10000"/>
                  </a:schemeClr>
                </a:solidFill>
                <a:effectLst/>
              </a:rPr>
              <a:t>легальность и будущее</a:t>
            </a:r>
            <a:endParaRPr lang="ru-RU" sz="2400" spc="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Google Shape;124;p5" descr="Лого РВК.JPG">
            <a:extLst>
              <a:ext uri="{FF2B5EF4-FFF2-40B4-BE49-F238E27FC236}">
                <a16:creationId xmlns:a16="http://schemas.microsoft.com/office/drawing/2014/main" id="{55976C6F-6855-48E8-B934-239E4C5742BB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5;p5" descr="EF_logo_МГУ.png">
            <a:extLst>
              <a:ext uri="{FF2B5EF4-FFF2-40B4-BE49-F238E27FC236}">
                <a16:creationId xmlns:a16="http://schemas.microsoft.com/office/drawing/2014/main" id="{2C0765D3-A2AA-4158-AC17-1599665B2C3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683D47ED-EE79-4C2F-9BC4-5267D5EB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D04FE27-8E65-4946-9928-0BC5AD97EBCE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27C9A85-9EF1-4C7D-8FBD-233BE5735EFE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A36E5F-A1DD-4092-8CDA-89EE6EABF9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085" b="80971"/>
          <a:stretch/>
        </p:blipFill>
        <p:spPr>
          <a:xfrm>
            <a:off x="1056442" y="2887088"/>
            <a:ext cx="2104782" cy="1180141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95D1D5-FC6A-4A2D-85B2-58AFD2562194}"/>
              </a:ext>
            </a:extLst>
          </p:cNvPr>
          <p:cNvCxnSpPr/>
          <p:nvPr/>
        </p:nvCxnSpPr>
        <p:spPr>
          <a:xfrm>
            <a:off x="3417903" y="2806806"/>
            <a:ext cx="0" cy="12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1020932" y="1239714"/>
            <a:ext cx="5888438" cy="10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Экспресс-анализ рынка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1" name="Google Shape;161;p9"/>
          <p:cNvSpPr txBox="1">
            <a:spLocks noGrp="1"/>
          </p:cNvSpPr>
          <p:nvPr>
            <p:ph idx="1"/>
          </p:nvPr>
        </p:nvSpPr>
        <p:spPr>
          <a:xfrm>
            <a:off x="1020932" y="2195558"/>
            <a:ext cx="8691392" cy="303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Политические факторы: 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Легальность использования дронов в городской среде по-прежнему остаётся под вопросом, однако из-за повышения интереса к этой теме всё больше стран начинают стандартизировать правила пользования.</a:t>
            </a:r>
            <a:endParaRPr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Экономические факторы: 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Сейчас курьерские службы достаточно развиты, в </a:t>
            </a:r>
            <a:r>
              <a:rPr lang="ru-RU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основном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это службы доставки еды, к тому же практически все доставки товаров используют услуги курьерских служб. Пешие и автомобильные курьеры имеют </a:t>
            </a:r>
            <a:r>
              <a:rPr lang="ru-RU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как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свои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плюсы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так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недостатки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3BE36B9D-7D52-4020-85B5-77BF38C6DF16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7ADDDAEB-0B37-4EAF-A687-E8BD1CB6182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0583EBED-B659-4FC5-BB7D-CE34CAA9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CA8AB47-538C-4A1C-B447-FCB8F7FC8001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6FF415C-990C-4D37-8B52-3DC808D05180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0D8C05-F625-4883-B7AD-6292EAFBE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idx="1"/>
          </p:nvPr>
        </p:nvSpPr>
        <p:spPr>
          <a:xfrm>
            <a:off x="1020932" y="2218167"/>
            <a:ext cx="8691392" cy="29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Социальные</a:t>
            </a:r>
            <a:r>
              <a:rPr lang="en-US" sz="20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факторы: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Люди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могут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слишком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доверять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дрону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доставку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товаров. Дроны,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летающие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по городу,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могут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существенно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изменить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имидж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города, в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глазах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людей это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будет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сильно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заметно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Как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они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будут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к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этому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относиться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зависит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от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выбранного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города.</a:t>
            </a:r>
            <a:endParaRPr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Технологические</a:t>
            </a:r>
            <a:r>
              <a:rPr lang="en-US" sz="20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факторы: 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На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данный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момент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курьерские службы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взаимодействуют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между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собой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компании доставки используют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ограниченный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пул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работников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что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создаёт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проблемы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в оптимизации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развоза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заказов</a:t>
            </a:r>
            <a:r>
              <a:rPr lang="en-US" sz="20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C3D3DD04-97B2-4893-8315-95EF5CD4B696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4F2361A7-BA01-40A3-8847-85A6DB932859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8C2FE9BD-C0CF-4BC8-BA61-6244BB92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9B7A845-4F8F-4A25-AB4F-F184C6947AFA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9817CE-75E8-44D2-9373-AAA0308E7EE1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Google Shape;160;p9">
            <a:extLst>
              <a:ext uri="{FF2B5EF4-FFF2-40B4-BE49-F238E27FC236}">
                <a16:creationId xmlns:a16="http://schemas.microsoft.com/office/drawing/2014/main" id="{353A104F-4A84-4713-BE2A-A1CA442D8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932" y="1239714"/>
            <a:ext cx="5888438" cy="10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Экспресс-анализ рынка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1A1A0B-CA9A-454F-B999-8625E6B7A6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idx="1"/>
          </p:nvPr>
        </p:nvSpPr>
        <p:spPr>
          <a:xfrm>
            <a:off x="1116252" y="2357529"/>
            <a:ext cx="8107647" cy="26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Прямые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конкуренты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–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любые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курьерские службы,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как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обособленные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от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компаний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доставки,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так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непосредственно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доставка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от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самих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крупных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компаний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lang="ru-RU" sz="2800" b="0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Yandex GO, DHL express, </a:t>
            </a:r>
            <a:r>
              <a:rPr lang="en-US" sz="28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PonyExpress</a:t>
            </a: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, СДЭК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AEFBEE37-137E-40F7-B6CB-D2075428621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EEA342C8-473E-431C-98D4-D6D9D768F16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B4E90C25-33C8-4463-84A3-5261BCA1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8E9FCC-B787-4719-9A54-0F8A45BF35F1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292FFE1-549D-49D2-8724-3CBF0995FD02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160;p9">
            <a:extLst>
              <a:ext uri="{FF2B5EF4-FFF2-40B4-BE49-F238E27FC236}">
                <a16:creationId xmlns:a16="http://schemas.microsoft.com/office/drawing/2014/main" id="{A6CC6A18-0C91-452E-B92F-0AF1A23B5009}"/>
              </a:ext>
            </a:extLst>
          </p:cNvPr>
          <p:cNvSpPr txBox="1">
            <a:spLocks/>
          </p:cNvSpPr>
          <p:nvPr/>
        </p:nvSpPr>
        <p:spPr>
          <a:xfrm>
            <a:off x="1116252" y="1461656"/>
            <a:ext cx="4796485" cy="1093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Прямые конкуренты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129690-E69F-45FC-A208-DCD7105ECD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681037" y="1804422"/>
            <a:ext cx="8543925" cy="10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Преимущества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над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традиционными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аналогами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1" name="Google Shape;191;p12"/>
          <p:cNvSpPr txBox="1">
            <a:spLocks noGrp="1"/>
          </p:cNvSpPr>
          <p:nvPr>
            <p:ph idx="1"/>
          </p:nvPr>
        </p:nvSpPr>
        <p:spPr>
          <a:xfrm>
            <a:off x="1145464" y="2898209"/>
            <a:ext cx="7615070" cy="206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Скорость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доставки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Отсутствие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человеческого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фактора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Практически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полная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автономность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Цена</a:t>
            </a:r>
            <a:endParaRPr sz="28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8D98DC5F-7EB1-4F82-9E58-C5703E89D39E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1B07D53B-A123-40EA-8966-BC5EEBCCF21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964AFFD-E7B8-4CD6-9968-22EAC572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979D18E-D0FF-4509-A5CE-3AAE8FEF9229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FACB4EA-F3BA-4375-B095-BEEAC9FF783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A5A62B-D533-47A1-B3A1-2AE7EAA827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1127468" y="1004892"/>
            <a:ext cx="3549850" cy="58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План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проекта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idx="1"/>
          </p:nvPr>
        </p:nvSpPr>
        <p:spPr>
          <a:xfrm>
            <a:off x="1127468" y="1631950"/>
            <a:ext cx="7548219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Разработка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технологий «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умных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»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алгоритмов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навигации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Закупка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тестирование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первый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образцов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Встреча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с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представителями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государства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с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целью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решения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юридических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вопросов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Встреча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с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инвесторами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Встреча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с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потенциальными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компаниями-клиентами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Определение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масштаба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проекта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исходя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из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собранного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капитала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400"/>
              <a:buNone/>
            </a:pP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Постройка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первых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точек развёртывания и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медленный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запуск</a:t>
            </a:r>
            <a:r>
              <a:rPr lang="en-US" sz="24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проекта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ED694529-2952-43BF-A6A1-47189EC202F4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E27804C2-DB48-4402-A705-EB08CAEE67D1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3A44AF8B-E8AC-4574-8013-85F4C9F9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F8B8BFE-FF59-419C-AC9A-4ECCEE950534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049D679-B966-4D4B-B275-D911875AAA4F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BFEB74-5195-4FE5-93E0-933DC3DF02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896645" y="1150937"/>
            <a:ext cx="8328317" cy="10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PRODUCT DEVELOPMENT. РАЗРАБОТКА ПРОДУКТА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1" name="Google Shape;211;p14"/>
          <p:cNvSpPr txBox="1">
            <a:spLocks noGrp="1"/>
          </p:cNvSpPr>
          <p:nvPr>
            <p:ph idx="1"/>
          </p:nvPr>
        </p:nvSpPr>
        <p:spPr>
          <a:xfrm>
            <a:off x="896645" y="2296664"/>
            <a:ext cx="8829967" cy="348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Традиционные</a:t>
            </a:r>
            <a:r>
              <a:rPr lang="en-US" sz="16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аналоги</a:t>
            </a:r>
            <a:r>
              <a:rPr lang="en-US" sz="16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Курьерские службы,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самовывоз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Новизна</a:t>
            </a:r>
            <a:r>
              <a:rPr lang="en-US" sz="16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Новейшие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умные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алгоритмы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Преимущества</a:t>
            </a:r>
            <a:r>
              <a:rPr lang="en-US" sz="16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Скорость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доставки,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отсутствие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человеческого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фактора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практически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полная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автономность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</a:t>
            </a:r>
            <a:endParaRPr sz="16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Инвестиционные</a:t>
            </a:r>
            <a:r>
              <a:rPr lang="en-US" sz="1600" b="1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затраты</a:t>
            </a:r>
            <a:r>
              <a:rPr lang="en-US" sz="1600" b="1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Стоимость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оборудования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endParaRPr sz="16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lang="en-US" sz="1600" b="1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Производственная</a:t>
            </a:r>
            <a:r>
              <a:rPr lang="en-US" sz="1600" b="1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себестоимость</a:t>
            </a:r>
            <a:r>
              <a:rPr lang="en-US" sz="1600" b="1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Дроны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в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количестве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200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штук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– 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50 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млн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руб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Станции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энергообеспечения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дронов и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распределения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товаров в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количестве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20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штук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– 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30 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млн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руб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Зарплата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обслуживающего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персонала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(5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человек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) – 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250 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тыс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руб / 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месяц</a:t>
            </a:r>
            <a:endParaRPr sz="1600" b="1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Административные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расходы</a:t>
            </a:r>
            <a:r>
              <a:rPr lang="en-US" sz="16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500 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тыс</a:t>
            </a:r>
            <a:r>
              <a:rPr lang="en-US" sz="16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руб /</a:t>
            </a:r>
            <a:r>
              <a:rPr lang="en-US" sz="1600" b="1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месяц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2A2C5B4C-FDA6-4CEB-BDC7-39E391709CCC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0658AEBF-70CB-4874-97F2-D1D8EA7019F3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A38F3677-60FF-45D5-950E-DA13292B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BA9ADCC-AF07-4EF0-9792-CC8AAEAE6086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B0F4037-2A57-497E-9B39-07F80F79E273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9C3530-EF84-4B38-9E96-6A14D4D2C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AC420-242A-45DA-A53F-4CB4BE8C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18" y="1208091"/>
            <a:ext cx="7746498" cy="501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4p. Product - </a:t>
            </a:r>
            <a:r>
              <a:rPr lang="ru-RU" sz="3200" dirty="0"/>
              <a:t>Креативные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3E0BE3-1E84-441F-BC27-E5F072767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6" t="-983" r="-1" b="81509"/>
          <a:stretch/>
        </p:blipFill>
        <p:spPr>
          <a:xfrm>
            <a:off x="990305" y="2185235"/>
            <a:ext cx="7925389" cy="1492132"/>
          </a:xfrm>
          <a:prstGeom prst="rect">
            <a:avLst/>
          </a:prstGeom>
        </p:spPr>
      </p:pic>
      <p:pic>
        <p:nvPicPr>
          <p:cNvPr id="6" name="Google Shape;124;p5" descr="Лого РВК.JPG">
            <a:extLst>
              <a:ext uri="{FF2B5EF4-FFF2-40B4-BE49-F238E27FC236}">
                <a16:creationId xmlns:a16="http://schemas.microsoft.com/office/drawing/2014/main" id="{85C621F7-DE62-42F5-929F-D0BC6DBDB3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5" descr="EF_logo_МГУ.png">
            <a:extLst>
              <a:ext uri="{FF2B5EF4-FFF2-40B4-BE49-F238E27FC236}">
                <a16:creationId xmlns:a16="http://schemas.microsoft.com/office/drawing/2014/main" id="{90EF9D85-AB5A-40B3-BC28-86DA929930B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25046A62-CEAF-4734-AFEE-ADC3D33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B7D681-3712-49AD-A0F2-CADC1D1CF83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0097B3-8D9B-49BE-B996-5BF476C6D9E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6BCD4-9FC3-4046-9F08-6ABE8791C7D1}"/>
              </a:ext>
            </a:extLst>
          </p:cNvPr>
          <p:cNvSpPr txBox="1"/>
          <p:nvPr/>
        </p:nvSpPr>
        <p:spPr>
          <a:xfrm>
            <a:off x="990305" y="1836030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Развернутый вариант оформления бренда в трех фирменных цветах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65BC6-D956-4203-89C1-CDEBA527E8BC}"/>
              </a:ext>
            </a:extLst>
          </p:cNvPr>
          <p:cNvSpPr txBox="1"/>
          <p:nvPr/>
        </p:nvSpPr>
        <p:spPr>
          <a:xfrm>
            <a:off x="1033518" y="36947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#A5DEE5</a:t>
            </a:r>
            <a:r>
              <a:rPr lang="ru-RU" dirty="0"/>
              <a:t> – Дневное небо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95F04-A50F-4898-837C-F67917D8DD84}"/>
              </a:ext>
            </a:extLst>
          </p:cNvPr>
          <p:cNvSpPr txBox="1"/>
          <p:nvPr/>
        </p:nvSpPr>
        <p:spPr>
          <a:xfrm>
            <a:off x="4805184" y="369476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Классические белый и черный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BA8FC07-E1DE-4460-9746-ECC9787A6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2339" r="-228" b="66472"/>
          <a:stretch/>
        </p:blipFill>
        <p:spPr>
          <a:xfrm>
            <a:off x="990305" y="4818334"/>
            <a:ext cx="7974237" cy="863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C0C0DA-BD17-49C0-B4DC-DA86B761DD29}"/>
              </a:ext>
            </a:extLst>
          </p:cNvPr>
          <p:cNvSpPr txBox="1"/>
          <p:nvPr/>
        </p:nvSpPr>
        <p:spPr>
          <a:xfrm>
            <a:off x="990305" y="4449002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Компактный вариант оформления бренда в трех фирменных цветах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F79DD9D-A023-4CC1-9976-FCE1312B5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4;p5" descr="Лого РВК.JPG">
            <a:extLst>
              <a:ext uri="{FF2B5EF4-FFF2-40B4-BE49-F238E27FC236}">
                <a16:creationId xmlns:a16="http://schemas.microsoft.com/office/drawing/2014/main" id="{85C621F7-DE62-42F5-929F-D0BC6DBDB3A5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5" descr="EF_logo_МГУ.png">
            <a:extLst>
              <a:ext uri="{FF2B5EF4-FFF2-40B4-BE49-F238E27FC236}">
                <a16:creationId xmlns:a16="http://schemas.microsoft.com/office/drawing/2014/main" id="{90EF9D85-AB5A-40B3-BC28-86DA929930BD}"/>
              </a:ext>
            </a:extLst>
          </p:cNvPr>
          <p:cNvPicPr preferRelativeResize="0"/>
          <p:nvPr/>
        </p:nvPicPr>
        <p:blipFill rotWithShape="1">
          <a:blip r:embed="rId3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25046A62-CEAF-4734-AFEE-ADC3D33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B7D681-3712-49AD-A0F2-CADC1D1CF83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0097B3-8D9B-49BE-B996-5BF476C6D9E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6BCD4-9FC3-4046-9F08-6ABE8791C7D1}"/>
              </a:ext>
            </a:extLst>
          </p:cNvPr>
          <p:cNvSpPr txBox="1"/>
          <p:nvPr/>
        </p:nvSpPr>
        <p:spPr>
          <a:xfrm>
            <a:off x="3168244" y="2079061"/>
            <a:ext cx="6390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Фирменный символ в виде птицы Колибри с проецирующим глазом</a:t>
            </a:r>
          </a:p>
          <a:p>
            <a:r>
              <a:rPr lang="ru-RU" dirty="0"/>
              <a:t>Выполненный в стиле пост-модерна и минимализме</a:t>
            </a:r>
          </a:p>
          <a:p>
            <a:r>
              <a:rPr lang="ru-RU" dirty="0"/>
              <a:t>Колибри вызывает ассоциацию скорости и компактности</a:t>
            </a:r>
          </a:p>
          <a:p>
            <a:r>
              <a:rPr lang="ru-RU" dirty="0"/>
              <a:t>А ее глаз напоминает о том, что доставку выполняет не человек</a:t>
            </a:r>
          </a:p>
          <a:p>
            <a:r>
              <a:rPr lang="ru-RU" dirty="0"/>
              <a:t>(референс на известное произведение «451 градус по Фаренгейту»)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C0DA-BD17-49C0-B4DC-DA86B761DD29}"/>
              </a:ext>
            </a:extLst>
          </p:cNvPr>
          <p:cNvSpPr txBox="1"/>
          <p:nvPr/>
        </p:nvSpPr>
        <p:spPr>
          <a:xfrm>
            <a:off x="3168244" y="170972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Логотип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40405-179B-468B-AC13-B2280E295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20" t="35550" r="58514" b="35405"/>
          <a:stretch/>
        </p:blipFill>
        <p:spPr>
          <a:xfrm>
            <a:off x="1146271" y="1985011"/>
            <a:ext cx="1592796" cy="1477549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B99587E-FCCA-47C7-A787-AC84A2F21B88}"/>
              </a:ext>
            </a:extLst>
          </p:cNvPr>
          <p:cNvCxnSpPr>
            <a:cxnSpLocks/>
          </p:cNvCxnSpPr>
          <p:nvPr/>
        </p:nvCxnSpPr>
        <p:spPr>
          <a:xfrm>
            <a:off x="2997571" y="1709729"/>
            <a:ext cx="0" cy="453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F37D8-5197-4AEE-9640-75DE4D5F58E8}"/>
              </a:ext>
            </a:extLst>
          </p:cNvPr>
          <p:cNvSpPr txBox="1"/>
          <p:nvPr/>
        </p:nvSpPr>
        <p:spPr>
          <a:xfrm>
            <a:off x="3171811" y="4300208"/>
            <a:ext cx="5274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(от английского «</a:t>
            </a:r>
            <a:r>
              <a:rPr lang="en-US" dirty="0"/>
              <a:t>drone</a:t>
            </a:r>
            <a:r>
              <a:rPr lang="ru-RU" dirty="0"/>
              <a:t>» – «дрон», «</a:t>
            </a:r>
            <a:r>
              <a:rPr lang="en-US" dirty="0"/>
              <a:t>delivery</a:t>
            </a:r>
            <a:r>
              <a:rPr lang="ru-RU" dirty="0"/>
              <a:t>» - «доставка»</a:t>
            </a:r>
          </a:p>
          <a:p>
            <a:r>
              <a:rPr lang="ru-RU" dirty="0"/>
              <a:t>«умнее, чем человек» - слоган) </a:t>
            </a:r>
          </a:p>
          <a:p>
            <a:endParaRPr lang="ru-RU" dirty="0"/>
          </a:p>
          <a:p>
            <a:r>
              <a:rPr lang="en-US" dirty="0" err="1">
                <a:latin typeface="ContaxW01-75Bold" panose="02000803030000020004" pitchFamily="2" charset="0"/>
              </a:rPr>
              <a:t>Contax</a:t>
            </a:r>
            <a:r>
              <a:rPr lang="en-US" dirty="0">
                <a:latin typeface="ContaxW01-75Bold" panose="02000803030000020004" pitchFamily="2" charset="0"/>
              </a:rPr>
              <a:t> W01 Bold </a:t>
            </a:r>
            <a:r>
              <a:rPr lang="ru-RU" dirty="0"/>
              <a:t>– Главный фирменный шрифт</a:t>
            </a:r>
          </a:p>
          <a:p>
            <a:r>
              <a:rPr lang="en-US" dirty="0" err="1">
                <a:latin typeface="+mj-lt"/>
              </a:rPr>
              <a:t>FuturaBold</a:t>
            </a:r>
            <a:r>
              <a:rPr lang="en-US" dirty="0"/>
              <a:t>/Light </a:t>
            </a:r>
            <a:r>
              <a:rPr lang="ru-RU" dirty="0"/>
              <a:t>– Фирменный шрифт кириллицы</a:t>
            </a:r>
          </a:p>
          <a:p>
            <a:r>
              <a:rPr lang="en-US" dirty="0">
                <a:latin typeface="Blooming Elegant Sans" pitchFamily="50" charset="0"/>
              </a:rPr>
              <a:t>Blooming Elegant Sans </a:t>
            </a:r>
            <a:r>
              <a:rPr lang="en-US" dirty="0"/>
              <a:t>- </a:t>
            </a:r>
            <a:r>
              <a:rPr lang="ru-RU" dirty="0"/>
              <a:t>Шрифт слогана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02744A4-9863-4ED7-97DE-186F64C45072}"/>
              </a:ext>
            </a:extLst>
          </p:cNvPr>
          <p:cNvCxnSpPr>
            <a:cxnSpLocks/>
          </p:cNvCxnSpPr>
          <p:nvPr/>
        </p:nvCxnSpPr>
        <p:spPr>
          <a:xfrm flipH="1">
            <a:off x="887767" y="4102459"/>
            <a:ext cx="8516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FF4243D-5CE3-4FEA-95C5-7ADE84EF4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301" t="25369" r="35418" b="69861"/>
          <a:stretch/>
        </p:blipFill>
        <p:spPr>
          <a:xfrm>
            <a:off x="940482" y="4810275"/>
            <a:ext cx="2004375" cy="45719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0F0CCA2-2C9A-4BDB-A667-69EFA8CF57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FBE72008-302F-4139-BA30-F96DE92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18" y="1208091"/>
            <a:ext cx="7746498" cy="501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4p. Product - </a:t>
            </a:r>
            <a:r>
              <a:rPr lang="ru-RU" sz="3200" dirty="0"/>
              <a:t>Креативные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66658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4;p5" descr="Лого РВК.JPG">
            <a:extLst>
              <a:ext uri="{FF2B5EF4-FFF2-40B4-BE49-F238E27FC236}">
                <a16:creationId xmlns:a16="http://schemas.microsoft.com/office/drawing/2014/main" id="{85C621F7-DE62-42F5-929F-D0BC6DBDB3A5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5" descr="EF_logo_МГУ.png">
            <a:extLst>
              <a:ext uri="{FF2B5EF4-FFF2-40B4-BE49-F238E27FC236}">
                <a16:creationId xmlns:a16="http://schemas.microsoft.com/office/drawing/2014/main" id="{90EF9D85-AB5A-40B3-BC28-86DA929930BD}"/>
              </a:ext>
            </a:extLst>
          </p:cNvPr>
          <p:cNvPicPr preferRelativeResize="0"/>
          <p:nvPr/>
        </p:nvPicPr>
        <p:blipFill rotWithShape="1">
          <a:blip r:embed="rId3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25046A62-CEAF-4734-AFEE-ADC3D33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B7D681-3712-49AD-A0F2-CADC1D1CF83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0097B3-8D9B-49BE-B996-5BF476C6D9E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0F0CCA2-2C9A-4BDB-A667-69EFA8CF57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FBE72008-302F-4139-BA30-F96DE92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18" y="1208091"/>
            <a:ext cx="7746498" cy="501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4p. Price - </a:t>
            </a:r>
            <a:r>
              <a:rPr lang="ru-RU" sz="3200" dirty="0"/>
              <a:t>Цена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93757-A983-4331-AF18-FD600EF1F235}"/>
              </a:ext>
            </a:extLst>
          </p:cNvPr>
          <p:cNvSpPr txBox="1"/>
          <p:nvPr/>
        </p:nvSpPr>
        <p:spPr>
          <a:xfrm>
            <a:off x="1033518" y="2063933"/>
            <a:ext cx="3737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тариф </a:t>
            </a:r>
            <a:r>
              <a:rPr lang="ru-RU" dirty="0">
                <a:latin typeface="+mj-lt"/>
              </a:rPr>
              <a:t>30 руб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км</a:t>
            </a:r>
          </a:p>
          <a:p>
            <a:r>
              <a:rPr lang="ru-RU" dirty="0"/>
              <a:t>Что дешевле тарифа курьера на автомобиле (40 руб</a:t>
            </a:r>
            <a:r>
              <a:rPr lang="en-US" dirty="0"/>
              <a:t>/</a:t>
            </a:r>
            <a:r>
              <a:rPr lang="ru-RU" dirty="0"/>
              <a:t>км)</a:t>
            </a:r>
          </a:p>
          <a:p>
            <a:r>
              <a:rPr lang="ru-RU" dirty="0"/>
              <a:t>И дешевле пешего курьера, тариф которого суммируется из обстоятельств и не ниже 40 руб</a:t>
            </a:r>
            <a:r>
              <a:rPr lang="en-US" dirty="0"/>
              <a:t>/</a:t>
            </a:r>
            <a:r>
              <a:rPr lang="ru-RU" dirty="0"/>
              <a:t>км</a:t>
            </a:r>
          </a:p>
          <a:p>
            <a:endParaRPr lang="ru-RU" dirty="0"/>
          </a:p>
          <a:p>
            <a:r>
              <a:rPr lang="ru-RU" dirty="0"/>
              <a:t>Постоянные акции на праздники.</a:t>
            </a:r>
            <a:br>
              <a:rPr lang="ru-RU" dirty="0"/>
            </a:br>
            <a:r>
              <a:rPr lang="ru-RU" dirty="0"/>
              <a:t>Реферальная программа.</a:t>
            </a:r>
          </a:p>
          <a:p>
            <a:r>
              <a:rPr lang="ru-RU" dirty="0"/>
              <a:t>Скидка 20% для новых пользователей.</a:t>
            </a:r>
          </a:p>
        </p:txBody>
      </p:sp>
      <p:pic>
        <p:nvPicPr>
          <p:cNvPr id="1026" name="Picture 2" descr="КУРЬЕР: на своих двоих">
            <a:extLst>
              <a:ext uri="{FF2B5EF4-FFF2-40B4-BE49-F238E27FC236}">
                <a16:creationId xmlns:a16="http://schemas.microsoft.com/office/drawing/2014/main" id="{1257DC5E-B3ED-47BD-99CA-A586F51E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B3FFF0"/>
              </a:clrFrom>
              <a:clrTo>
                <a:srgbClr val="B3FF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91" y="1759790"/>
            <a:ext cx="49530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2CEDEE-9F79-479A-A9F5-030B09B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66" y="1293595"/>
            <a:ext cx="3737155" cy="3608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oogle Shape;124;p5" descr="Лого РВК.JPG">
            <a:extLst>
              <a:ext uri="{FF2B5EF4-FFF2-40B4-BE49-F238E27FC236}">
                <a16:creationId xmlns:a16="http://schemas.microsoft.com/office/drawing/2014/main" id="{85C621F7-DE62-42F5-929F-D0BC6DBDB3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5" descr="EF_logo_МГУ.png">
            <a:extLst>
              <a:ext uri="{FF2B5EF4-FFF2-40B4-BE49-F238E27FC236}">
                <a16:creationId xmlns:a16="http://schemas.microsoft.com/office/drawing/2014/main" id="{90EF9D85-AB5A-40B3-BC28-86DA929930B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25046A62-CEAF-4734-AFEE-ADC3D33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B7D681-3712-49AD-A0F2-CADC1D1CF83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0097B3-8D9B-49BE-B996-5BF476C6D9E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0F0CCA2-2C9A-4BDB-A667-69EFA8CF57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FBE72008-302F-4139-BA30-F96DE92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18" y="1208091"/>
            <a:ext cx="7746498" cy="501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4p. Place - </a:t>
            </a:r>
            <a:r>
              <a:rPr lang="ru-RU" sz="3200" dirty="0"/>
              <a:t>Место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789B5892-179F-4ADE-B898-BB5B1C2542AD}"/>
              </a:ext>
            </a:extLst>
          </p:cNvPr>
          <p:cNvSpPr/>
          <p:nvPr/>
        </p:nvSpPr>
        <p:spPr>
          <a:xfrm>
            <a:off x="6640444" y="2652943"/>
            <a:ext cx="581902" cy="5016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D41ED9D-EB58-45AA-AC1E-958517B23F6F}"/>
              </a:ext>
            </a:extLst>
          </p:cNvPr>
          <p:cNvSpPr/>
          <p:nvPr/>
        </p:nvSpPr>
        <p:spPr>
          <a:xfrm>
            <a:off x="6895885" y="2735083"/>
            <a:ext cx="90842" cy="9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639F660-C55D-42E4-B4C6-C6DFD536652E}"/>
              </a:ext>
            </a:extLst>
          </p:cNvPr>
          <p:cNvSpPr/>
          <p:nvPr/>
        </p:nvSpPr>
        <p:spPr>
          <a:xfrm>
            <a:off x="7083795" y="3047283"/>
            <a:ext cx="90842" cy="9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A6CD047-FCAD-4694-816A-F0CDFFA52E36}"/>
              </a:ext>
            </a:extLst>
          </p:cNvPr>
          <p:cNvSpPr/>
          <p:nvPr/>
        </p:nvSpPr>
        <p:spPr>
          <a:xfrm>
            <a:off x="6709453" y="3045801"/>
            <a:ext cx="90842" cy="9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71D34-CAD4-47EB-8DB1-A70CB41A3FBA}"/>
              </a:ext>
            </a:extLst>
          </p:cNvPr>
          <p:cNvSpPr txBox="1"/>
          <p:nvPr/>
        </p:nvSpPr>
        <p:spPr>
          <a:xfrm>
            <a:off x="1033518" y="2120915"/>
            <a:ext cx="373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Город делится на треугольные сектора. В каждом углу треугольника находится база для управления и зарядки дронов. Охват сектора – </a:t>
            </a:r>
            <a:r>
              <a:rPr lang="ru-RU" dirty="0">
                <a:latin typeface="+mj-lt"/>
              </a:rPr>
              <a:t>больше 10 км</a:t>
            </a:r>
          </a:p>
        </p:txBody>
      </p:sp>
    </p:spTree>
    <p:extLst>
      <p:ext uri="{BB962C8B-B14F-4D97-AF65-F5344CB8AC3E}">
        <p14:creationId xmlns:p14="http://schemas.microsoft.com/office/powerpoint/2010/main" val="1476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07823" y="716747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КОМАНДА ПРОЕКТА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590145623"/>
              </p:ext>
            </p:extLst>
          </p:nvPr>
        </p:nvGraphicFramePr>
        <p:xfrm>
          <a:off x="1038689" y="1780345"/>
          <a:ext cx="8339296" cy="400860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6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5166">
                  <a:extLst>
                    <a:ext uri="{9D8B030D-6E8A-4147-A177-3AD203B41FA5}">
                      <a16:colId xmlns:a16="http://schemas.microsoft.com/office/drawing/2014/main" val="4031971462"/>
                    </a:ext>
                  </a:extLst>
                </a:gridCol>
              </a:tblGrid>
              <a:tr h="379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u="none" strike="noStrike" cap="none" dirty="0">
                          <a:solidFill>
                            <a:schemeClr val="bg1"/>
                          </a:solidFill>
                          <a:latin typeface="+mj-lt"/>
                          <a:sym typeface="Calibri"/>
                        </a:rPr>
                        <a:t>Роли</a:t>
                      </a:r>
                      <a:endParaRPr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u="none" strike="noStrike" cap="none" dirty="0">
                          <a:solidFill>
                            <a:schemeClr val="bg1"/>
                          </a:solidFill>
                          <a:latin typeface="+mj-lt"/>
                          <a:sym typeface="Calibri"/>
                        </a:rPr>
                        <a:t>Имя участника</a:t>
                      </a:r>
                      <a:endParaRPr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+mj-lt"/>
                          <a:sym typeface="Calibri"/>
                        </a:rPr>
                        <a:t>Обоснование</a:t>
                      </a:r>
                      <a:r>
                        <a:rPr lang="en-US" sz="1800" b="1" u="none" strike="noStrike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  <a:sym typeface="Calibri"/>
                        </a:rPr>
                        <a:t> </a:t>
                      </a:r>
                      <a:endParaRPr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CEO</a:t>
                      </a:r>
                      <a:endParaRPr dirty="0"/>
                    </a:p>
                  </a:txBody>
                  <a:tcPr marL="73125" marR="73125" marT="62725" marB="468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  <a:sym typeface="Arial"/>
                        </a:rPr>
                        <a:t>Сергей Виноградов </a:t>
                      </a:r>
                      <a:endParaRPr dirty="0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Участия в start-up. Коммуникабельность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Фин. директор </a:t>
                      </a:r>
                      <a:endParaRPr dirty="0"/>
                    </a:p>
                  </a:txBody>
                  <a:tcPr marL="73125" marR="73125" marT="62725" marB="468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Евгений </a:t>
                      </a:r>
                      <a:r>
                        <a:rPr lang="ru-RU" sz="1800" b="0" u="none" strike="noStrike" cap="none" noProof="1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Кулижников</a:t>
                      </a:r>
                      <a:endParaRPr lang="ru-RU" sz="1600" noProof="1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Уверенная работа с расчётам, навык составления смет.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Тех. директор </a:t>
                      </a:r>
                      <a:endParaRPr dirty="0"/>
                    </a:p>
                  </a:txBody>
                  <a:tcPr marL="73125" marR="73125" marT="62725" marB="468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Александр Смехнов</a:t>
                      </a:r>
                      <a:endParaRPr sz="1600" dirty="0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Главный инженер в команде. Наиболее компетентен в тех. составляющих продукта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Креат. директор </a:t>
                      </a:r>
                      <a:endParaRPr dirty="0"/>
                    </a:p>
                  </a:txBody>
                  <a:tcPr marL="73125" marR="73125" marT="62725" marB="468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Дмитрий</a:t>
                      </a:r>
                      <a:r>
                        <a:rPr lang="ru-RU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Евстигнеев</a:t>
                      </a:r>
                      <a:endParaRPr sz="1600" dirty="0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Опыт работы на современном рынке креативных технологий.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Аналитик рынка </a:t>
                      </a:r>
                      <a:endParaRPr dirty="0"/>
                    </a:p>
                  </a:txBody>
                  <a:tcPr marL="73125" marR="73125" marT="62725" marB="468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Никита Родин</a:t>
                      </a:r>
                      <a:endParaRPr sz="1600" dirty="0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Знакомство с рынком. Интерес к Data Science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Патент-мейкер </a:t>
                      </a:r>
                      <a:endParaRPr dirty="0"/>
                    </a:p>
                  </a:txBody>
                  <a:tcPr marL="73125" marR="73125" marT="62725" marB="468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+mj-lt"/>
                          <a:sym typeface="Arial"/>
                        </a:rPr>
                        <a:t>Артём Ломакин</a:t>
                      </a:r>
                      <a:endParaRPr sz="1600" dirty="0">
                        <a:latin typeface="+mj-lt"/>
                      </a:endParaRPr>
                    </a:p>
                  </a:txBody>
                  <a:tcPr marL="74300" marR="7430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Интерес к юриспруденции. Больше всех в команде ознакомлен с законодательством.</a:t>
                      </a:r>
                      <a:endParaRPr dirty="0"/>
                    </a:p>
                  </a:txBody>
                  <a:tcPr marL="74300" marR="74300" marT="45750" marB="457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Google Shape;124;p5" descr="Лого РВК.JPG">
            <a:extLst>
              <a:ext uri="{FF2B5EF4-FFF2-40B4-BE49-F238E27FC236}">
                <a16:creationId xmlns:a16="http://schemas.microsoft.com/office/drawing/2014/main" id="{F051EDB5-CEDF-4773-B8DF-39FDE19B222E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5;p5" descr="EF_logo_МГУ.png">
            <a:extLst>
              <a:ext uri="{FF2B5EF4-FFF2-40B4-BE49-F238E27FC236}">
                <a16:creationId xmlns:a16="http://schemas.microsoft.com/office/drawing/2014/main" id="{FFA42185-AA45-4206-8BEC-0D39C9B3F1E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DC9BC70C-A765-46FE-87F1-A6DE81C6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4A0134D-8018-4DD4-AC62-E58882B45F0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89C7079-C8C7-484A-8336-DC00340F9EEF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DE964D-9CDF-4DD6-98C4-206858A588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4;p5" descr="Лого РВК.JPG">
            <a:extLst>
              <a:ext uri="{FF2B5EF4-FFF2-40B4-BE49-F238E27FC236}">
                <a16:creationId xmlns:a16="http://schemas.microsoft.com/office/drawing/2014/main" id="{85C621F7-DE62-42F5-929F-D0BC6DBDB3A5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5" descr="EF_logo_МГУ.png">
            <a:extLst>
              <a:ext uri="{FF2B5EF4-FFF2-40B4-BE49-F238E27FC236}">
                <a16:creationId xmlns:a16="http://schemas.microsoft.com/office/drawing/2014/main" id="{90EF9D85-AB5A-40B3-BC28-86DA929930BD}"/>
              </a:ext>
            </a:extLst>
          </p:cNvPr>
          <p:cNvPicPr preferRelativeResize="0"/>
          <p:nvPr/>
        </p:nvPicPr>
        <p:blipFill rotWithShape="1">
          <a:blip r:embed="rId3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25046A62-CEAF-4734-AFEE-ADC3D33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B7D681-3712-49AD-A0F2-CADC1D1CF83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0097B3-8D9B-49BE-B996-5BF476C6D9E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0F0CCA2-2C9A-4BDB-A667-69EFA8CF57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FBE72008-302F-4139-BA30-F96DE92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18" y="1208091"/>
            <a:ext cx="7746498" cy="501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4p. Promotion - </a:t>
            </a:r>
            <a:r>
              <a:rPr lang="ru-RU" sz="3200" dirty="0"/>
              <a:t>Продвижение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B9DED-4D8E-40CE-863E-D5DE158B55B2}"/>
              </a:ext>
            </a:extLst>
          </p:cNvPr>
          <p:cNvSpPr txBox="1"/>
          <p:nvPr/>
        </p:nvSpPr>
        <p:spPr>
          <a:xfrm>
            <a:off x="1033518" y="2179343"/>
            <a:ext cx="453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Интернет-маркетинг.</a:t>
            </a:r>
          </a:p>
          <a:p>
            <a:endParaRPr lang="ru-RU" dirty="0"/>
          </a:p>
          <a:p>
            <a:r>
              <a:rPr lang="ru-RU" dirty="0">
                <a:latin typeface="+mj-lt"/>
              </a:rPr>
              <a:t>Заключение сделок с партнерами, например крупнейшими банками (</a:t>
            </a:r>
            <a:r>
              <a:rPr lang="ru-RU" dirty="0" err="1">
                <a:latin typeface="+mj-lt"/>
              </a:rPr>
              <a:t>Тинькофф.Банк</a:t>
            </a:r>
            <a:r>
              <a:rPr lang="ru-RU" dirty="0">
                <a:latin typeface="+mj-lt"/>
              </a:rPr>
              <a:t>)</a:t>
            </a:r>
          </a:p>
          <a:p>
            <a:endParaRPr lang="ru-RU" dirty="0">
              <a:latin typeface="+mj-lt"/>
            </a:endParaRPr>
          </a:p>
          <a:p>
            <a:r>
              <a:rPr lang="ru-RU" dirty="0"/>
              <a:t>Исключая государственные структуры.</a:t>
            </a:r>
          </a:p>
        </p:txBody>
      </p:sp>
      <p:pic>
        <p:nvPicPr>
          <p:cNvPr id="2050" name="Picture 2" descr="Реклама в интернете - стоимость эффективной интернет рекламы в Жуковском">
            <a:extLst>
              <a:ext uri="{FF2B5EF4-FFF2-40B4-BE49-F238E27FC236}">
                <a16:creationId xmlns:a16="http://schemas.microsoft.com/office/drawing/2014/main" id="{8E7E7719-AFB5-46BD-B1A1-F6D09E2E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AE6FF"/>
              </a:clrFrom>
              <a:clrTo>
                <a:srgbClr val="CAE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71" y="2067756"/>
            <a:ext cx="4162148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5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954086" y="1031875"/>
            <a:ext cx="8766962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ВЫБОР МОДЕЛИ</a:t>
            </a:r>
            <a:r>
              <a:rPr lang="en-US" sz="32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КОММЕРЦИАЛИЗАЦИИ:  СОЗДАНИЕ СТАРТАПА (1)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" name="Google Shape;124;p5" descr="Лого РВК.JPG">
            <a:extLst>
              <a:ext uri="{FF2B5EF4-FFF2-40B4-BE49-F238E27FC236}">
                <a16:creationId xmlns:a16="http://schemas.microsoft.com/office/drawing/2014/main" id="{A87C1019-82E5-47C2-A445-5F9444A4F5F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5;p5" descr="EF_logo_МГУ.png">
            <a:extLst>
              <a:ext uri="{FF2B5EF4-FFF2-40B4-BE49-F238E27FC236}">
                <a16:creationId xmlns:a16="http://schemas.microsoft.com/office/drawing/2014/main" id="{4562269D-A216-4DCD-936B-6D8C8226A8B8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E4A1D6FB-4222-48B3-9FE8-91C7E0EA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D9A34A-5EC1-4D9B-A8A0-896480217703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8A9EE04-7F31-4C81-A6D1-9B05571886A4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28FCEF-653D-4B96-B549-AF166BFD1C20}"/>
              </a:ext>
            </a:extLst>
          </p:cNvPr>
          <p:cNvSpPr txBox="1"/>
          <p:nvPr/>
        </p:nvSpPr>
        <p:spPr>
          <a:xfrm>
            <a:off x="922421" y="2409805"/>
            <a:ext cx="8830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1: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Сбор команды главных инженеров и программистов проекта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2: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Разработка прототипа алгоритма навигации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3: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Тестирование систем навигации на приобретённом аппарате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4: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Решение юридических вопросов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5: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Поиск инвесторов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6: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Переговоры с потенциальными компаниями-партнёрами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7: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Определение масштаба проекта исходя из собранного капитала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8: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Завершение переговоров с партнёрами, утверждение мест для постройки станций заряда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9: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Договор с ЖКХ на установку станций подзарядки дронов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10: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Установка станций, проверка всего технического оснащения</a:t>
            </a:r>
            <a:br>
              <a:rPr lang="ru-RU" dirty="0"/>
            </a:br>
            <a:r>
              <a:rPr lang="ru-RU" b="0" i="0" dirty="0">
                <a:solidFill>
                  <a:srgbClr val="888888"/>
                </a:solidFill>
                <a:effectLst/>
                <a:latin typeface="+mj-lt"/>
              </a:rPr>
              <a:t>Этап 11: </a:t>
            </a:r>
            <a:r>
              <a:rPr lang="ru-RU" b="0" i="0" dirty="0">
                <a:solidFill>
                  <a:srgbClr val="888888"/>
                </a:solidFill>
                <a:effectLst/>
              </a:rPr>
              <a:t>Первые заказы 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95E8AA-82E4-448E-9B29-E62EDC65A1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954086" y="1031875"/>
            <a:ext cx="8766962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ВЫБОР МОДЕЛИ</a:t>
            </a:r>
            <a:r>
              <a:rPr lang="en-US" sz="32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КОММЕРЦИАЛИЗАЦИИ:  СОЗДАНИЕ СТАРТАПА (1)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0" name="Google Shape;250;p18"/>
          <p:cNvSpPr txBox="1">
            <a:spLocks noGrp="1"/>
          </p:cNvSpPr>
          <p:nvPr>
            <p:ph idx="1"/>
          </p:nvPr>
        </p:nvSpPr>
        <p:spPr>
          <a:xfrm>
            <a:off x="577850" y="3709987"/>
            <a:ext cx="854392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4;p5" descr="Лого РВК.JPG">
            <a:extLst>
              <a:ext uri="{FF2B5EF4-FFF2-40B4-BE49-F238E27FC236}">
                <a16:creationId xmlns:a16="http://schemas.microsoft.com/office/drawing/2014/main" id="{A87C1019-82E5-47C2-A445-5F9444A4F5F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5;p5" descr="EF_logo_МГУ.png">
            <a:extLst>
              <a:ext uri="{FF2B5EF4-FFF2-40B4-BE49-F238E27FC236}">
                <a16:creationId xmlns:a16="http://schemas.microsoft.com/office/drawing/2014/main" id="{4562269D-A216-4DCD-936B-6D8C8226A8B8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E4A1D6FB-4222-48B3-9FE8-91C7E0EA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D9A34A-5EC1-4D9B-A8A0-896480217703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8A9EE04-7F31-4C81-A6D1-9B05571886A4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778238"/>
              </p:ext>
            </p:extLst>
          </p:nvPr>
        </p:nvGraphicFramePr>
        <p:xfrm>
          <a:off x="1031814" y="2081944"/>
          <a:ext cx="8296336" cy="380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B883A8-C889-4E17-91A2-5D2E806039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894101" y="987425"/>
            <a:ext cx="8738169" cy="126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ВЫБОР МОДЕЛИ КОММЕРЦИАЛИЗАЦИИ:  ТРАНСФЕР ТЕХНОЛОГИЙ И ЛИЦЕНЗИРОВАНИЕ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idx="1"/>
          </p:nvPr>
        </p:nvSpPr>
        <p:spPr>
          <a:xfrm>
            <a:off x="894101" y="2249213"/>
            <a:ext cx="8543925" cy="426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ru-RU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Основные параметры лицензионного  договора  с покупателем лицензии: </a:t>
            </a:r>
            <a:r>
              <a:rPr lang="ru-RU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товарные знаки, знаки обслуживания, фирменные наименования и коммерческие обозначения; микросхемы, радиосигналы, базы данных, доменные имена и др.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ru-RU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Обоснование целесообразности лицензирования как модели коммерциализации: </a:t>
            </a:r>
            <a:r>
              <a:rPr lang="ru-RU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Авторские права, официальное легитимное использование и предоставление услуг</a:t>
            </a:r>
            <a:endParaRPr lang="ru-RU" dirty="0">
              <a:solidFill>
                <a:schemeClr val="tx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u-RU" sz="28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F234B842-4A3A-478B-853A-A8C6A7CC5FC9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1E5A772-9C88-4FDA-B1C7-95017A9F59EE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94111CB9-0EB3-42DC-B912-5579401B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17EE763-9258-4E05-B6FC-637202A1EE31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441906-4949-4096-85B1-2D8D63307288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C217A6-A368-49AB-8327-E8009947CF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834948" y="716747"/>
            <a:ext cx="894715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ВЫБОР МОДЕЛИ</a:t>
            </a:r>
            <a:r>
              <a:rPr lang="en-US" sz="32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КОММЕРЦИАЛИЗАЦИИ:  СОЗДАНИЕ СТАРТАПА (2)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  <a:grayscl/>
          </a:blip>
          <a:srcRect/>
          <a:stretch/>
        </p:blipFill>
        <p:spPr>
          <a:xfrm>
            <a:off x="1038148" y="2410350"/>
            <a:ext cx="8540750" cy="333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4;p5" descr="Лого РВК.JPG">
            <a:extLst>
              <a:ext uri="{FF2B5EF4-FFF2-40B4-BE49-F238E27FC236}">
                <a16:creationId xmlns:a16="http://schemas.microsoft.com/office/drawing/2014/main" id="{D400787E-3E25-4E2E-9E5A-82744D192907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5;p5" descr="EF_logo_МГУ.png">
            <a:extLst>
              <a:ext uri="{FF2B5EF4-FFF2-40B4-BE49-F238E27FC236}">
                <a16:creationId xmlns:a16="http://schemas.microsoft.com/office/drawing/2014/main" id="{19F925B5-7EF5-473D-BAA5-FAC20C5C7145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CA0002B6-8D54-47C1-964B-799E1EC4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DAC2612-568F-415A-92ED-3432711FE382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3B853E0-064E-4398-91B8-F9B937787C43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01411F-DBB4-41AF-B54B-F543DF3FD819}"/>
              </a:ext>
            </a:extLst>
          </p:cNvPr>
          <p:cNvSpPr txBox="1"/>
          <p:nvPr/>
        </p:nvSpPr>
        <p:spPr>
          <a:xfrm>
            <a:off x="5482649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FE606-8920-4AC2-8D65-C7EB887B880B}"/>
              </a:ext>
            </a:extLst>
          </p:cNvPr>
          <p:cNvSpPr txBox="1"/>
          <p:nvPr/>
        </p:nvSpPr>
        <p:spPr>
          <a:xfrm>
            <a:off x="7295174" y="3041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8B5FA-717B-4512-AEB0-F42773B13082}"/>
              </a:ext>
            </a:extLst>
          </p:cNvPr>
          <p:cNvSpPr txBox="1"/>
          <p:nvPr/>
        </p:nvSpPr>
        <p:spPr>
          <a:xfrm>
            <a:off x="5482649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E6E01-C185-484D-B883-5AF7921B57C4}"/>
              </a:ext>
            </a:extLst>
          </p:cNvPr>
          <p:cNvSpPr txBox="1"/>
          <p:nvPr/>
        </p:nvSpPr>
        <p:spPr>
          <a:xfrm>
            <a:off x="7295174" y="3447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F16038-3FAD-4951-89F5-9BB93F76164E}"/>
              </a:ext>
            </a:extLst>
          </p:cNvPr>
          <p:cNvSpPr txBox="1"/>
          <p:nvPr/>
        </p:nvSpPr>
        <p:spPr>
          <a:xfrm>
            <a:off x="5482649" y="3893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4C59B-2F18-4CDE-A4F4-7E570DE0D3B0}"/>
              </a:ext>
            </a:extLst>
          </p:cNvPr>
          <p:cNvSpPr txBox="1"/>
          <p:nvPr/>
        </p:nvSpPr>
        <p:spPr>
          <a:xfrm>
            <a:off x="7255900" y="386263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E888A1-8FE9-4D47-9FD4-C36B0FBB7300}"/>
              </a:ext>
            </a:extLst>
          </p:cNvPr>
          <p:cNvSpPr txBox="1"/>
          <p:nvPr/>
        </p:nvSpPr>
        <p:spPr>
          <a:xfrm>
            <a:off x="5482649" y="4263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12747-4A89-44A2-AC9C-5D9C1599459C}"/>
              </a:ext>
            </a:extLst>
          </p:cNvPr>
          <p:cNvSpPr txBox="1"/>
          <p:nvPr/>
        </p:nvSpPr>
        <p:spPr>
          <a:xfrm>
            <a:off x="5482649" y="471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7E8D4-E30C-43BF-B2A6-33A687E0538F}"/>
              </a:ext>
            </a:extLst>
          </p:cNvPr>
          <p:cNvSpPr txBox="1"/>
          <p:nvPr/>
        </p:nvSpPr>
        <p:spPr>
          <a:xfrm>
            <a:off x="5482649" y="51921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2485B-3E06-4911-B5F2-C10769556F91}"/>
              </a:ext>
            </a:extLst>
          </p:cNvPr>
          <p:cNvSpPr txBox="1"/>
          <p:nvPr/>
        </p:nvSpPr>
        <p:spPr>
          <a:xfrm>
            <a:off x="7295174" y="427808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01427-D34D-46CC-ACC2-E61C899D697F}"/>
              </a:ext>
            </a:extLst>
          </p:cNvPr>
          <p:cNvSpPr txBox="1"/>
          <p:nvPr/>
        </p:nvSpPr>
        <p:spPr>
          <a:xfrm>
            <a:off x="7295174" y="4678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958CA-7DD3-466B-A6EF-315CCCCEEFDA}"/>
              </a:ext>
            </a:extLst>
          </p:cNvPr>
          <p:cNvSpPr txBox="1"/>
          <p:nvPr/>
        </p:nvSpPr>
        <p:spPr>
          <a:xfrm>
            <a:off x="7295174" y="5215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E4A2E9-9F8D-4084-B733-C5D5324781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cs typeface="Calibri"/>
                <a:sym typeface="Calibri"/>
              </a:rPr>
              <a:t>Проведенный опрос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DF53C1-39C3-451C-AD23-F4A768A0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5" y="1813220"/>
            <a:ext cx="4456510" cy="30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7AD5B53-4294-48BC-BADD-A313269D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68" y="1791490"/>
            <a:ext cx="4883955" cy="27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2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cs typeface="Calibri"/>
                <a:sym typeface="Calibri"/>
              </a:rPr>
              <a:t>Проведенный опрос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6661A4D-7229-46E5-9AD5-E876BF00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98" y="1616765"/>
            <a:ext cx="4096302" cy="289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79E2E32-B965-4621-8774-899F7A87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16765"/>
            <a:ext cx="4474377" cy="31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4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cs typeface="Calibri"/>
                <a:sym typeface="Calibri"/>
              </a:rPr>
              <a:t>Проведенный опрос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1E00FE9-49F5-46A9-BDB0-CA649214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40" y="1448850"/>
            <a:ext cx="483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90E1B-1767-473C-B26C-66758BE8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7" y="1512294"/>
            <a:ext cx="47736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9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Финансовая модель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7961EF4-4DA4-41FF-8F37-0426947AB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97800"/>
              </p:ext>
            </p:extLst>
          </p:nvPr>
        </p:nvGraphicFramePr>
        <p:xfrm>
          <a:off x="971861" y="1994251"/>
          <a:ext cx="3605799" cy="251468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977160">
                  <a:extLst>
                    <a:ext uri="{9D8B030D-6E8A-4147-A177-3AD203B41FA5}">
                      <a16:colId xmlns:a16="http://schemas.microsoft.com/office/drawing/2014/main" val="187652204"/>
                    </a:ext>
                  </a:extLst>
                </a:gridCol>
                <a:gridCol w="1628639">
                  <a:extLst>
                    <a:ext uri="{9D8B030D-6E8A-4147-A177-3AD203B41FA5}">
                      <a16:colId xmlns:a16="http://schemas.microsoft.com/office/drawing/2014/main" val="826453463"/>
                    </a:ext>
                  </a:extLst>
                </a:gridCol>
              </a:tblGrid>
              <a:tr h="197209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Project/ </a:t>
                      </a:r>
                      <a:r>
                        <a:rPr lang="ru-RU" sz="1200" u="none" strike="noStrike">
                          <a:effectLst/>
                        </a:rPr>
                        <a:t>Проект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DroneDelivery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73174651"/>
                  </a:ext>
                </a:extLst>
              </a:tr>
              <a:tr h="197209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Unit of Measure/ Единица измерения, ден.ед.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Рубли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3766210868"/>
                  </a:ext>
                </a:extLst>
              </a:tr>
              <a:tr h="197209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Period/</a:t>
                      </a:r>
                      <a:r>
                        <a:rPr lang="ru-RU" sz="1200" u="none" strike="noStrike">
                          <a:effectLst/>
                        </a:rPr>
                        <a:t>Период, шаг расчета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 dirty="0">
                          <a:effectLst/>
                        </a:rPr>
                        <a:t>Полгода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236772494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1697586571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 dirty="0">
                          <a:effectLst/>
                        </a:rPr>
                        <a:t>Ставка дисконтирования,%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2,4%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410086139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 dirty="0">
                          <a:effectLst/>
                        </a:rPr>
                        <a:t>Инфляция,%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1,8%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1124435453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 dirty="0">
                          <a:effectLst/>
                        </a:rPr>
                        <a:t>Надбавка за риск,%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12,0%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9525" marB="0" anchor="b"/>
                </a:tc>
                <a:extLst>
                  <a:ext uri="{0D108BD9-81ED-4DB2-BD59-A6C34878D82A}">
                    <a16:rowId xmlns:a16="http://schemas.microsoft.com/office/drawing/2014/main" val="2536155734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547517-DD4F-4496-A52D-2028146576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0D4885-FB7B-48C4-B359-F1B8CF452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900696"/>
              </p:ext>
            </p:extLst>
          </p:nvPr>
        </p:nvGraphicFramePr>
        <p:xfrm>
          <a:off x="4879786" y="1724025"/>
          <a:ext cx="4505323" cy="4237915"/>
        </p:xfrm>
        <a:graphic>
          <a:graphicData uri="http://schemas.openxmlformats.org/drawingml/2006/table">
            <a:tbl>
              <a:tblPr>
                <a:tableStyleId>{923DB645-189F-4ED5-88A5-03E67A345EEF}</a:tableStyleId>
              </a:tblPr>
              <a:tblGrid>
                <a:gridCol w="423011">
                  <a:extLst>
                    <a:ext uri="{9D8B030D-6E8A-4147-A177-3AD203B41FA5}">
                      <a16:colId xmlns:a16="http://schemas.microsoft.com/office/drawing/2014/main" val="2368504216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2586239087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4024610827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3751158584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4155691630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2722697930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3301638546"/>
                    </a:ext>
                  </a:extLst>
                </a:gridCol>
                <a:gridCol w="423011">
                  <a:extLst>
                    <a:ext uri="{9D8B030D-6E8A-4147-A177-3AD203B41FA5}">
                      <a16:colId xmlns:a16="http://schemas.microsoft.com/office/drawing/2014/main" val="1860339576"/>
                    </a:ext>
                  </a:extLst>
                </a:gridCol>
                <a:gridCol w="496061">
                  <a:extLst>
                    <a:ext uri="{9D8B030D-6E8A-4147-A177-3AD203B41FA5}">
                      <a16:colId xmlns:a16="http://schemas.microsoft.com/office/drawing/2014/main" val="1731229182"/>
                    </a:ext>
                  </a:extLst>
                </a:gridCol>
                <a:gridCol w="312587">
                  <a:extLst>
                    <a:ext uri="{9D8B030D-6E8A-4147-A177-3AD203B41FA5}">
                      <a16:colId xmlns:a16="http://schemas.microsoft.com/office/drawing/2014/main" val="3252519351"/>
                    </a:ext>
                  </a:extLst>
                </a:gridCol>
                <a:gridCol w="312587">
                  <a:extLst>
                    <a:ext uri="{9D8B030D-6E8A-4147-A177-3AD203B41FA5}">
                      <a16:colId xmlns:a16="http://schemas.microsoft.com/office/drawing/2014/main" val="397572441"/>
                    </a:ext>
                  </a:extLst>
                </a:gridCol>
              </a:tblGrid>
              <a:tr h="1781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Цена 1 км.</a:t>
                      </a:r>
                      <a:endParaRPr lang="ru-RU" sz="1800" b="0" i="0" u="none" strike="noStrike" dirty="0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30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extLst>
                  <a:ext uri="{0D108BD9-81ED-4DB2-BD59-A6C34878D82A}">
                    <a16:rowId xmlns:a16="http://schemas.microsoft.com/office/drawing/2014/main" val="1442617163"/>
                  </a:ext>
                </a:extLst>
              </a:tr>
              <a:tr h="712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Среднее количество км. в одной доставке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4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 dirty="0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extLst>
                  <a:ext uri="{0D108BD9-81ED-4DB2-BD59-A6C34878D82A}">
                    <a16:rowId xmlns:a16="http://schemas.microsoft.com/office/drawing/2014/main" val="1258458739"/>
                  </a:ext>
                </a:extLst>
              </a:tr>
              <a:tr h="534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Количество доставок в один день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280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400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520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640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760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extLst>
                  <a:ext uri="{0D108BD9-81ED-4DB2-BD59-A6C34878D82A}">
                    <a16:rowId xmlns:a16="http://schemas.microsoft.com/office/drawing/2014/main" val="614479443"/>
                  </a:ext>
                </a:extLst>
              </a:tr>
              <a:tr h="534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Количество активных дронов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70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130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160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190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extLst>
                  <a:ext uri="{0D108BD9-81ED-4DB2-BD59-A6C34878D82A}">
                    <a16:rowId xmlns:a16="http://schemas.microsoft.com/office/drawing/2014/main" val="1448752447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Выручка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6115200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8736000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11356800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13977600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16598400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17472000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17472000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17472000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>
                          <a:effectLst/>
                          <a:latin typeface="+mj-lt"/>
                        </a:rPr>
                        <a:t>17472000</a:t>
                      </a:r>
                      <a:endParaRPr lang="ru-RU" sz="1800" b="0" i="0" u="none" strike="noStrike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17472000</a:t>
                      </a:r>
                      <a:endParaRPr lang="ru-RU" sz="1800" b="0" i="0" u="none" strike="noStrike" dirty="0">
                        <a:effectLst/>
                        <a:latin typeface="+mj-lt"/>
                      </a:endParaRPr>
                    </a:p>
                  </a:txBody>
                  <a:tcPr marL="9383" marR="9383" marT="9383" marB="0" anchor="b"/>
                </a:tc>
                <a:extLst>
                  <a:ext uri="{0D108BD9-81ED-4DB2-BD59-A6C34878D82A}">
                    <a16:rowId xmlns:a16="http://schemas.microsoft.com/office/drawing/2014/main" val="3209167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Финансовая модель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7A640B2-ACA7-4CDA-B26A-FEDC3AC27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712724"/>
              </p:ext>
            </p:extLst>
          </p:nvPr>
        </p:nvGraphicFramePr>
        <p:xfrm>
          <a:off x="1038229" y="1647827"/>
          <a:ext cx="8448676" cy="4589843"/>
        </p:xfrm>
        <a:graphic>
          <a:graphicData uri="http://schemas.openxmlformats.org/drawingml/2006/table">
            <a:tbl>
              <a:tblPr>
                <a:tableStyleId>{923DB645-189F-4ED5-88A5-03E67A345EEF}</a:tableStyleId>
              </a:tblPr>
              <a:tblGrid>
                <a:gridCol w="2038314">
                  <a:extLst>
                    <a:ext uri="{9D8B030D-6E8A-4147-A177-3AD203B41FA5}">
                      <a16:colId xmlns:a16="http://schemas.microsoft.com/office/drawing/2014/main" val="2867733789"/>
                    </a:ext>
                  </a:extLst>
                </a:gridCol>
                <a:gridCol w="654443">
                  <a:extLst>
                    <a:ext uri="{9D8B030D-6E8A-4147-A177-3AD203B41FA5}">
                      <a16:colId xmlns:a16="http://schemas.microsoft.com/office/drawing/2014/main" val="2362534098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3584853686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1274820893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4157558464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1991209099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2871817665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214098111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288230733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2118189106"/>
                    </a:ext>
                  </a:extLst>
                </a:gridCol>
                <a:gridCol w="565821">
                  <a:extLst>
                    <a:ext uri="{9D8B030D-6E8A-4147-A177-3AD203B41FA5}">
                      <a16:colId xmlns:a16="http://schemas.microsoft.com/office/drawing/2014/main" val="2592691626"/>
                    </a:ext>
                  </a:extLst>
                </a:gridCol>
                <a:gridCol w="663530">
                  <a:extLst>
                    <a:ext uri="{9D8B030D-6E8A-4147-A177-3AD203B41FA5}">
                      <a16:colId xmlns:a16="http://schemas.microsoft.com/office/drawing/2014/main" val="3873279638"/>
                    </a:ext>
                  </a:extLst>
                </a:gridCol>
              </a:tblGrid>
              <a:tr h="112954"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  <a:latin typeface="+mj-lt"/>
                        </a:rPr>
                        <a:t>Key Metrics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gridSpan="10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600" u="none" strike="noStrike">
                          <a:effectLst/>
                          <a:latin typeface="+mj-lt"/>
                        </a:rPr>
                        <a:t>12,0%</a:t>
                      </a:r>
                      <a:endParaRPr lang="ru-RU" sz="100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Total/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Итого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2936638745"/>
                  </a:ext>
                </a:extLst>
              </a:tr>
              <a:tr h="1129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1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2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3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4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5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7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8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9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2271"/>
                  </a:ext>
                </a:extLst>
              </a:tr>
              <a:tr h="112954">
                <a:tc gridSpan="1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  <a:latin typeface="+mj-lt"/>
                        </a:rPr>
                        <a:t>Income Statement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94204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  <a:latin typeface="+mj-lt"/>
                        </a:rPr>
                        <a:t>Investment Costs/ </a:t>
                      </a: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Инвестиционные затраты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2823658879"/>
                  </a:ext>
                </a:extLst>
              </a:tr>
              <a:tr h="112954">
                <a:tc gridSpan="1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3273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 err="1">
                          <a:effectLst/>
                          <a:latin typeface="+mj-lt"/>
                        </a:rPr>
                        <a:t>Sales</a:t>
                      </a: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  <a:latin typeface="+mj-lt"/>
                        </a:rPr>
                        <a:t>Revenue</a:t>
                      </a: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/ Доход от продаж, Выручка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6 115 200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8 736 000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11 356 800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13 977 600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16 598 400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1411562997"/>
                  </a:ext>
                </a:extLst>
              </a:tr>
              <a:tr h="17113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Revenue Growth/ Рост дохода от продаж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-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43%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30%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23%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19%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5%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32994999"/>
                  </a:ext>
                </a:extLst>
              </a:tr>
              <a:tr h="7280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Cost of Goods Sold/Себестоимость продаж продукта 1 за период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100000 за дрон, первоначальная закупка 70 дронов, далее 30 каждые полгода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1371385298"/>
                  </a:ext>
                </a:extLst>
              </a:tr>
              <a:tr h="171132">
                <a:tc gridSpan="1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05779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Gross Profit 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Валовая прибыль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6 115 200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8 736 000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11 356 800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13 977 600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16 598 400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17 472 000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144 144 000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2822488101"/>
                  </a:ext>
                </a:extLst>
              </a:tr>
              <a:tr h="171132">
                <a:tc gridSpan="1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92200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Operating Expenses/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Расходы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10 950 000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8 000 000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8 401 800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8 600 000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9 003 632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7 000 000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6 105 498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6 000 000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6 107 397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6 000 000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76 168 327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2103232548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Sales &amp; Marketing Programs/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Коммерческие расходы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7 700 000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4 000 000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4 300 000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4 600 000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4 900 000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3 000 000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3699513011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General &amp; Administrative/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Управленческие расходы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1 150 000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3925371805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Financial Expenses/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Финансовые расходы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8679733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Rent/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Аренда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100 000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101 800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103 632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105 498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107 397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2449978839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…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          -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769686464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Other Expenses/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Прочие расходы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2 000 000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4279346178"/>
                  </a:ext>
                </a:extLst>
              </a:tr>
              <a:tr h="171132">
                <a:tc gridSpan="1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70332"/>
                  </a:ext>
                </a:extLst>
              </a:tr>
              <a:tr h="1895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Operating Income/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Операционная прибыль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-         4 834 800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736 000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2 955 000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5 377 600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7 594 768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10 472 000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11 366 502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11 472 000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   11 364 603    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11 472 000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       67 975 673   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557183975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Operating Income Growth/ Рост операционной прибыли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 - 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301%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82%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41%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38%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9%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1%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-1%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1%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495750273"/>
                  </a:ext>
                </a:extLst>
              </a:tr>
              <a:tr h="17113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  <a:latin typeface="+mj-lt"/>
                        </a:rPr>
                        <a:t>EBIT Margin/ </a:t>
                      </a:r>
                      <a:r>
                        <a:rPr lang="ru-RU" sz="700" u="none" strike="noStrike">
                          <a:effectLst/>
                          <a:latin typeface="+mj-lt"/>
                        </a:rPr>
                        <a:t>Операционная рентабельность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0%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12%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34%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47%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54%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63%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65%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66%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65%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66%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3827781384"/>
                  </a:ext>
                </a:extLst>
              </a:tr>
              <a:tr h="17113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4681" marR="4681" marT="4681" marB="0" anchor="b"/>
                </a:tc>
                <a:extLst>
                  <a:ext uri="{0D108BD9-81ED-4DB2-BD59-A6C34878D82A}">
                    <a16:rowId xmlns:a16="http://schemas.microsoft.com/office/drawing/2014/main" val="142039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idx="1"/>
          </p:nvPr>
        </p:nvSpPr>
        <p:spPr>
          <a:xfrm>
            <a:off x="1186514" y="1516047"/>
            <a:ext cx="854392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Проблема: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Сфера доставки испытывает трудности из-за постоянно увеличивающегося потока людей и машин в городе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Дроны уже сейчас: 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умеют развитую навигационную систему</a:t>
            </a:r>
            <a:endParaRPr dirty="0">
              <a:solidFill>
                <a:schemeClr val="tx1"/>
              </a:solidFill>
            </a:endParaRPr>
          </a:p>
          <a:p>
            <a:pPr marL="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способны относительно безопасно передвигаться по городу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Решение: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Использование дронов-доставщиков </a:t>
            </a:r>
            <a:r>
              <a:rPr lang="ru-RU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для</a:t>
            </a: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оптимизации доставки товаров до пеших курьеров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" name="Google Shape;124;p5" descr="Лого РВК.JPG">
            <a:extLst>
              <a:ext uri="{FF2B5EF4-FFF2-40B4-BE49-F238E27FC236}">
                <a16:creationId xmlns:a16="http://schemas.microsoft.com/office/drawing/2014/main" id="{0846B028-D839-477F-BF19-A660BDF42C4B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5;p5" descr="EF_logo_МГУ.png">
            <a:extLst>
              <a:ext uri="{FF2B5EF4-FFF2-40B4-BE49-F238E27FC236}">
                <a16:creationId xmlns:a16="http://schemas.microsoft.com/office/drawing/2014/main" id="{53849C04-DD8C-48A3-AF7F-8FD5EF199F89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8AD3EE1D-6978-4794-BE8B-B88D5E0F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AD0B151-624F-409E-8AD8-ADAF09AD234A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0681AC6-74C6-4F7B-804A-BF1616232275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123BC7-D2E6-4661-9E0A-BD6C42904B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Финансовая модель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DB2BBCA-8D60-489D-84B8-5B9DC3A3D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542240"/>
              </p:ext>
            </p:extLst>
          </p:nvPr>
        </p:nvGraphicFramePr>
        <p:xfrm>
          <a:off x="1105028" y="1562007"/>
          <a:ext cx="8325190" cy="2046448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028427">
                  <a:extLst>
                    <a:ext uri="{9D8B030D-6E8A-4147-A177-3AD203B41FA5}">
                      <a16:colId xmlns:a16="http://schemas.microsoft.com/office/drawing/2014/main" val="48441436"/>
                    </a:ext>
                  </a:extLst>
                </a:gridCol>
                <a:gridCol w="648096">
                  <a:extLst>
                    <a:ext uri="{9D8B030D-6E8A-4147-A177-3AD203B41FA5}">
                      <a16:colId xmlns:a16="http://schemas.microsoft.com/office/drawing/2014/main" val="208668951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804990818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4268836688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993980322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3839646562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1579838010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1572294131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1218065455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4192673466"/>
                    </a:ext>
                  </a:extLst>
                </a:gridCol>
                <a:gridCol w="554861">
                  <a:extLst>
                    <a:ext uri="{9D8B030D-6E8A-4147-A177-3AD203B41FA5}">
                      <a16:colId xmlns:a16="http://schemas.microsoft.com/office/drawing/2014/main" val="255965013"/>
                    </a:ext>
                  </a:extLst>
                </a:gridCol>
                <a:gridCol w="654918">
                  <a:extLst>
                    <a:ext uri="{9D8B030D-6E8A-4147-A177-3AD203B41FA5}">
                      <a16:colId xmlns:a16="http://schemas.microsoft.com/office/drawing/2014/main" val="2960641396"/>
                    </a:ext>
                  </a:extLst>
                </a:gridCol>
              </a:tblGrid>
              <a:tr h="519172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Operating Income/ </a:t>
                      </a:r>
                      <a:r>
                        <a:rPr lang="ru-RU" sz="1600" u="none" strike="noStrike" dirty="0">
                          <a:effectLst/>
                        </a:rPr>
                        <a:t>Операционная прибыль 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        4 834 800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736 000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2 955 000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5 377 600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7 594 768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10 472 000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11 366 502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11 472 000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11 364 603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11 472 000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67 975 673   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8831237"/>
                  </a:ext>
                </a:extLst>
              </a:tr>
              <a:tr h="788963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 err="1">
                          <a:effectLst/>
                        </a:rPr>
                        <a:t>Operating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r>
                        <a:rPr lang="ru-RU" sz="1600" u="none" strike="noStrike" dirty="0" err="1">
                          <a:effectLst/>
                        </a:rPr>
                        <a:t>Income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r>
                        <a:rPr lang="ru-RU" sz="1600" u="none" strike="noStrike" dirty="0" err="1">
                          <a:effectLst/>
                        </a:rPr>
                        <a:t>Growth</a:t>
                      </a:r>
                      <a:r>
                        <a:rPr lang="ru-RU" sz="1600" u="none" strike="noStrike" dirty="0">
                          <a:effectLst/>
                        </a:rPr>
                        <a:t>/ Рост операционной прибыли 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-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2984356"/>
                  </a:ext>
                </a:extLst>
              </a:tr>
              <a:tr h="721197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EBIT Margin/ </a:t>
                      </a:r>
                      <a:r>
                        <a:rPr lang="ru-RU" sz="1600" u="none" strike="noStrike">
                          <a:effectLst/>
                        </a:rPr>
                        <a:t>Операционная рентабельность</a:t>
                      </a:r>
                      <a:endParaRPr lang="ru-RU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8088002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58E3041E-D92B-4605-B193-EAB7AFE4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2" y="3951955"/>
            <a:ext cx="3830268" cy="25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0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4;p5" descr="Лого РВК.JPG">
            <a:extLst>
              <a:ext uri="{FF2B5EF4-FFF2-40B4-BE49-F238E27FC236}">
                <a16:creationId xmlns:a16="http://schemas.microsoft.com/office/drawing/2014/main" id="{445C3985-DCF2-41CA-9DBC-85540FCE715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p5" descr="EF_logo_МГУ.png">
            <a:extLst>
              <a:ext uri="{FF2B5EF4-FFF2-40B4-BE49-F238E27FC236}">
                <a16:creationId xmlns:a16="http://schemas.microsoft.com/office/drawing/2014/main" id="{27C1BA69-891C-46BF-9126-ED18B677474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5CCE6A96-C9B8-43E7-8844-B0BE7342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36CCF1-CA9F-438D-8A4A-DD9A749E02A5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F934AA-249C-4045-A8D5-F2CC33129CD7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Google Shape;272;p20">
            <a:extLst>
              <a:ext uri="{FF2B5EF4-FFF2-40B4-BE49-F238E27FC236}">
                <a16:creationId xmlns:a16="http://schemas.microsoft.com/office/drawing/2014/main" id="{AB9EAFA0-4FF3-4BB8-8B91-FC241203D4A2}"/>
              </a:ext>
            </a:extLst>
          </p:cNvPr>
          <p:cNvSpPr txBox="1">
            <a:spLocks/>
          </p:cNvSpPr>
          <p:nvPr/>
        </p:nvSpPr>
        <p:spPr>
          <a:xfrm>
            <a:off x="805324" y="487658"/>
            <a:ext cx="8924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2060"/>
              </a:buClr>
              <a:buSzPts val="3200"/>
              <a:buFont typeface="Calibri"/>
              <a:buNone/>
            </a:pPr>
            <a:r>
              <a:rPr lang="ru-RU" sz="32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Финансовая модель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2BC489-4639-4C83-9688-E535ACC731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0FCAFB7-203F-4F2E-A03D-4D4ABB02F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274921"/>
              </p:ext>
            </p:extLst>
          </p:nvPr>
        </p:nvGraphicFramePr>
        <p:xfrm>
          <a:off x="951329" y="1623807"/>
          <a:ext cx="8269284" cy="208680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014805">
                  <a:extLst>
                    <a:ext uri="{9D8B030D-6E8A-4147-A177-3AD203B41FA5}">
                      <a16:colId xmlns:a16="http://schemas.microsoft.com/office/drawing/2014/main" val="2727407383"/>
                    </a:ext>
                  </a:extLst>
                </a:gridCol>
                <a:gridCol w="643744">
                  <a:extLst>
                    <a:ext uri="{9D8B030D-6E8A-4147-A177-3AD203B41FA5}">
                      <a16:colId xmlns:a16="http://schemas.microsoft.com/office/drawing/2014/main" val="627746576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2688058670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1123814865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1753329494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2947645521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4090288944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2914308776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910705785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2415563354"/>
                    </a:ext>
                  </a:extLst>
                </a:gridCol>
                <a:gridCol w="551135">
                  <a:extLst>
                    <a:ext uri="{9D8B030D-6E8A-4147-A177-3AD203B41FA5}">
                      <a16:colId xmlns:a16="http://schemas.microsoft.com/office/drawing/2014/main" val="976230001"/>
                    </a:ext>
                  </a:extLst>
                </a:gridCol>
                <a:gridCol w="650520">
                  <a:extLst>
                    <a:ext uri="{9D8B030D-6E8A-4147-A177-3AD203B41FA5}">
                      <a16:colId xmlns:a16="http://schemas.microsoft.com/office/drawing/2014/main" val="4166702260"/>
                    </a:ext>
                  </a:extLst>
                </a:gridCol>
              </a:tblGrid>
              <a:tr h="416704">
                <a:tc gridSpan="1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Economic Performance 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07006"/>
                  </a:ext>
                </a:extLst>
              </a:tr>
              <a:tr h="416704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Net CF after Tax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        4 610 324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612 257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2 831 257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5 253 857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7 471 025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10 348 257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11 242 759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11 348 257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11 240 860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11 348 257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67 086 462   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743647"/>
                  </a:ext>
                </a:extLst>
              </a:tr>
              <a:tr h="654819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Discounted Net CF (%) adjusted for Risk (%) and Inflation (%)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        5 357 196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513 071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2 372 593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4 402 732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6 260 719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8 671 839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9 421 432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9 509 839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9 419 841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9 509 839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54 724 710   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371710"/>
                  </a:ext>
                </a:extLst>
              </a:tr>
              <a:tr h="59857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strike="noStrike" dirty="0">
                          <a:effectLst/>
                        </a:rPr>
                        <a:t>NPV</a:t>
                      </a:r>
                      <a:endParaRPr lang="en-US" sz="6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79" marR="20379" marT="67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        5 252 153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503 011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2 326 072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4 316 404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6 137 959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8 501 803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9 236 698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9 323 372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9 235 138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9 323 372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000817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A28CD480-9B16-4FFD-9CF8-3F267543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9" y="3896299"/>
            <a:ext cx="4001671" cy="26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0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112319" y="1492028"/>
            <a:ext cx="3052517" cy="63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БИЗНЕС-ИДЕЯ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idx="1"/>
          </p:nvPr>
        </p:nvSpPr>
        <p:spPr>
          <a:xfrm>
            <a:off x="1112319" y="2273445"/>
            <a:ext cx="8543925" cy="2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целевой потребитель: </a:t>
            </a: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Онлайн-магазины, почта</a:t>
            </a:r>
            <a:endParaRPr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ценностное предложение: </a:t>
            </a: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Налаживание доставки товара, заказанного в онлайн-магазине, от склада до двери клиента в 2 этапа. </a:t>
            </a:r>
            <a:endParaRPr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прогнозный период проекта</a:t>
            </a:r>
            <a:r>
              <a:rPr lang="ru-RU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2 года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" name="Google Shape;124;p5" descr="Лого РВК.JPG">
            <a:extLst>
              <a:ext uri="{FF2B5EF4-FFF2-40B4-BE49-F238E27FC236}">
                <a16:creationId xmlns:a16="http://schemas.microsoft.com/office/drawing/2014/main" id="{C82BCC62-D0FF-44F5-AA27-6D8FDB789B99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5;p5" descr="EF_logo_МГУ.png">
            <a:extLst>
              <a:ext uri="{FF2B5EF4-FFF2-40B4-BE49-F238E27FC236}">
                <a16:creationId xmlns:a16="http://schemas.microsoft.com/office/drawing/2014/main" id="{17DA9546-F2AA-4E2C-BDD9-60CD45978316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EC38D85C-C410-47C4-BEFB-AD095F71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2E6FEC1-314C-4025-93E1-3F3052C84FE3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24D37E3-3EE3-4FBC-A35F-806BF573F840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3286C7-4B13-4F9D-B9C0-98F7A06780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112319" y="1250213"/>
            <a:ext cx="3822546" cy="5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Как это работает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idx="1"/>
          </p:nvPr>
        </p:nvSpPr>
        <p:spPr>
          <a:xfrm>
            <a:off x="1112319" y="1834174"/>
            <a:ext cx="8543925" cy="456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1 этап: </a:t>
            </a:r>
            <a:r>
              <a:rPr lang="ru-RU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Дроны, расположенные на специальных точках (преимущественно на складских помещениях компаний-партнёров на окраине города) с помощью работника нашей компании забирают товар и довозят его до двери клиента.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2 этап: </a:t>
            </a:r>
            <a:r>
              <a:rPr lang="ru-RU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На каждом этапе своего маршрута дрон оценивает оставшийся заряд батареи и, если между точкой отправления и конечной точкой ему требуется </a:t>
            </a:r>
            <a:r>
              <a:rPr lang="ru-RU" sz="2800" b="0" i="0" u="none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дозарядка</a:t>
            </a:r>
            <a:r>
              <a:rPr lang="ru-RU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прилетает на станцию для смены батареи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8" name="Google Shape;124;p5" descr="Лого РВК.JPG">
            <a:extLst>
              <a:ext uri="{FF2B5EF4-FFF2-40B4-BE49-F238E27FC236}">
                <a16:creationId xmlns:a16="http://schemas.microsoft.com/office/drawing/2014/main" id="{4FD50C1B-52FA-420A-A020-A74C03F03FBD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5;p5" descr="EF_logo_МГУ.png">
            <a:extLst>
              <a:ext uri="{FF2B5EF4-FFF2-40B4-BE49-F238E27FC236}">
                <a16:creationId xmlns:a16="http://schemas.microsoft.com/office/drawing/2014/main" id="{CC8BC6A7-6E5B-4F22-B586-10CCFAE03090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CA1C35B3-C2F3-4218-8558-C435CE6A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CFFC8C2-B926-4CD1-9E48-07856E40AFFC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8783217-8F1D-43A2-B7E1-F1557694F19E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ED6DA9-B8B6-46D5-A098-893989ABAB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66744-F741-4040-910D-DC69E980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805032"/>
            <a:ext cx="5052967" cy="505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DB3025AF-3646-41CE-92D9-BB1D709EA9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96908" y="417251"/>
            <a:ext cx="4880109" cy="585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Как пользователь сможет воспользоваться услугой?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При заказе товара на сайте нашего партнёра (</a:t>
            </a:r>
            <a:r>
              <a:rPr lang="ru-RU" dirty="0" err="1">
                <a:solidFill>
                  <a:schemeClr val="tx1"/>
                </a:solidFill>
              </a:rPr>
              <a:t>Ozon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Wildberries</a:t>
            </a:r>
            <a:r>
              <a:rPr lang="ru-RU" dirty="0">
                <a:solidFill>
                  <a:schemeClr val="tx1"/>
                </a:solidFill>
              </a:rPr>
              <a:t>, DHL) пользователь сможет увидеть среди предложенных наш вариант доставки.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Мы предлагает нашим компаниям-партнерам интегрировать виджет </a:t>
            </a:r>
            <a:r>
              <a:rPr lang="en-US" dirty="0" err="1">
                <a:solidFill>
                  <a:schemeClr val="tx1"/>
                </a:solidFill>
              </a:rPr>
              <a:t>DroneDelivery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 свое ПО.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Виджет, с помощью которого происходит оформление доставки – разработан нашей командой.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Виджет универсальный для всех платформ. Компаниям-партнерам не нужно разрабатывать свое ПО.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После этого клиент сможет выбрать предложенное время и адрес, при заказе товара клиенту будет предложено оплатить товар онлайн на самом сайте, т.к. дрон не поддерживает способы оплаты.</a:t>
            </a:r>
          </a:p>
        </p:txBody>
      </p:sp>
    </p:spTree>
    <p:extLst>
      <p:ext uri="{BB962C8B-B14F-4D97-AF65-F5344CB8AC3E}">
        <p14:creationId xmlns:p14="http://schemas.microsoft.com/office/powerpoint/2010/main" val="195991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celand expands food delivery by drone in Reykjavik - BBC News">
            <a:extLst>
              <a:ext uri="{FF2B5EF4-FFF2-40B4-BE49-F238E27FC236}">
                <a16:creationId xmlns:a16="http://schemas.microsoft.com/office/drawing/2014/main" id="{7B97AF76-1915-43FB-8D1F-15671E35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96684"/>
            <a:ext cx="4299011" cy="24181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3CAA0B14-4946-4FFD-902F-113055F82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4760" y="548196"/>
            <a:ext cx="3566213" cy="576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Как происходит получение: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За 10 минут до прибытия клиент получает уведомление о получении посылки.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Для изъятия необходимо нажать кнопку внутри приложения компании-партнера для «разблокировки».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Если нет доступа к приложению-партнера, то можно позвонить на определенный короткий номер (происходит сверка с базой данных телефонов клиентов и отправленных заказов)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ru-RU" dirty="0">
                <a:solidFill>
                  <a:schemeClr val="tx1"/>
                </a:solidFill>
              </a:rPr>
              <a:t>Возможность открытия появится только когда дрон приземлился и готов для выдачи.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074" name="Picture 2" descr="Открыть замок значок изолирован на белом фоне. Символ замка. Круглая белая  кнопка. Векторная миграция — Векторное изображение © mingirov.gmail.com  #255814630">
            <a:extLst>
              <a:ext uri="{FF2B5EF4-FFF2-40B4-BE49-F238E27FC236}">
                <a16:creationId xmlns:a16="http://schemas.microsoft.com/office/drawing/2014/main" id="{157A5E93-8C6A-4C4E-B73C-121AE443F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6974"/>
          <a:stretch/>
        </p:blipFill>
        <p:spPr bwMode="auto">
          <a:xfrm>
            <a:off x="5804022" y="548196"/>
            <a:ext cx="2596966" cy="25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96109" y="1313180"/>
            <a:ext cx="4341611" cy="65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0" i="0" u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Объем рынка</a:t>
            </a:r>
            <a:endParaRPr sz="4000" dirty="0"/>
          </a:p>
        </p:txBody>
      </p:sp>
      <p:pic>
        <p:nvPicPr>
          <p:cNvPr id="142" name="Google Shape;142;p7" descr="Исследование рынка экспресс-доставки в России :: Shopolog.ru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37433" y="2079118"/>
            <a:ext cx="3639895" cy="190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 descr="Рынок экспресс-доставки в Российской Федерации, итоги 2015 года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37433" y="4063890"/>
            <a:ext cx="3639895" cy="199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 descr="Российский рынок экспресс-доставки-2016: куда плывём? | Клуб Логистов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728865" y="2079118"/>
            <a:ext cx="4668088" cy="283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4;p5" descr="Лого РВК.JPG">
            <a:extLst>
              <a:ext uri="{FF2B5EF4-FFF2-40B4-BE49-F238E27FC236}">
                <a16:creationId xmlns:a16="http://schemas.microsoft.com/office/drawing/2014/main" id="{047711DE-986F-450C-A758-0AD3FCD73264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5;p5" descr="EF_logo_МГУ.png">
            <a:extLst>
              <a:ext uri="{FF2B5EF4-FFF2-40B4-BE49-F238E27FC236}">
                <a16:creationId xmlns:a16="http://schemas.microsoft.com/office/drawing/2014/main" id="{E8C1BA47-2E27-4CCC-AB17-D94DE25CBA24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9584AB93-ECB5-431B-A112-EEA0BDB1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B4011DE-7143-4C2A-AFDF-45A587662690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EBD6BF9-AC71-4D5F-A27C-0FFF75758041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B66996-FE00-4C62-9F73-6A2977484E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051979" y="1249757"/>
            <a:ext cx="6267627" cy="5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МАРКЕТИНГ. ОЦЕНКА РЫНКА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idx="1"/>
          </p:nvPr>
        </p:nvSpPr>
        <p:spPr>
          <a:xfrm>
            <a:off x="1051979" y="1887427"/>
            <a:ext cx="8664606" cy="334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Продукт</a:t>
            </a:r>
            <a:r>
              <a:rPr lang="ru-RU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Доставка товаров от склада до двери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Цена: 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30 руб / км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Каналы дистрибуции: 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Интернет-сервисы </a:t>
            </a:r>
            <a:endParaRPr sz="28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Продвижение: </a:t>
            </a:r>
            <a:r>
              <a:rPr lang="en-US" sz="2800" b="0" i="0" u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Выход на существующие компании доставки, непосредственный контакт с покупателями, реклама в интернете, создание собственных точек развёртывания дронов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4;p5" descr="Лого РВК.JPG">
            <a:extLst>
              <a:ext uri="{FF2B5EF4-FFF2-40B4-BE49-F238E27FC236}">
                <a16:creationId xmlns:a16="http://schemas.microsoft.com/office/drawing/2014/main" id="{6FF76323-1C29-4DD8-9AB7-A727FE5F1AAE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grayscl/>
          </a:blip>
          <a:srcRect/>
          <a:stretch/>
        </p:blipFill>
        <p:spPr>
          <a:xfrm>
            <a:off x="3225659" y="306627"/>
            <a:ext cx="803679" cy="34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5;p5" descr="EF_logo_МГУ.png">
            <a:extLst>
              <a:ext uri="{FF2B5EF4-FFF2-40B4-BE49-F238E27FC236}">
                <a16:creationId xmlns:a16="http://schemas.microsoft.com/office/drawing/2014/main" id="{DF500B95-B581-4B26-96B5-9C06C7B979F1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4375291" y="236839"/>
            <a:ext cx="1008991" cy="47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СПбГУ ИТМО (Санкт-Петербургский национальный исследовательский университет информационных  технологий, механики и оптики)">
            <a:extLst>
              <a:ext uri="{FF2B5EF4-FFF2-40B4-BE49-F238E27FC236}">
                <a16:creationId xmlns:a16="http://schemas.microsoft.com/office/drawing/2014/main" id="{9AE0195F-FEF1-430F-9B64-A3D29EED4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0" y="278552"/>
            <a:ext cx="1007754" cy="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69A2BD6-2948-4424-B710-D7BFED20A18E}"/>
              </a:ext>
            </a:extLst>
          </p:cNvPr>
          <p:cNvCxnSpPr/>
          <p:nvPr/>
        </p:nvCxnSpPr>
        <p:spPr>
          <a:xfrm>
            <a:off x="5458477" y="236839"/>
            <a:ext cx="1" cy="5016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E949F6C-60F2-4414-A0B9-07BF127D449D}"/>
              </a:ext>
            </a:extLst>
          </p:cNvPr>
          <p:cNvCxnSpPr/>
          <p:nvPr/>
        </p:nvCxnSpPr>
        <p:spPr>
          <a:xfrm>
            <a:off x="4202314" y="236839"/>
            <a:ext cx="1" cy="5016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39500E-4359-4B9B-BBF5-10ED9D141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982" t="22339" r="32917" b="66472"/>
          <a:stretch/>
        </p:blipFill>
        <p:spPr>
          <a:xfrm>
            <a:off x="8010951" y="6272392"/>
            <a:ext cx="1548081" cy="492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Другая 1">
      <a:majorFont>
        <a:latin typeface="FuturaDemiC"/>
        <a:ea typeface=""/>
        <a:cs typeface=""/>
      </a:majorFont>
      <a:minorFont>
        <a:latin typeface="FuturaLightC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2449</TotalTime>
  <Words>2452</Words>
  <Application>Microsoft Office PowerPoint</Application>
  <PresentationFormat>Лист A4 (210x297 мм)</PresentationFormat>
  <Paragraphs>515</Paragraphs>
  <Slides>31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Blooming Elegant Sans</vt:lpstr>
      <vt:lpstr>Calibri</vt:lpstr>
      <vt:lpstr>ContaxW01-75Bold</vt:lpstr>
      <vt:lpstr>FuturaDemiC</vt:lpstr>
      <vt:lpstr>FuturaLightC</vt:lpstr>
      <vt:lpstr>Gill Sans MT</vt:lpstr>
      <vt:lpstr>Эмблема</vt:lpstr>
      <vt:lpstr>и команда «47 boys»</vt:lpstr>
      <vt:lpstr>КОМАНДА ПРОЕКТА</vt:lpstr>
      <vt:lpstr>Презентация PowerPoint</vt:lpstr>
      <vt:lpstr>БИЗНЕС-ИДЕЯ</vt:lpstr>
      <vt:lpstr>Как это работает</vt:lpstr>
      <vt:lpstr>Презентация PowerPoint</vt:lpstr>
      <vt:lpstr>Презентация PowerPoint</vt:lpstr>
      <vt:lpstr>Объем рынка</vt:lpstr>
      <vt:lpstr>МАРКЕТИНГ. ОЦЕНКА РЫНКА  </vt:lpstr>
      <vt:lpstr>Экспресс-анализ рынка</vt:lpstr>
      <vt:lpstr>Экспресс-анализ рынка</vt:lpstr>
      <vt:lpstr>Презентация PowerPoint</vt:lpstr>
      <vt:lpstr>Преимущества над традиционными аналогами</vt:lpstr>
      <vt:lpstr>План проекта</vt:lpstr>
      <vt:lpstr>PRODUCT DEVELOPMENT. РАЗРАБОТКА ПРОДУКТА </vt:lpstr>
      <vt:lpstr>4p. Product - Креативные решения</vt:lpstr>
      <vt:lpstr>4p. Product - Креативные решения</vt:lpstr>
      <vt:lpstr>4p. Price - Цена</vt:lpstr>
      <vt:lpstr>4p. Place - Место</vt:lpstr>
      <vt:lpstr>4p. Promotion - Продвижение</vt:lpstr>
      <vt:lpstr>ВЫБОР МОДЕЛИ КОММЕРЦИАЛИЗАЦИИ:  СОЗДАНИЕ СТАРТАПА (1) </vt:lpstr>
      <vt:lpstr>ВЫБОР МОДЕЛИ КОММЕРЦИАЛИЗАЦИИ:  СОЗДАНИЕ СТАРТАПА (1) </vt:lpstr>
      <vt:lpstr>ВЫБОР МОДЕЛИ КОММЕРЦИАЛИЗАЦИИ:  ТРАНСФЕР ТЕХНОЛОГИЙ И ЛИЦЕНЗИРОВАНИЕ </vt:lpstr>
      <vt:lpstr>ВЫБОР МОДЕЛИ КОММЕРЦИАЛИЗАЦИИ:  СОЗДАНИЕ СТАРТАПА (2) </vt:lpstr>
      <vt:lpstr>Презентация PowerPoint</vt:lpstr>
      <vt:lpstr>Презентация PowerPoint</vt:lpstr>
      <vt:lpstr>Презентация PowerPoint</vt:lpstr>
      <vt:lpstr>Финансовая модель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«47 boys» представляет</dc:title>
  <dc:creator>НР</dc:creator>
  <cp:lastModifiedBy>Дмитрий Евстигнеев</cp:lastModifiedBy>
  <cp:revision>11</cp:revision>
  <dcterms:created xsi:type="dcterms:W3CDTF">2017-05-29T17:45:52Z</dcterms:created>
  <dcterms:modified xsi:type="dcterms:W3CDTF">2021-01-23T13:19:41Z</dcterms:modified>
</cp:coreProperties>
</file>