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88" r:id="rId6"/>
    <p:sldId id="261" r:id="rId7"/>
    <p:sldId id="285" r:id="rId8"/>
    <p:sldId id="295" r:id="rId9"/>
    <p:sldId id="290" r:id="rId10"/>
    <p:sldId id="293" r:id="rId11"/>
    <p:sldId id="292" r:id="rId12"/>
    <p:sldId id="294" r:id="rId13"/>
    <p:sldId id="289" r:id="rId14"/>
    <p:sldId id="28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2149-9786-455E-9C3F-242E63697676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56B58-1C0C-46EC-B1EF-8C9D3C7929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32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78F13-76A4-F0F8-FA05-C1F1AE12A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041A65-6CA0-80F4-4AC8-61289F0CC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76DDE6-9D1D-D340-B31C-16504BC3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6E58-20C2-47DD-B86F-1E307CA743A8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3B446D-DDFC-F6F7-6385-B1F33620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B828B-AB58-D1C4-A9B8-0C1D2F7E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5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FD455-947D-BF86-EC61-D823EEB1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F18AF3-CFFA-509E-CC81-733FC9D57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5F4954-0E29-5EF3-4374-F4FF2B13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4B59-F8AF-4C08-BC36-559C55AF560C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F038A0-5321-E620-9661-87D4FFE0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A0E720-7E75-8567-61DD-D87BB994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36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DD6AD6-CE19-D8EB-56C6-5F9BAF9BC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BAFD63-B34D-4890-B8EF-9C0DA93D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849CB-3286-2D55-4EDC-E9FFD3F6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F1E-0A11-4809-933C-7E2637C3B411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B277E2-7BC5-8EBB-4817-EC27C192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127AF-BC12-B1FD-A81F-A5E8734B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77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CBF02-58F4-07C8-DB14-A3887FA5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7C727-D2F8-754C-689F-689BA474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0D90C8-BFC3-1834-F9CB-210F83D6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89C7-8FDD-4EAA-A28C-55B291174C61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F7DA-244E-975A-F73A-CC7682A3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1DE3AD-4499-B099-20FB-5D953D04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17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EF1B9-704E-27F8-1463-5EDA9E87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FCE63C-A711-909C-C3C0-AD1A9E452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C9642B-D7A4-DE50-F25B-7B2F3D44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DF2-7BCF-49F4-9A53-4DC7FEF27AA9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0B276B-DFD5-DF49-B956-0AC8DF25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073D7-8D76-387A-85CE-A354C864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80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07378-448D-8B16-53A3-FB143C8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131D0-8076-96D5-DDC8-AC390660F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0EF06B-9BB8-9A23-E546-59A838AA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3B5E37-7CDA-83D8-852C-D12533E2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7840-4014-4057-AF16-FA6DD3A78B32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0642D5-C99B-3E56-3A0F-10E264C0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C276C7-013C-3191-4F15-256098E7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8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37DA0-54A5-3EA4-109B-903ADB91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04A3E4-3615-DAE7-1EC9-D03D0D4F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6A283B-FBF6-A724-97A5-FCE4970A3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192E3C-D9F7-09DE-CD98-287F07E16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39D368-D231-12C8-9DED-F5430B27D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2ACF43-1A35-3E18-799B-5BCF8466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114A-4CA3-4F9F-806E-253FC98219EF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775010-28A7-901F-DA62-7F9545B3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918181-FB82-75E9-741C-76827EB7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60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F733E-DE77-3413-2FD1-CD687E0E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1724F9-38A2-DA27-EF3A-80908DCF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4236-94BF-42DB-880A-09195135ABBE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2E778D-9274-4D15-1B71-92DA6DBC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AC58C7-A4D2-F342-DEBD-67298E1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55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FD034F-BFB9-602B-6680-D97FB358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12BA-DE18-4C38-89E7-9DC18B2380E3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917147-BC95-901E-A074-0F9DBD78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2A0C51-7284-20DE-AECF-B9EAF3D9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23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985B6-CFA5-D432-B244-E2059BC5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55676-D27D-B201-DE87-4FD45615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06B33F-A885-2767-F05E-F0DE6F7E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CECF69-A4D6-60BA-BDE9-F2F164BD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970A-037F-411F-A0D2-2AAC1808675A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C24357-FBB2-B469-5142-0DF11347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B7E7A9-B626-B43E-82CE-3929EEA6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055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070F1-3F33-83A0-5289-B1276AF7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E9E881-6D7C-9A38-F807-298CB1D0A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F0A76F-B3BC-4F99-2584-623900F6E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F6C66D-D29E-EEA4-B055-DF877ACB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3718-0EDA-4F57-A3B4-93BD5618AA0F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A2F88C-CD54-5431-50C9-8DC40D4E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67B9D7-97B1-5EA2-4243-79A95E85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9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B413D-A943-2114-F0B4-148DEDF9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6C43B9-A668-5B02-BE50-738AAD780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267615-DBDA-4C42-402B-15B499097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96AFA-74FC-4032-BA97-8E7E690F0244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3CE82F-A442-686C-6F7C-844E113C7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38F75-D4E5-C57D-D28B-CA929E2E1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10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666EB-EBE4-8E12-12EF-420866DE2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383"/>
            <a:ext cx="9501051" cy="5181600"/>
          </a:xfrm>
        </p:spPr>
        <p:txBody>
          <a:bodyPr>
            <a:normAutofit fontScale="90000"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5300" dirty="0"/>
              <a:t>Курсовой проект</a:t>
            </a:r>
            <a:br>
              <a:rPr lang="ru-RU" dirty="0"/>
            </a:br>
            <a:r>
              <a:rPr lang="ru-RU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 «Автотранспортное предприятие»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AD187-863D-5BF9-B4DB-CEADB0351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3177" y="5056369"/>
            <a:ext cx="4188824" cy="1248637"/>
          </a:xfrm>
        </p:spPr>
        <p:txBody>
          <a:bodyPr>
            <a:normAutofit/>
          </a:bodyPr>
          <a:lstStyle/>
          <a:p>
            <a:pPr marL="180340" marR="180340" algn="l">
              <a:lnSpc>
                <a:spcPct val="100000"/>
              </a:lnSpc>
              <a:spcAft>
                <a:spcPts val="0"/>
              </a:spcAft>
            </a:pP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 студент гр. </a:t>
            </a:r>
            <a:r>
              <a:rPr lang="ru-RU" sz="18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ИСТ</a:t>
            </a: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-121</a:t>
            </a:r>
          </a:p>
          <a:p>
            <a:pPr marL="180340" marR="180340" algn="l">
              <a:lnSpc>
                <a:spcPct val="100000"/>
              </a:lnSpc>
              <a:spcAft>
                <a:spcPts val="0"/>
              </a:spcAft>
            </a:pPr>
            <a:r>
              <a:rPr lang="ru-RU" sz="18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Опарин</a:t>
            </a: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Д.С</a:t>
            </a:r>
          </a:p>
        </p:txBody>
      </p:sp>
    </p:spTree>
    <p:extLst>
      <p:ext uri="{BB962C8B-B14F-4D97-AF65-F5344CB8AC3E}">
        <p14:creationId xmlns:p14="http://schemas.microsoft.com/office/powerpoint/2010/main" val="350060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D39DB-173B-2BF2-C3F3-F58C292C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56095"/>
          </a:xfrm>
        </p:spPr>
        <p:txBody>
          <a:bodyPr>
            <a:normAutofit/>
          </a:bodyPr>
          <a:lstStyle/>
          <a:p>
            <a:r>
              <a:rPr lang="ru-RU" sz="3600" dirty="0"/>
              <a:t>Демонстрация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A6A2C-2683-B8DD-9094-8AD92DBA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B94094-0EF6-A565-B6F5-3BA212F6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72" y="4176410"/>
            <a:ext cx="7965408" cy="26815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4DC210-7D36-443E-4F83-05D2DE4A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2620"/>
            <a:ext cx="7600336" cy="320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9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D39DB-173B-2BF2-C3F3-F58C292C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28"/>
            <a:ext cx="10515600" cy="735586"/>
          </a:xfrm>
        </p:spPr>
        <p:txBody>
          <a:bodyPr>
            <a:normAutofit/>
          </a:bodyPr>
          <a:lstStyle/>
          <a:p>
            <a:r>
              <a:rPr lang="ru-RU" sz="3600" dirty="0"/>
              <a:t>Демонстрация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A6A2C-2683-B8DD-9094-8AD92DBA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11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CF53A3-012F-1CCB-1E6F-A0068D5A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80" y="962389"/>
            <a:ext cx="4156538" cy="58956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3D793AD-B7BC-5331-2132-313D2FF33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82" y="958464"/>
            <a:ext cx="5437239" cy="539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3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D39DB-173B-2BF2-C3F3-F58C292C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28"/>
            <a:ext cx="10515600" cy="735586"/>
          </a:xfrm>
        </p:spPr>
        <p:txBody>
          <a:bodyPr>
            <a:normAutofit/>
          </a:bodyPr>
          <a:lstStyle/>
          <a:p>
            <a:r>
              <a:rPr lang="ru-RU" sz="3600" dirty="0"/>
              <a:t>Демонстрация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A6A2C-2683-B8DD-9094-8AD92DBA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12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FE1EE8-D0F6-D021-5FEB-D01CDE282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75" t="3796" b="3094"/>
          <a:stretch/>
        </p:blipFill>
        <p:spPr>
          <a:xfrm>
            <a:off x="157316" y="1088714"/>
            <a:ext cx="7761175" cy="2959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483B30-BEF2-00AC-9113-38842055D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49"/>
          <a:stretch/>
        </p:blipFill>
        <p:spPr>
          <a:xfrm>
            <a:off x="157316" y="4433661"/>
            <a:ext cx="5987845" cy="2424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75599B-D4C3-FE27-3101-BD379E075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383" y="1088714"/>
            <a:ext cx="3732301" cy="24450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9E8C2E-7C46-FC38-9138-704FB5D4D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447" y="4201540"/>
            <a:ext cx="5448654" cy="2231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252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D39DB-173B-2BF2-C3F3-F58C292C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12202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04832B-1A39-E05D-04D0-3EFC213E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878531"/>
          </a:xfrm>
        </p:spPr>
        <p:txBody>
          <a:bodyPr>
            <a:normAutofit/>
          </a:bodyPr>
          <a:lstStyle/>
          <a:p>
            <a:pPr marL="0" marR="168275" indent="442913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ходе выполнение курсового проекта была разработана программная система для информационной системы «Автотранспортное предприятие»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7188" algn="just">
              <a:lnSpc>
                <a:spcPct val="100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A6A2C-2683-B8DD-9094-8AD92DBA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31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DBFE2-7A29-614C-410C-7CD2B013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73" y="2427190"/>
            <a:ext cx="7885922" cy="1379699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8EFE03-C303-A400-089C-B28F323E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27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21E53-CDED-2E3D-5176-687ACEF0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E25EC7-96C9-FB1C-37E7-CD9BE1C9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81050" cy="4945224"/>
          </a:xfrm>
        </p:spPr>
        <p:txBody>
          <a:bodyPr>
            <a:normAutofit/>
          </a:bodyPr>
          <a:lstStyle/>
          <a:p>
            <a:pPr marL="0" indent="357188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современном мире транспорт играет важную роль. Для удобства и эффективности управления работой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транспорта необходима информационная система, которая позволит автоматизировать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деятельность автотранспортного предприятия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357188" algn="just">
              <a:lnSpc>
                <a:spcPct val="100000"/>
              </a:lnSpc>
              <a:buNone/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357188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работы будет функционирующая программная система, которая сможет облегчить процессы управления автотранспортным предприятием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E34454-0A4B-1ED0-3EDF-B5A3FE14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30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D39DB-173B-2BF2-C3F3-F58C292C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04832B-1A39-E05D-04D0-3EFC213E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358"/>
            <a:ext cx="10515600" cy="4351338"/>
          </a:xfrm>
        </p:spPr>
        <p:txBody>
          <a:bodyPr/>
          <a:lstStyle/>
          <a:p>
            <a:pPr marL="0" indent="357188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ea typeface="HiddenHorzOCR"/>
              </a:rPr>
              <a:t>Р</a:t>
            </a:r>
            <a:r>
              <a:rPr lang="ru-RU" sz="2400" dirty="0">
                <a:effectLst/>
                <a:latin typeface="Times New Roman" panose="02020603050405020304" pitchFamily="18" charset="0"/>
                <a:ea typeface="HiddenHorzOCR"/>
              </a:rPr>
              <a:t>азработать программну</a:t>
            </a:r>
            <a:r>
              <a:rPr lang="ru-RU" sz="2400" dirty="0">
                <a:latin typeface="Times New Roman" panose="02020603050405020304" pitchFamily="18" charset="0"/>
                <a:ea typeface="HiddenHorzOCR"/>
              </a:rPr>
              <a:t>ю систему</a:t>
            </a:r>
            <a:r>
              <a:rPr lang="en-US" sz="2400" dirty="0">
                <a:latin typeface="Times New Roman" panose="02020603050405020304" pitchFamily="18" charset="0"/>
                <a:ea typeface="HiddenHorzOCR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HiddenHorzOCR"/>
              </a:rPr>
              <a:t>учета пассажирских перевозок информационной системы </a:t>
            </a:r>
            <a:r>
              <a:rPr lang="en-US" sz="2400" dirty="0">
                <a:latin typeface="Times New Roman" panose="02020603050405020304" pitchFamily="18" charset="0"/>
                <a:ea typeface="HiddenHorzOCR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ea typeface="HiddenHorzOCR"/>
              </a:rPr>
              <a:t>Автотранспортное предприятие</a:t>
            </a:r>
            <a:r>
              <a:rPr lang="en-US" sz="2400" dirty="0">
                <a:latin typeface="Times New Roman" panose="02020603050405020304" pitchFamily="18" charset="0"/>
                <a:ea typeface="HiddenHorzOCR"/>
              </a:rPr>
              <a:t>”.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A6A2C-2683-B8DD-9094-8AD92DBA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15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B16D4-8CDB-0A5D-E22E-DD38494B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" y="136525"/>
            <a:ext cx="10515600" cy="1130710"/>
          </a:xfrm>
        </p:spPr>
        <p:txBody>
          <a:bodyPr>
            <a:noAutofit/>
          </a:bodyPr>
          <a:lstStyle/>
          <a:p>
            <a:pPr marR="78740" indent="0" algn="just">
              <a:lnSpc>
                <a:spcPct val="150000"/>
              </a:lnSpc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HiddenHorzOCR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3520E-5103-3A00-E2D9-E81BA282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14" y="1581867"/>
            <a:ext cx="10613571" cy="5276133"/>
          </a:xfrm>
        </p:spPr>
        <p:txBody>
          <a:bodyPr>
            <a:normAutofit fontScale="925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следующих категорий пользователей в системе: администратор, диспетчер, пользователь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Вход(+саморегистрация) покупателей и покупка билета на рейс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маршрутов по различным критериям, таким как пункт отправления, пункт назначения, дата отправления.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выбора места в автобусе, занятые места не будут отображаться.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информации о маршрутах.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Отправка электронного билета в личный кабинет пользователя в раздел мои билеты.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возврата билетов согласно правилам компании.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Ведение учетной записи пользователя с возможностью просматривать историю покупок билетов.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4DC61-1FF7-E6AC-A622-629248DD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81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B16D4-8CDB-0A5D-E22E-DD38494B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" y="136525"/>
            <a:ext cx="10515600" cy="992598"/>
          </a:xfrm>
        </p:spPr>
        <p:txBody>
          <a:bodyPr>
            <a:noAutofit/>
          </a:bodyPr>
          <a:lstStyle/>
          <a:p>
            <a:pPr marR="78740" indent="0" algn="just">
              <a:lnSpc>
                <a:spcPct val="150000"/>
              </a:lnSpc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HiddenHorzOCR"/>
                <a:cs typeface="Times New Roman" panose="02020603050405020304" pitchFamily="18" charset="0"/>
              </a:rPr>
              <a:t>Бизнес процесс </a:t>
            </a:r>
            <a:r>
              <a:rPr lang="en-US" sz="3200" dirty="0">
                <a:effectLst/>
                <a:latin typeface="Times New Roman" panose="02020603050405020304" pitchFamily="18" charset="0"/>
                <a:ea typeface="HiddenHorzOCR"/>
                <a:cs typeface="Times New Roman" panose="02020603050405020304" pitchFamily="18" charset="0"/>
              </a:rPr>
              <a:t>“</a:t>
            </a:r>
            <a:r>
              <a:rPr lang="ru-RU" sz="3200" dirty="0">
                <a:effectLst/>
                <a:latin typeface="Times New Roman" panose="02020603050405020304" pitchFamily="18" charset="0"/>
                <a:ea typeface="HiddenHorzOCR"/>
                <a:cs typeface="Times New Roman" panose="02020603050405020304" pitchFamily="18" charset="0"/>
              </a:rPr>
              <a:t>Покупка билета</a:t>
            </a:r>
            <a:r>
              <a:rPr lang="en-US" sz="3200" dirty="0">
                <a:effectLst/>
                <a:latin typeface="Times New Roman" panose="02020603050405020304" pitchFamily="18" charset="0"/>
                <a:ea typeface="HiddenHorzOCR"/>
                <a:cs typeface="Times New Roman" panose="02020603050405020304" pitchFamily="18" charset="0"/>
              </a:rPr>
              <a:t>”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3520E-5103-3A00-E2D9-E81BA282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75"/>
            <a:ext cx="10613571" cy="4486275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выбора маршрута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выбора даты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выбора места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Личный кабинет клиента с возможностью просмотра своих билетов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вернуть билет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4DC61-1FF7-E6AC-A622-629248DD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503A856-38C2-4476-BCB1-45ECA41764BB}"/>
              </a:ext>
            </a:extLst>
          </p:cNvPr>
          <p:cNvSpPr txBox="1">
            <a:spLocks/>
          </p:cNvSpPr>
          <p:nvPr/>
        </p:nvSpPr>
        <p:spPr>
          <a:xfrm>
            <a:off x="789214" y="1129123"/>
            <a:ext cx="10515600" cy="740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78740" algn="just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ea typeface="HiddenHorzOCR"/>
                <a:cs typeface="Times New Roman" panose="02020603050405020304" pitchFamily="18" charset="0"/>
              </a:rPr>
              <a:t>Функции</a:t>
            </a:r>
            <a:r>
              <a:rPr lang="en-US" sz="3200" dirty="0">
                <a:latin typeface="Times New Roman" panose="02020603050405020304" pitchFamily="18" charset="0"/>
                <a:ea typeface="HiddenHorzOCR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8BBCB-04EE-D8E9-16F7-C4AF4D2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03" y="233745"/>
            <a:ext cx="10944497" cy="805785"/>
          </a:xfrm>
        </p:spPr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01DAB-D04B-2BC8-49EE-DB1225A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A99129-7B31-68E7-9D87-F3854497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81" y="1039530"/>
            <a:ext cx="8658638" cy="562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3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8BBCB-04EE-D8E9-16F7-C4AF4D2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47" y="136525"/>
            <a:ext cx="10944497" cy="908613"/>
          </a:xfrm>
        </p:spPr>
        <p:txBody>
          <a:bodyPr>
            <a:normAutofit/>
          </a:bodyPr>
          <a:lstStyle/>
          <a:p>
            <a:r>
              <a:rPr lang="ru-RU" sz="4000" dirty="0"/>
              <a:t>Диаграмма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01DAB-D04B-2BC8-49EE-DB1225A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7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44BD5A-C358-8BBA-81D4-53604968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13" y="1046149"/>
            <a:ext cx="8928373" cy="567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9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8BBCB-04EE-D8E9-16F7-C4AF4D2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51" y="144391"/>
            <a:ext cx="10944497" cy="88001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бизнес-процесса</a:t>
            </a:r>
            <a:endParaRPr lang="ru-RU" sz="6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01DAB-D04B-2BC8-49EE-DB1225A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8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C6FF10-70E3-C0A8-A9AF-9343B2F48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16" y="899600"/>
            <a:ext cx="9266566" cy="5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1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D39DB-173B-2BF2-C3F3-F58C292C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28"/>
            <a:ext cx="10515600" cy="735586"/>
          </a:xfrm>
        </p:spPr>
        <p:txBody>
          <a:bodyPr>
            <a:normAutofit/>
          </a:bodyPr>
          <a:lstStyle/>
          <a:p>
            <a:r>
              <a:rPr lang="ru-RU" sz="3600" dirty="0"/>
              <a:t>Система возврата билетов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A6A2C-2683-B8DD-9094-8AD92DBA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3C8D58-FE85-E595-5F7E-10FB2649A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720"/>
            <a:ext cx="6645075" cy="23517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B04F36-B378-90E0-826A-D08ED0F5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8603"/>
            <a:ext cx="5687938" cy="261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3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281</Words>
  <Application>Microsoft Office PowerPoint</Application>
  <PresentationFormat>Широкоэкранный</PresentationFormat>
  <Paragraphs>48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Тема Office</vt:lpstr>
      <vt:lpstr>Федеральное государственное бюджетное образовательное учреждение высшего образования  «Владимирский государственный университет  имени Александра Григорьевича и Николая Григорьевича Столетовых»   Кафедра информационных систем и программной инженерии Курсовой проект Разработка программной системы «Автотранспортное предприятие» </vt:lpstr>
      <vt:lpstr>Введение</vt:lpstr>
      <vt:lpstr>Цель работы</vt:lpstr>
      <vt:lpstr>Для достижения поставленной цели необходимо решить следующие задачи:</vt:lpstr>
      <vt:lpstr>Бизнес процесс “Покупка билета”</vt:lpstr>
      <vt:lpstr>Диаграмма прецедентов</vt:lpstr>
      <vt:lpstr>Диаграмма классов</vt:lpstr>
      <vt:lpstr>Диаграмма бизнес-процесса</vt:lpstr>
      <vt:lpstr>Система возврата билетов</vt:lpstr>
      <vt:lpstr>Демонстрация системы</vt:lpstr>
      <vt:lpstr>Демонстрация системы</vt:lpstr>
      <vt:lpstr>Демонстрация системы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 «Владимирский государственный университет  имени Александра Григорьевича и Николая Григорьевича Столетовых»   Кафедра информационных систем и программной инженерии Курсовой проект Разработка структуры базы данных для информационной системы «Аэропорт»</dc:title>
  <cp:lastModifiedBy>Дмитрий Опарин</cp:lastModifiedBy>
  <cp:revision>39</cp:revision>
  <dcterms:created xsi:type="dcterms:W3CDTF">2023-04-15T17:59:54Z</dcterms:created>
  <dcterms:modified xsi:type="dcterms:W3CDTF">2024-05-27T22:33:40Z</dcterms:modified>
</cp:coreProperties>
</file>