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58" r:id="rId5"/>
    <p:sldId id="288" r:id="rId6"/>
    <p:sldId id="260" r:id="rId7"/>
    <p:sldId id="261" r:id="rId8"/>
    <p:sldId id="286" r:id="rId9"/>
    <p:sldId id="285" r:id="rId10"/>
    <p:sldId id="287" r:id="rId11"/>
    <p:sldId id="284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7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D2149-9786-455E-9C3F-242E63697676}" type="datetimeFigureOut">
              <a:rPr lang="ru-RU" smtClean="0"/>
              <a:t>15.12.2023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56B58-1C0C-46EC-B1EF-8C9D3C7929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3328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A78F13-76A4-F0F8-FA05-C1F1AE12A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3041A65-6CA0-80F4-4AC8-61289F0CC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76DDE6-9D1D-D340-B31C-16504BC36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06E58-20C2-47DD-B86F-1E307CA743A8}" type="datetime1">
              <a:rPr lang="ru-RU" smtClean="0"/>
              <a:t>15.12.2023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3B446D-DDFC-F6F7-6385-B1F336208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CB828B-AB58-D1C4-A9B8-0C1D2F7E7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88C3-FB52-45DA-B23B-A1807E1DDCD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1599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5FD455-947D-BF86-EC61-D823EEB12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AF18AF3-CFFA-509E-CC81-733FC9D571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5F4954-0E29-5EF3-4374-F4FF2B133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4B59-F8AF-4C08-BC36-559C55AF560C}" type="datetime1">
              <a:rPr lang="ru-RU" smtClean="0"/>
              <a:t>15.12.2023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F038A0-5321-E620-9661-87D4FFE04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A0E720-7E75-8567-61DD-D87BB994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88C3-FB52-45DA-B23B-A1807E1DDCD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8361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9DD6AD6-CE19-D8EB-56C6-5F9BAF9BCD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9BAFD63-B34D-4890-B8EF-9C0DA93DC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6849CB-3286-2D55-4EDC-E9FFD3F66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C5F1E-0A11-4809-933C-7E2637C3B411}" type="datetime1">
              <a:rPr lang="ru-RU" smtClean="0"/>
              <a:t>15.12.2023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B277E2-7BC5-8EBB-4817-EC27C192D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4127AF-BC12-B1FD-A81F-A5E8734BD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88C3-FB52-45DA-B23B-A1807E1DDCD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0770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6CBF02-58F4-07C8-DB14-A3887FA5F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E7C727-D2F8-754C-689F-689BA4749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0D90C8-BFC3-1834-F9CB-210F83D6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689C7-8FDD-4EAA-A28C-55B291174C61}" type="datetime1">
              <a:rPr lang="ru-RU" smtClean="0"/>
              <a:t>15.12.2023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55F7DA-244E-975A-F73A-CC7682A33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1DE3AD-4499-B099-20FB-5D953D046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88C3-FB52-45DA-B23B-A1807E1DDCD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417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DEF1B9-704E-27F8-1463-5EDA9E878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FCE63C-A711-909C-C3C0-AD1A9E452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C9642B-D7A4-DE50-F25B-7B2F3D445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7DDF2-7BCF-49F4-9A53-4DC7FEF27AA9}" type="datetime1">
              <a:rPr lang="ru-RU" smtClean="0"/>
              <a:t>15.12.2023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0B276B-DFD5-DF49-B956-0AC8DF25E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3073D7-8D76-387A-85CE-A354C8649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88C3-FB52-45DA-B23B-A1807E1DDCD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9807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107378-448D-8B16-53A3-FB143C8F9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9131D0-8076-96D5-DDC8-AC390660F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A0EF06B-9BB8-9A23-E546-59A838AA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B3B5E37-7CDA-83D8-852C-D12533E2F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7840-4014-4057-AF16-FA6DD3A78B32}" type="datetime1">
              <a:rPr lang="ru-RU" smtClean="0"/>
              <a:t>15.12.2023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90642D5-C99B-3E56-3A0F-10E264C0A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C276C7-013C-3191-4F15-256098E74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88C3-FB52-45DA-B23B-A1807E1DDCD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586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237DA0-54A5-3EA4-109B-903ADB91F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D04A3E4-3615-DAE7-1EC9-D03D0D4F3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16A283B-FBF6-A724-97A5-FCE4970A3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5192E3C-D9F7-09DE-CD98-287F07E16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239D368-D231-12C8-9DED-F5430B27D0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C2ACF43-1A35-3E18-799B-5BCF8466B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114A-4CA3-4F9F-806E-253FC98219EF}" type="datetime1">
              <a:rPr lang="ru-RU" smtClean="0"/>
              <a:t>15.12.2023</a:t>
            </a:fld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B775010-28A7-901F-DA62-7F9545B39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3918181-FB82-75E9-741C-76827EB7C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88C3-FB52-45DA-B23B-A1807E1DDCD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4601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0F733E-DE77-3413-2FD1-CD687E0E4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41724F9-38A2-DA27-EF3A-80908DCF0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D4236-94BF-42DB-880A-09195135ABBE}" type="datetime1">
              <a:rPr lang="ru-RU" smtClean="0"/>
              <a:t>15.12.2023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92E778D-9274-4D15-1B71-92DA6DBC9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AAC58C7-A4D2-F342-DEBD-67298E12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88C3-FB52-45DA-B23B-A1807E1DDCD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6554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FFD034F-BFB9-602B-6680-D97FB358A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F12BA-DE18-4C38-89E7-9DC18B2380E3}" type="datetime1">
              <a:rPr lang="ru-RU" smtClean="0"/>
              <a:t>15.12.2023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9917147-BC95-901E-A074-0F9DBD78B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A2A0C51-7284-20DE-AECF-B9EAF3D93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88C3-FB52-45DA-B23B-A1807E1DDCD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6235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D985B6-CFA5-D432-B244-E2059BC5B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655676-D27D-B201-DE87-4FD456153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206B33F-A885-2767-F05E-F0DE6F7E4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6CECF69-A4D6-60BA-BDE9-F2F164BD9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970A-037F-411F-A0D2-2AAC1808675A}" type="datetime1">
              <a:rPr lang="ru-RU" smtClean="0"/>
              <a:t>15.12.2023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9C24357-FBB2-B469-5142-0DF113478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5B7E7A9-B626-B43E-82CE-3929EEA69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88C3-FB52-45DA-B23B-A1807E1DDCD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0556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4070F1-3F33-83A0-5289-B1276AF73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BE9E881-6D7C-9A38-F807-298CB1D0A1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BF0A76F-B3BC-4F99-2584-623900F6E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1F6C66D-D29E-EEA4-B055-DF877ACBC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73718-0EDA-4F57-A3B4-93BD5618AA0F}" type="datetime1">
              <a:rPr lang="ru-RU" smtClean="0"/>
              <a:t>15.12.2023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2A2F88C-CD54-5431-50C9-8DC40D4E1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967B9D7-97B1-5EA2-4243-79A95E857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88C3-FB52-45DA-B23B-A1807E1DDCD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092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3B413D-A943-2114-F0B4-148DEDF9B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6C43B9-A668-5B02-BE50-738AAD780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267615-DBDA-4C42-402B-15B499097B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96AFA-74FC-4032-BA97-8E7E690F0244}" type="datetime1">
              <a:rPr lang="ru-RU" smtClean="0"/>
              <a:t>15.12.2023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3CE82F-A442-686C-6F7C-844E113C7F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D38F75-D4E5-C57D-D28B-CA929E2E19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B88C3-FB52-45DA-B23B-A1807E1DDCD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5108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666EB-EBE4-8E12-12EF-420866DE29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7383"/>
            <a:ext cx="9501051" cy="5181600"/>
          </a:xfrm>
        </p:spPr>
        <p:txBody>
          <a:bodyPr>
            <a:normAutofit fontScale="90000"/>
          </a:bodyPr>
          <a:lstStyle/>
          <a:p>
            <a:pPr marL="180340" marR="180340" algn="ctr">
              <a:lnSpc>
                <a:spcPct val="150000"/>
              </a:lnSpc>
              <a:spcAft>
                <a:spcPts val="0"/>
              </a:spcAft>
            </a:pPr>
            <a:r>
              <a:rPr lang="ru-RU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 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«Владимирский государственный университет 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имени Александра Григорьевича и Николая Григорьевича Столетовых»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Кафедра информационных систем и программной инженерии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5300" dirty="0"/>
              <a:t>Курсовой проект</a:t>
            </a:r>
            <a:br>
              <a:rPr lang="ru-RU" dirty="0"/>
            </a:br>
            <a:r>
              <a:rPr lang="ru-RU" sz="20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программной системы «Автотранспортное предприятие»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C0AD187-863D-5BF9-B4DB-CEADB03516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03177" y="5056369"/>
            <a:ext cx="4188824" cy="1248637"/>
          </a:xfrm>
        </p:spPr>
        <p:txBody>
          <a:bodyPr>
            <a:normAutofit/>
          </a:bodyPr>
          <a:lstStyle/>
          <a:p>
            <a:pPr marL="180340" marR="180340" algn="l">
              <a:lnSpc>
                <a:spcPct val="100000"/>
              </a:lnSpc>
              <a:spcAft>
                <a:spcPts val="0"/>
              </a:spcAft>
            </a:pPr>
            <a:r>
              <a:rPr lang="ru-RU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Выполнил: студент гр. </a:t>
            </a:r>
            <a:r>
              <a:rPr lang="ru-RU" sz="1800" i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ИСТ</a:t>
            </a:r>
            <a:r>
              <a:rPr lang="ru-RU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-121</a:t>
            </a:r>
          </a:p>
          <a:p>
            <a:pPr marL="180340" marR="180340" algn="l">
              <a:lnSpc>
                <a:spcPct val="100000"/>
              </a:lnSpc>
              <a:spcAft>
                <a:spcPts val="0"/>
              </a:spcAft>
            </a:pPr>
            <a:r>
              <a:rPr lang="ru-RU" sz="1800" i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Опарин</a:t>
            </a:r>
            <a:r>
              <a:rPr lang="ru-RU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Д.С</a:t>
            </a:r>
          </a:p>
        </p:txBody>
      </p:sp>
    </p:spTree>
    <p:extLst>
      <p:ext uri="{BB962C8B-B14F-4D97-AF65-F5344CB8AC3E}">
        <p14:creationId xmlns:p14="http://schemas.microsoft.com/office/powerpoint/2010/main" val="3500607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88BBCB-04EE-D8E9-16F7-C4AF4D2B5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51" y="144391"/>
            <a:ext cx="10944497" cy="1325563"/>
          </a:xfrm>
        </p:spPr>
        <p:txBody>
          <a:bodyPr/>
          <a:lstStyle/>
          <a:p>
            <a:r>
              <a:rPr lang="ru-RU" dirty="0"/>
              <a:t>Аналоги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BF01DAB-D04B-2BC8-49EE-DB1225A6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88C3-FB52-45DA-B23B-A1807E1DDCDA}" type="slidenum">
              <a:rPr lang="ru-RU" smtClean="0"/>
              <a:t>10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3BD1872-39F9-0D5C-FB80-A0AF55AF8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307" y="1075842"/>
            <a:ext cx="7797385" cy="528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275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DDBFE2-7A29-614C-410C-7CD2B0137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5073" y="2427190"/>
            <a:ext cx="7885922" cy="1379699"/>
          </a:xfrm>
        </p:spPr>
        <p:txBody>
          <a:bodyPr>
            <a:normAutofit/>
          </a:bodyPr>
          <a:lstStyle/>
          <a:p>
            <a:r>
              <a:rPr lang="ru-RU" sz="6000" dirty="0"/>
              <a:t>Спасибо за внимание!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A8EFE03-C303-A400-089C-B28F323EB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88C3-FB52-45DA-B23B-A1807E1DDCDA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0271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921E53-CDED-2E3D-5176-687ACEF0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E25EC7-96C9-FB1C-37E7-CD9BE1C92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27584"/>
            <a:ext cx="10881050" cy="4945224"/>
          </a:xfrm>
        </p:spPr>
        <p:txBody>
          <a:bodyPr>
            <a:normAutofit/>
          </a:bodyPr>
          <a:lstStyle/>
          <a:p>
            <a:pPr marL="0" indent="357188" algn="just">
              <a:lnSpc>
                <a:spcPct val="100000"/>
              </a:lnSpc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современном мире транспорт играет важную роль. Для удобства и эффективности управления работой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транспорта необходима информационная система, которая позволит автоматизировать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деятельность автотранспортного предприятия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0" indent="357188" algn="just">
              <a:lnSpc>
                <a:spcPct val="100000"/>
              </a:lnSpc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рамках курсового проекта будет разработ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ана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прогр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аммная система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информационной системы автотранспортного предприятия. </a:t>
            </a:r>
          </a:p>
          <a:p>
            <a:pPr marL="0" indent="357188" algn="just">
              <a:lnSpc>
                <a:spcPct val="100000"/>
              </a:lnSpc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Результатом работы будет функционирующая программная система, которая сможет облегчить процессы управления автотранспортным предприятием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8E34454-0A4B-1ED0-3EDF-B5A3FE141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88C3-FB52-45DA-B23B-A1807E1DDCDA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3302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FD39DB-173B-2BF2-C3F3-F58C292C2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795"/>
            <a:ext cx="10515600" cy="1325563"/>
          </a:xfrm>
        </p:spPr>
        <p:txBody>
          <a:bodyPr/>
          <a:lstStyle/>
          <a:p>
            <a:r>
              <a:rPr lang="ru-RU" dirty="0"/>
              <a:t>Цель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04832B-1A39-E05D-04D0-3EFC213E0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357188" algn="just">
              <a:lnSpc>
                <a:spcPct val="100000"/>
              </a:lnSpc>
              <a:buNone/>
            </a:pPr>
            <a:r>
              <a:rPr lang="ru-RU" sz="2400" dirty="0">
                <a:latin typeface="Times New Roman" panose="02020603050405020304" pitchFamily="18" charset="0"/>
                <a:ea typeface="HiddenHorzOCR"/>
              </a:rPr>
              <a:t>Р</a:t>
            </a:r>
            <a:r>
              <a:rPr lang="ru-RU" sz="2400" dirty="0">
                <a:effectLst/>
                <a:latin typeface="Times New Roman" panose="02020603050405020304" pitchFamily="18" charset="0"/>
                <a:ea typeface="HiddenHorzOCR"/>
              </a:rPr>
              <a:t>азработать программну</a:t>
            </a:r>
            <a:r>
              <a:rPr lang="ru-RU" sz="2400" dirty="0">
                <a:latin typeface="Times New Roman" panose="02020603050405020304" pitchFamily="18" charset="0"/>
                <a:ea typeface="HiddenHorzOCR"/>
              </a:rPr>
              <a:t>ю систему</a:t>
            </a:r>
            <a:r>
              <a:rPr lang="en-US" sz="2400" dirty="0">
                <a:latin typeface="Times New Roman" panose="02020603050405020304" pitchFamily="18" charset="0"/>
                <a:ea typeface="HiddenHorzOCR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HiddenHorzOCR"/>
              </a:rPr>
              <a:t>учета пассажирских перевозок информационной системы </a:t>
            </a:r>
            <a:r>
              <a:rPr lang="en-US" sz="2400" dirty="0">
                <a:latin typeface="Times New Roman" panose="02020603050405020304" pitchFamily="18" charset="0"/>
                <a:ea typeface="HiddenHorzOCR"/>
              </a:rPr>
              <a:t>“</a:t>
            </a:r>
            <a:r>
              <a:rPr lang="ru-RU" sz="2400" dirty="0">
                <a:latin typeface="Times New Roman" panose="02020603050405020304" pitchFamily="18" charset="0"/>
                <a:ea typeface="HiddenHorzOCR"/>
              </a:rPr>
              <a:t>Автотранспортное предприятие</a:t>
            </a:r>
            <a:r>
              <a:rPr lang="en-US" sz="2400" dirty="0">
                <a:latin typeface="Times New Roman" panose="02020603050405020304" pitchFamily="18" charset="0"/>
                <a:ea typeface="HiddenHorzOCR"/>
              </a:rPr>
              <a:t>”.</a:t>
            </a:r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51A6A2C-2683-B8DD-9094-8AD92DBA1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88C3-FB52-45DA-B23B-A1807E1DDCDA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1157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FB16D4-8CDB-0A5D-E22E-DD38494B6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R="78740" indent="0" algn="just">
              <a:lnSpc>
                <a:spcPct val="150000"/>
              </a:lnSpc>
              <a:buNone/>
            </a:pPr>
            <a:r>
              <a:rPr lang="ru-RU" sz="3200" dirty="0">
                <a:effectLst/>
                <a:latin typeface="Times New Roman" panose="02020603050405020304" pitchFamily="18" charset="0"/>
                <a:ea typeface="HiddenHorzOCR"/>
                <a:cs typeface="Times New Roman" panose="02020603050405020304" pitchFamily="18" charset="0"/>
              </a:rPr>
              <a:t>Для достижения поставленной цели необходимо решить следующие задачи:</a:t>
            </a:r>
            <a:endParaRPr lang="ru-RU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B3520E-5103-3A00-E2D9-E81BA2829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214" y="2235200"/>
            <a:ext cx="10613571" cy="4486275"/>
          </a:xfrm>
        </p:spPr>
        <p:txBody>
          <a:bodyPr>
            <a:normAutofit lnSpcReduction="10000"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Работа следующих категорий пользователей в системе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администратор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диспетчер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пользователь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Работа со справочниками маршрутов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автотранспортных единиц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персонала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Ввод маршрутов и распределение персонала на ним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Вход(+саморегистрация) покупателей и покупка билета на рейс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Подтверждение покупки диспетчером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Просмотр актуальных сведений о маршрутах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D64DC61-1FF7-E6AC-A622-629248DD4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88C3-FB52-45DA-B23B-A1807E1DDCDA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7814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FB16D4-8CDB-0A5D-E22E-DD38494B6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R="78740" indent="0" algn="just">
              <a:lnSpc>
                <a:spcPct val="150000"/>
              </a:lnSpc>
              <a:buNone/>
            </a:pPr>
            <a:r>
              <a:rPr lang="ru-RU" sz="3200" dirty="0">
                <a:effectLst/>
                <a:latin typeface="Times New Roman" panose="02020603050405020304" pitchFamily="18" charset="0"/>
                <a:ea typeface="HiddenHorzOCR"/>
                <a:cs typeface="Times New Roman" panose="02020603050405020304" pitchFamily="18" charset="0"/>
              </a:rPr>
              <a:t>Бизнес процесс </a:t>
            </a:r>
            <a:r>
              <a:rPr lang="en-US" sz="3200" dirty="0">
                <a:effectLst/>
                <a:latin typeface="Times New Roman" panose="02020603050405020304" pitchFamily="18" charset="0"/>
                <a:ea typeface="HiddenHorzOCR"/>
                <a:cs typeface="Times New Roman" panose="02020603050405020304" pitchFamily="18" charset="0"/>
              </a:rPr>
              <a:t>“</a:t>
            </a:r>
            <a:r>
              <a:rPr lang="ru-RU" sz="3200" dirty="0">
                <a:effectLst/>
                <a:latin typeface="Times New Roman" panose="02020603050405020304" pitchFamily="18" charset="0"/>
                <a:ea typeface="HiddenHorzOCR"/>
                <a:cs typeface="Times New Roman" panose="02020603050405020304" pitchFamily="18" charset="0"/>
              </a:rPr>
              <a:t>Покупка билета</a:t>
            </a:r>
            <a:r>
              <a:rPr lang="en-US" sz="3200" dirty="0">
                <a:effectLst/>
                <a:latin typeface="Times New Roman" panose="02020603050405020304" pitchFamily="18" charset="0"/>
                <a:ea typeface="HiddenHorzOCR"/>
                <a:cs typeface="Times New Roman" panose="02020603050405020304" pitchFamily="18" charset="0"/>
              </a:rPr>
              <a:t>”</a:t>
            </a:r>
            <a:endParaRPr lang="ru-RU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B3520E-5103-3A00-E2D9-E81BA2829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214" y="2235200"/>
            <a:ext cx="10613571" cy="4486275"/>
          </a:xfrm>
        </p:spPr>
        <p:txBody>
          <a:bodyPr>
            <a:normAutofit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Возможность выбора маршрута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Возможность выбора даты</a:t>
            </a: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Возможность выбора места</a:t>
            </a: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Личный кабинет клиента с возможностью просмотра своих билетов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Возможность вернуть билет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D64DC61-1FF7-E6AC-A622-629248DD4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88C3-FB52-45DA-B23B-A1807E1DDCDA}" type="slidenum">
              <a:rPr lang="ru-RU" smtClean="0"/>
              <a:t>5</a:t>
            </a:fld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503A856-38C2-4476-BCB1-45ECA41764BB}"/>
              </a:ext>
            </a:extLst>
          </p:cNvPr>
          <p:cNvSpPr txBox="1">
            <a:spLocks/>
          </p:cNvSpPr>
          <p:nvPr/>
        </p:nvSpPr>
        <p:spPr>
          <a:xfrm>
            <a:off x="838199" y="10279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78740" algn="just">
              <a:lnSpc>
                <a:spcPct val="150000"/>
              </a:lnSpc>
            </a:pPr>
            <a:r>
              <a:rPr lang="ru-RU" sz="3200" dirty="0">
                <a:latin typeface="Times New Roman" panose="02020603050405020304" pitchFamily="18" charset="0"/>
                <a:ea typeface="HiddenHorzOCR"/>
                <a:cs typeface="Times New Roman" panose="02020603050405020304" pitchFamily="18" charset="0"/>
              </a:rPr>
              <a:t>Функции</a:t>
            </a:r>
            <a:r>
              <a:rPr lang="en-US" sz="3200" dirty="0">
                <a:latin typeface="Times New Roman" panose="02020603050405020304" pitchFamily="18" charset="0"/>
                <a:ea typeface="HiddenHorzOCR"/>
                <a:cs typeface="Times New Roman" panose="02020603050405020304" pitchFamily="18" charset="0"/>
              </a:rPr>
              <a:t>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68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C964E2-6A00-A486-98DA-AA90A90B8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предметной области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4A6C05-1B92-9EA6-F0A6-717C0C420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8834"/>
            <a:ext cx="10515600" cy="4781006"/>
          </a:xfrm>
        </p:spPr>
        <p:txBody>
          <a:bodyPr>
            <a:normAutofit/>
          </a:bodyPr>
          <a:lstStyle/>
          <a:p>
            <a:pPr marL="180340" indent="0" algn="just">
              <a:lnSpc>
                <a:spcPct val="150000"/>
              </a:lnSpc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Автотранспортное предприятие </a:t>
            </a:r>
            <a:r>
              <a:rPr lang="ru-RU" sz="1800" dirty="0">
                <a:solidFill>
                  <a:srgbClr val="4D515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организация, осуществляющая перевозки автомобильным транспортом.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Реализуемое приложение, позволит эффективно управлять всеми аспектами организации и проведения перевозок, взаимодействовать с клиентами, а также обеспечивать оперативный доступ к необходимым данным.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Предоставляется возможность выбора различных направлений маршрутов.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Веб приложение будет реализовано как многопользовательское приложение. Будут разработаны профили для диспетчера, администратора, покупателя. Каждый профиль будет иметь определенный функционал.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Профили создаются для взаимодействия пользователей с сервисом. Главными функциями будут являться: предоставление информации о маршрутах и возможность покупки билета на рейс. Диспетчер производит подтверждение покупки билета на маршрут.</a:t>
            </a:r>
          </a:p>
          <a:p>
            <a:pPr marR="78740" indent="0" algn="just">
              <a:lnSpc>
                <a:spcPct val="150000"/>
              </a:lnSpc>
              <a:buNone/>
            </a:pPr>
            <a:endParaRPr lang="ru-RU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D28D341-82E1-9787-C608-0CB690638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88C3-FB52-45DA-B23B-A1807E1DDCDA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2725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88BBCB-04EE-D8E9-16F7-C4AF4D2B5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861" y="365125"/>
            <a:ext cx="10944497" cy="1325563"/>
          </a:xfrm>
        </p:spPr>
        <p:txBody>
          <a:bodyPr/>
          <a:lstStyle/>
          <a:p>
            <a:r>
              <a:rPr lang="ru-RU" dirty="0"/>
              <a:t>Пользователи разрабатываемой подсистемы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884167-8655-44EF-FAFE-DF1D5A807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5596" y="1908357"/>
            <a:ext cx="7948749" cy="3643358"/>
          </a:xfrm>
        </p:spPr>
        <p:txBody>
          <a:bodyPr>
            <a:normAutofit/>
          </a:bodyPr>
          <a:lstStyle/>
          <a:p>
            <a:pPr marR="78740" indent="180340" algn="just">
              <a:lnSpc>
                <a:spcPct val="150000"/>
              </a:lnSpc>
            </a:pPr>
            <a:r>
              <a:rPr lang="ru-RU" sz="2400" dirty="0">
                <a:effectLst/>
                <a:latin typeface="Times New Roman" panose="02020603050405020304" pitchFamily="18" charset="0"/>
                <a:ea typeface="HiddenHorzOCR"/>
              </a:rPr>
              <a:t>Диспетчер </a:t>
            </a:r>
          </a:p>
          <a:p>
            <a:pPr marR="78740" indent="180340" algn="just"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ea typeface="HiddenHorzOCR"/>
              </a:rPr>
              <a:t>Администратор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78740" indent="180340" algn="just"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ea typeface="HiddenHorzOCR"/>
              </a:rPr>
              <a:t>Покупатель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BF01DAB-D04B-2BC8-49EE-DB1225A6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88C3-FB52-45DA-B23B-A1807E1DDCDA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4236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88BBCB-04EE-D8E9-16F7-C4AF4D2B5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861" y="365125"/>
            <a:ext cx="10944497" cy="1325563"/>
          </a:xfrm>
        </p:spPr>
        <p:txBody>
          <a:bodyPr/>
          <a:lstStyle/>
          <a:p>
            <a:r>
              <a:rPr lang="ru-RU" dirty="0"/>
              <a:t>Характеристика аудитории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884167-8655-44EF-FAFE-DF1D5A807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5595" y="1908356"/>
            <a:ext cx="9488881" cy="4187643"/>
          </a:xfrm>
        </p:spPr>
        <p:txBody>
          <a:bodyPr>
            <a:normAutofit fontScale="85000" lnSpcReduction="10000"/>
          </a:bodyPr>
          <a:lstStyle/>
          <a:p>
            <a:pPr marR="78740" indent="180340" algn="just">
              <a:lnSpc>
                <a:spcPct val="150000"/>
              </a:lnSpc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Студенты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Петя 19лет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учится в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ВлГУ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каждые выходные ездит домой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78740" indent="180340" algn="just"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Туристы (Елена 31 год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любит путешествия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очередной раз хочет открыть для себя новую достопримечательность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одинока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работает удаленно)</a:t>
            </a:r>
          </a:p>
          <a:p>
            <a:pPr marR="78740" indent="180340" algn="just"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Пенсионеры(Нина 62 года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из небольшого села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любит посещать большие рынки и базары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так же нуждается в посещении больниц по состоянию здоровья)</a:t>
            </a:r>
          </a:p>
          <a:p>
            <a:pPr marR="78740" indent="180340" algn="just"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Сотрудники различных предприятий (Денис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42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года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одинок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работает в больнице другого города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 выходных любит навещать родственников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 необходимости вынужден ездить в командировки)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BF01DAB-D04B-2BC8-49EE-DB1225A6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88C3-FB52-45DA-B23B-A1807E1DDCDA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3235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88BBCB-04EE-D8E9-16F7-C4AF4D2B5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51" y="390421"/>
            <a:ext cx="10944497" cy="1325563"/>
          </a:xfrm>
        </p:spPr>
        <p:txBody>
          <a:bodyPr/>
          <a:lstStyle/>
          <a:p>
            <a:r>
              <a:rPr lang="ru-RU" dirty="0"/>
              <a:t>Аналоги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FAEB27B0-24F1-5284-3AF1-EEC1E825CB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4380"/>
          <a:stretch/>
        </p:blipFill>
        <p:spPr>
          <a:xfrm>
            <a:off x="7296823" y="1506965"/>
            <a:ext cx="4895177" cy="3635052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BF01DAB-D04B-2BC8-49EE-DB1225A6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88C3-FB52-45DA-B23B-A1807E1DDCDA}" type="slidenum">
              <a:rPr lang="ru-RU" smtClean="0"/>
              <a:t>9</a:t>
            </a:fld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6C7AAE0-0DEB-D3E6-B7D6-462D63D62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99" y="1506965"/>
            <a:ext cx="7129941" cy="367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0967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425</Words>
  <Application>Microsoft Office PowerPoint</Application>
  <PresentationFormat>Широкоэкранный</PresentationFormat>
  <Paragraphs>47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Symbol</vt:lpstr>
      <vt:lpstr>Times New Roman</vt:lpstr>
      <vt:lpstr>Тема Office</vt:lpstr>
      <vt:lpstr>Федеральное государственное бюджетное образовательное учреждение высшего образования  «Владимирский государственный университет  имени Александра Григорьевича и Николая Григорьевича Столетовых»   Кафедра информационных систем и программной инженерии Курсовой проект Разработка программной системы «Автотранспортное предприятие» </vt:lpstr>
      <vt:lpstr>Введение</vt:lpstr>
      <vt:lpstr>Цель работы</vt:lpstr>
      <vt:lpstr>Для достижения поставленной цели необходимо решить следующие задачи:</vt:lpstr>
      <vt:lpstr>Бизнес процесс “Покупка билета”</vt:lpstr>
      <vt:lpstr>Описание предметной области</vt:lpstr>
      <vt:lpstr>Пользователи разрабатываемой подсистемы</vt:lpstr>
      <vt:lpstr>Характеристика аудитории</vt:lpstr>
      <vt:lpstr>Аналоги</vt:lpstr>
      <vt:lpstr>Аналоги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Федеральное государственное бюджетное образовательное учреждение высшего образования  «Владимирский государственный университет  имени Александра Григорьевича и Николая Григорьевича Столетовых»   Кафедра информационных систем и программной инженерии Курсовой проект Разработка структуры базы данных для информационной системы «Аэропорт»</dc:title>
  <cp:lastModifiedBy>Дмитрий Опарин</cp:lastModifiedBy>
  <cp:revision>34</cp:revision>
  <dcterms:created xsi:type="dcterms:W3CDTF">2023-04-15T17:59:54Z</dcterms:created>
  <dcterms:modified xsi:type="dcterms:W3CDTF">2023-12-15T02:09:03Z</dcterms:modified>
</cp:coreProperties>
</file>