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80" r:id="rId2"/>
    <p:sldId id="278" r:id="rId3"/>
    <p:sldId id="264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6" r:id="rId39"/>
    <p:sldId id="31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pos="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448" y="168"/>
      </p:cViewPr>
      <p:guideLst>
        <p:guide orient="horz" pos="391"/>
        <p:guide pos="272"/>
        <p:guide orient="horz" pos="754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9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839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1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2B62220-DE37-41A0-9C8A-9FDA7254C5DA}"/>
              </a:ext>
            </a:extLst>
          </p:cNvPr>
          <p:cNvSpPr txBox="1"/>
          <p:nvPr userDrawn="1"/>
        </p:nvSpPr>
        <p:spPr>
          <a:xfrm>
            <a:off x="6031124" y="6164595"/>
            <a:ext cx="1239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| MJ-Jang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F29FFC-CD86-42BD-A467-CBDCF38B657E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20CEA-A6EC-4566-8C4E-B19E41C31987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2019. 4. 16.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9A542-835C-44ED-9EC7-DBCAA457DB80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/39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DCA277-2058-46CD-B1DC-E012FDA93CEA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6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9DCF30-0FE4-4337-A625-1244FD995F1E}"/>
              </a:ext>
            </a:extLst>
          </p:cNvPr>
          <p:cNvSpPr txBox="1"/>
          <p:nvPr userDrawn="1"/>
        </p:nvSpPr>
        <p:spPr>
          <a:xfrm>
            <a:off x="1225667" y="3007783"/>
            <a:ext cx="21570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INDEX</a:t>
            </a:r>
            <a:endParaRPr lang="ko-KR" altLang="en-US" sz="3000" b="1" dirty="0">
              <a:solidFill>
                <a:schemeClr val="tx1"/>
              </a:solidFill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6429C8D-4737-4A91-8F5C-6681B00D7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1392" y="2281780"/>
            <a:ext cx="5472608" cy="2160587"/>
          </a:xfrm>
        </p:spPr>
        <p:txBody>
          <a:bodyPr>
            <a:normAutofit/>
          </a:bodyPr>
          <a:lstStyle>
            <a:lvl1pPr marL="257175" indent="-257175">
              <a:buAutoNum type="arabicPeriod"/>
              <a:defRPr sz="13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600075" indent="-257175">
              <a:buAutoNum type="arabicParenR"/>
              <a:defRPr sz="12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0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 marL="1157288" indent="-128588">
              <a:buFontTx/>
              <a:buChar char="-"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 marL="1371600" indent="0">
              <a:buFont typeface="Arial" panose="020B0604020202020204" pitchFamily="34" charset="0"/>
              <a:buNone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en-US" altLang="ko-KR" dirty="0"/>
              <a:t>+ 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9F975B-022A-4DA9-A72C-AE1B32F3F4FE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E2C80-339B-4049-B069-DE212B77EEF0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2019. 4. 16.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6345D-5729-4166-9FB0-C3BD07B9B1C8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/37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990D6-45F2-414A-B942-20DA7BB77CC2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6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CD79076-23BF-4C93-B387-FA9785FDAC23}"/>
              </a:ext>
            </a:extLst>
          </p:cNvPr>
          <p:cNvSpPr/>
          <p:nvPr userDrawn="1"/>
        </p:nvSpPr>
        <p:spPr>
          <a:xfrm>
            <a:off x="1" y="2146"/>
            <a:ext cx="373226" cy="411512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1B0C17-1382-4C61-8CB4-EE45D267E1D6}"/>
              </a:ext>
            </a:extLst>
          </p:cNvPr>
          <p:cNvCxnSpPr>
            <a:cxnSpLocks/>
          </p:cNvCxnSpPr>
          <p:nvPr userDrawn="1"/>
        </p:nvCxnSpPr>
        <p:spPr>
          <a:xfrm>
            <a:off x="445478" y="413658"/>
            <a:ext cx="8546123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CF072616-7105-477C-8197-BFA0374D1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637" y="470803"/>
            <a:ext cx="7957901" cy="1944153"/>
          </a:xfrm>
        </p:spPr>
        <p:txBody>
          <a:bodyPr>
            <a:normAutofit/>
          </a:bodyPr>
          <a:lstStyle>
            <a:lvl1pPr marL="257175" indent="-257175">
              <a:buAutoNum type="arabicPeriod"/>
              <a:defRPr sz="13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600075" indent="-257175">
              <a:buAutoNum type="arabicParenR"/>
              <a:defRPr sz="12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0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 marL="1157288" indent="-128588">
              <a:buFontTx/>
              <a:buChar char="-"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 marL="1371600" indent="0">
              <a:buFont typeface="Arial" panose="020B0604020202020204" pitchFamily="34" charset="0"/>
              <a:buNone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en-US" altLang="ko-KR" dirty="0"/>
              <a:t>+ 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7BDC02-1809-4F0D-A705-2F961C22E0B1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1BCC0-A203-40A1-828F-BB769E2BDBBF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2019. 4. 16.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E1412-C42D-4689-945A-56D4A627F7AE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/37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A7444-1CD4-1942-A09D-9F99B0FD00E7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CD79076-23BF-4C93-B387-FA9785FDAC23}"/>
              </a:ext>
            </a:extLst>
          </p:cNvPr>
          <p:cNvSpPr/>
          <p:nvPr userDrawn="1"/>
        </p:nvSpPr>
        <p:spPr>
          <a:xfrm>
            <a:off x="1" y="2146"/>
            <a:ext cx="373226" cy="411512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1B0C17-1382-4C61-8CB4-EE45D267E1D6}"/>
              </a:ext>
            </a:extLst>
          </p:cNvPr>
          <p:cNvCxnSpPr>
            <a:cxnSpLocks/>
          </p:cNvCxnSpPr>
          <p:nvPr userDrawn="1"/>
        </p:nvCxnSpPr>
        <p:spPr>
          <a:xfrm>
            <a:off x="445478" y="413658"/>
            <a:ext cx="8546123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CF072616-7105-477C-8197-BFA0374D1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637" y="470803"/>
            <a:ext cx="7957901" cy="1944153"/>
          </a:xfrm>
        </p:spPr>
        <p:txBody>
          <a:bodyPr>
            <a:normAutofit/>
          </a:bodyPr>
          <a:lstStyle>
            <a:lvl1pPr marL="257175" indent="-257175">
              <a:buAutoNum type="arabicPeriod"/>
              <a:defRPr sz="13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600075" indent="-257175">
              <a:buAutoNum type="arabicParenR"/>
              <a:defRPr sz="12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0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 marL="1157288" indent="-128588">
              <a:buFontTx/>
              <a:buChar char="-"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 marL="1371600" indent="0">
              <a:buFont typeface="Arial" panose="020B0604020202020204" pitchFamily="34" charset="0"/>
              <a:buNone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en-US" altLang="ko-KR" dirty="0"/>
              <a:t>+ 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BA50A0-EB0D-4D7B-B5BC-48F16EA4967F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10D4E-C5FD-4ACE-AA68-C03F527537EA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2019. 4. 16.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1A7F3-15FA-4189-B996-03C962E9AB5D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/37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EF08F-96A5-854C-AF60-6C62ED11C8A2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6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으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4B14DC-C56D-43D4-AA1E-CA6DE2106BBE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2DDF5-68DC-40B8-BE53-FCB2052C31F3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2019. 4. 16.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93741-D8D6-49D0-8D7A-C47788B8E04B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/37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99C08-1839-2E48-80C1-CD348EC39B45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756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90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3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56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1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42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91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2D73-65F0-CE41-82BE-5161BF54DA92}" type="datetimeFigureOut">
              <a:rPr kumimoji="1" lang="ko-KR" altLang="en-US" smtClean="0"/>
              <a:t>2019. 4. 16.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46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0.png"/><Relationship Id="rId17" Type="http://schemas.openxmlformats.org/officeDocument/2006/relationships/image" Target="../media/image38.png"/><Relationship Id="rId2" Type="http://schemas.openxmlformats.org/officeDocument/2006/relationships/image" Target="../media/image16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4.png"/><Relationship Id="rId18" Type="http://schemas.openxmlformats.org/officeDocument/2006/relationships/image" Target="../media/image83.png"/><Relationship Id="rId26" Type="http://schemas.openxmlformats.org/officeDocument/2006/relationships/image" Target="../media/image89.png"/><Relationship Id="rId3" Type="http://schemas.openxmlformats.org/officeDocument/2006/relationships/image" Target="../media/image59.png"/><Relationship Id="rId21" Type="http://schemas.openxmlformats.org/officeDocument/2006/relationships/image" Target="../media/image86.png"/><Relationship Id="rId7" Type="http://schemas.openxmlformats.org/officeDocument/2006/relationships/image" Target="../media/image64.png"/><Relationship Id="rId12" Type="http://schemas.openxmlformats.org/officeDocument/2006/relationships/image" Target="../media/image72.png"/><Relationship Id="rId17" Type="http://schemas.openxmlformats.org/officeDocument/2006/relationships/image" Target="../media/image82.png"/><Relationship Id="rId25" Type="http://schemas.openxmlformats.org/officeDocument/2006/relationships/image" Target="../media/image88.png"/><Relationship Id="rId2" Type="http://schemas.openxmlformats.org/officeDocument/2006/relationships/image" Target="../media/image38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png"/><Relationship Id="rId11" Type="http://schemas.openxmlformats.org/officeDocument/2006/relationships/image" Target="../media/image80.png"/><Relationship Id="rId24" Type="http://schemas.openxmlformats.org/officeDocument/2006/relationships/image" Target="../media/image87.png"/><Relationship Id="rId5" Type="http://schemas.openxmlformats.org/officeDocument/2006/relationships/image" Target="../media/image61.png"/><Relationship Id="rId15" Type="http://schemas.openxmlformats.org/officeDocument/2006/relationships/image" Target="../media/image76.png"/><Relationship Id="rId23" Type="http://schemas.openxmlformats.org/officeDocument/2006/relationships/image" Target="../media/image78.png"/><Relationship Id="rId10" Type="http://schemas.openxmlformats.org/officeDocument/2006/relationships/image" Target="../media/image70.png"/><Relationship Id="rId19" Type="http://schemas.openxmlformats.org/officeDocument/2006/relationships/image" Target="../media/image84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Relationship Id="rId14" Type="http://schemas.openxmlformats.org/officeDocument/2006/relationships/image" Target="../media/image75.png"/><Relationship Id="rId22" Type="http://schemas.openxmlformats.org/officeDocument/2006/relationships/image" Target="../media/image77.png"/><Relationship Id="rId27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8.png"/><Relationship Id="rId4" Type="http://schemas.openxmlformats.org/officeDocument/2006/relationships/image" Target="../media/image46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0.png"/><Relationship Id="rId26" Type="http://schemas.openxmlformats.org/officeDocument/2006/relationships/image" Target="../media/image118.png"/><Relationship Id="rId3" Type="http://schemas.openxmlformats.org/officeDocument/2006/relationships/image" Target="../media/image96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2" Type="http://schemas.openxmlformats.org/officeDocument/2006/relationships/image" Target="../media/image69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6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71.png"/><Relationship Id="rId10" Type="http://schemas.openxmlformats.org/officeDocument/2006/relationships/image" Target="../media/image103.png"/><Relationship Id="rId19" Type="http://schemas.openxmlformats.org/officeDocument/2006/relationships/image" Target="../media/image11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75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8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0.png"/><Relationship Id="rId3" Type="http://schemas.openxmlformats.org/officeDocument/2006/relationships/image" Target="../media/image143.png"/><Relationship Id="rId7" Type="http://schemas.openxmlformats.org/officeDocument/2006/relationships/image" Target="../media/image166.png"/><Relationship Id="rId12" Type="http://schemas.openxmlformats.org/officeDocument/2006/relationships/image" Target="../media/image169.png"/><Relationship Id="rId17" Type="http://schemas.openxmlformats.org/officeDocument/2006/relationships/image" Target="../media/image173.png"/><Relationship Id="rId2" Type="http://schemas.openxmlformats.org/officeDocument/2006/relationships/image" Target="../media/image142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1.png"/><Relationship Id="rId11" Type="http://schemas.openxmlformats.org/officeDocument/2006/relationships/image" Target="../media/image168.png"/><Relationship Id="rId5" Type="http://schemas.openxmlformats.org/officeDocument/2006/relationships/image" Target="../media/image145.png"/><Relationship Id="rId15" Type="http://schemas.openxmlformats.org/officeDocument/2006/relationships/image" Target="../media/image1270.png"/><Relationship Id="rId10" Type="http://schemas.openxmlformats.org/officeDocument/2006/relationships/image" Target="../media/image1230.png"/><Relationship Id="rId4" Type="http://schemas.openxmlformats.org/officeDocument/2006/relationships/image" Target="../media/image144.png"/><Relationship Id="rId9" Type="http://schemas.openxmlformats.org/officeDocument/2006/relationships/image" Target="../media/image1220.png"/><Relationship Id="rId14" Type="http://schemas.openxmlformats.org/officeDocument/2006/relationships/image" Target="../media/image1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5.png"/><Relationship Id="rId3" Type="http://schemas.openxmlformats.org/officeDocument/2006/relationships/image" Target="../media/image48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31548-0FAC-764B-9665-2C5777065F34}"/>
              </a:ext>
            </a:extLst>
          </p:cNvPr>
          <p:cNvSpPr txBox="1"/>
          <p:nvPr/>
        </p:nvSpPr>
        <p:spPr>
          <a:xfrm>
            <a:off x="1796315" y="2951946"/>
            <a:ext cx="55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Recurrent Neural Network, </a:t>
            </a:r>
          </a:p>
          <a:p>
            <a:pPr algn="ctr"/>
            <a:r>
              <a:rPr kumimoji="1" lang="en-US" altLang="ko-KR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LSTM, and GRU</a:t>
            </a:r>
            <a:endParaRPr kumimoji="1" lang="ko-KR" altLang="en-US" sz="2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53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88438-AE0B-C944-825C-7B936463FC46}"/>
              </a:ext>
            </a:extLst>
          </p:cNvPr>
          <p:cNvSpPr txBox="1"/>
          <p:nvPr/>
        </p:nvSpPr>
        <p:spPr>
          <a:xfrm>
            <a:off x="1343063" y="1120754"/>
            <a:ext cx="295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Computational Graph</a:t>
            </a:r>
            <a:endParaRPr lang="ko-KR" altLang="en-US" sz="1600" b="1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9C9B76-C1FF-4C4A-A29C-B375D4691A3E}"/>
                  </a:ext>
                </a:extLst>
              </p:cNvPr>
              <p:cNvSpPr txBox="1"/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9C9B76-C1FF-4C4A-A29C-B375D4691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37F10C-36AC-7345-A755-109E880462EA}"/>
                  </a:ext>
                </a:extLst>
              </p:cNvPr>
              <p:cNvSpPr txBox="1"/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37F10C-36AC-7345-A755-109E88046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458A86-1B79-4A4A-9882-5049696A2F91}"/>
                  </a:ext>
                </a:extLst>
              </p:cNvPr>
              <p:cNvSpPr txBox="1"/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458A86-1B79-4A4A-9882-5049696A2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2D1C686-BE3F-5149-A6FE-767C0A2B526E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1841293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22287B-3D45-FC4A-8129-68BF6FF0BA1D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V="1">
            <a:off x="2432924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B53B50F-69D8-884D-97E8-4C41EF6BDD3A}"/>
              </a:ext>
            </a:extLst>
          </p:cNvPr>
          <p:cNvCxnSpPr/>
          <p:nvPr/>
        </p:nvCxnSpPr>
        <p:spPr>
          <a:xfrm>
            <a:off x="2682039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4AF57D-6AB8-AD44-8C7D-FFD8BD98D6B3}"/>
                  </a:ext>
                </a:extLst>
              </p:cNvPr>
              <p:cNvSpPr txBox="1"/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4AF57D-6AB8-AD44-8C7D-FFD8BD98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8EE1FB-678A-0A4C-9668-4F239DE8C4A2}"/>
                  </a:ext>
                </a:extLst>
              </p:cNvPr>
              <p:cNvSpPr txBox="1"/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8EE1FB-678A-0A4C-9668-4F239DE8C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ABBC7-3368-D54B-811F-9F2FC2CD8C99}"/>
                  </a:ext>
                </a:extLst>
              </p:cNvPr>
              <p:cNvSpPr txBox="1"/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ABBC7-3368-D54B-811F-9F2FC2CD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D5287E-AC8C-2E4A-8C67-C46DEE32DEF5}"/>
              </a:ext>
            </a:extLst>
          </p:cNvPr>
          <p:cNvCxnSpPr>
            <a:stCxn id="38" idx="0"/>
          </p:cNvCxnSpPr>
          <p:nvPr/>
        </p:nvCxnSpPr>
        <p:spPr>
          <a:xfrm flipV="1">
            <a:off x="4106203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D3456E-290F-5142-A602-826F9C1898C6}"/>
                  </a:ext>
                </a:extLst>
              </p:cNvPr>
              <p:cNvSpPr txBox="1"/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D3456E-290F-5142-A602-826F9C18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37B8528-008E-924D-8E27-6B832A5571E1}"/>
              </a:ext>
            </a:extLst>
          </p:cNvPr>
          <p:cNvCxnSpPr>
            <a:endCxn id="40" idx="1"/>
          </p:cNvCxnSpPr>
          <p:nvPr/>
        </p:nvCxnSpPr>
        <p:spPr>
          <a:xfrm>
            <a:off x="3514572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5737E17-4DDB-764D-A5D6-82B76D14DC5B}"/>
              </a:ext>
            </a:extLst>
          </p:cNvPr>
          <p:cNvCxnSpPr/>
          <p:nvPr/>
        </p:nvCxnSpPr>
        <p:spPr>
          <a:xfrm>
            <a:off x="4355318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0C220A-F9E6-F841-ACFA-E215B893C332}"/>
                  </a:ext>
                </a:extLst>
              </p:cNvPr>
              <p:cNvSpPr txBox="1"/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0C220A-F9E6-F841-ACFA-E215B893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6ADFC9-C08E-7748-BA1F-2489A94DE1A7}"/>
                  </a:ext>
                </a:extLst>
              </p:cNvPr>
              <p:cNvSpPr txBox="1"/>
              <p:nvPr/>
            </p:nvSpPr>
            <p:spPr>
              <a:xfrm>
                <a:off x="3398524" y="2947553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6ADFC9-C08E-7748-BA1F-2489A94D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4" y="2947553"/>
                <a:ext cx="1931200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6DE506-5BF3-414E-92FA-FA5D8EC45820}"/>
                  </a:ext>
                </a:extLst>
              </p:cNvPr>
              <p:cNvSpPr txBox="1"/>
              <p:nvPr/>
            </p:nvSpPr>
            <p:spPr>
              <a:xfrm>
                <a:off x="5530367" y="3452391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6DE506-5BF3-414E-92FA-FA5D8EC45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67" y="3452391"/>
                <a:ext cx="4982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EB6E42-C901-4D48-A5D2-374F6F8C762C}"/>
              </a:ext>
            </a:extLst>
          </p:cNvPr>
          <p:cNvCxnSpPr>
            <a:endCxn id="45" idx="1"/>
          </p:cNvCxnSpPr>
          <p:nvPr/>
        </p:nvCxnSpPr>
        <p:spPr>
          <a:xfrm>
            <a:off x="5187851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DBE50E-7E9E-E844-8903-6620F077FF07}"/>
              </a:ext>
            </a:extLst>
          </p:cNvPr>
          <p:cNvCxnSpPr/>
          <p:nvPr/>
        </p:nvCxnSpPr>
        <p:spPr>
          <a:xfrm>
            <a:off x="6028597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2A31C7D-7480-5B4A-B85A-6B617F23D14D}"/>
                  </a:ext>
                </a:extLst>
              </p:cNvPr>
              <p:cNvSpPr txBox="1"/>
              <p:nvPr/>
            </p:nvSpPr>
            <p:spPr>
              <a:xfrm>
                <a:off x="6371113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2A31C7D-7480-5B4A-B85A-6B617F23D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13" y="3452391"/>
                <a:ext cx="4982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DD8D98-2973-A346-B825-33863B71C831}"/>
                  </a:ext>
                </a:extLst>
              </p:cNvPr>
              <p:cNvSpPr txBox="1"/>
              <p:nvPr/>
            </p:nvSpPr>
            <p:spPr>
              <a:xfrm>
                <a:off x="5530367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DD8D98-2973-A346-B825-33863B71C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67" y="4191000"/>
                <a:ext cx="4982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167938E-E3ED-E74D-851B-72356A5FEEE4}"/>
              </a:ext>
            </a:extLst>
          </p:cNvPr>
          <p:cNvCxnSpPr>
            <a:stCxn id="52" idx="0"/>
          </p:cNvCxnSpPr>
          <p:nvPr/>
        </p:nvCxnSpPr>
        <p:spPr>
          <a:xfrm flipV="1">
            <a:off x="5779482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2AA7A03-C77F-3D4F-B808-1D00A9BEFBF0}"/>
                  </a:ext>
                </a:extLst>
              </p:cNvPr>
              <p:cNvSpPr txBox="1"/>
              <p:nvPr/>
            </p:nvSpPr>
            <p:spPr>
              <a:xfrm>
                <a:off x="5329724" y="2947553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2AA7A03-C77F-3D4F-B808-1D00A9BE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24" y="2947553"/>
                <a:ext cx="1931200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50CD634-BC1D-4C41-8065-56A720A9B1D5}"/>
              </a:ext>
            </a:extLst>
          </p:cNvPr>
          <p:cNvCxnSpPr/>
          <p:nvPr/>
        </p:nvCxnSpPr>
        <p:spPr>
          <a:xfrm>
            <a:off x="6869343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141DA5-EA1E-0243-A072-881C26CECEB2}"/>
              </a:ext>
            </a:extLst>
          </p:cNvPr>
          <p:cNvCxnSpPr/>
          <p:nvPr/>
        </p:nvCxnSpPr>
        <p:spPr>
          <a:xfrm>
            <a:off x="7942778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EF5829-FEF4-0244-A707-069FA7EB6BCD}"/>
                  </a:ext>
                </a:extLst>
              </p:cNvPr>
              <p:cNvSpPr txBox="1"/>
              <p:nvPr/>
            </p:nvSpPr>
            <p:spPr>
              <a:xfrm>
                <a:off x="8285294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EF5829-FEF4-0244-A707-069FA7EB6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294" y="3452391"/>
                <a:ext cx="4982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B5D8D9-F88A-3749-9AA7-C5DA85FF7459}"/>
                  </a:ext>
                </a:extLst>
              </p:cNvPr>
              <p:cNvSpPr txBox="1"/>
              <p:nvPr/>
            </p:nvSpPr>
            <p:spPr>
              <a:xfrm>
                <a:off x="7284531" y="3429000"/>
                <a:ext cx="631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B5D8D9-F88A-3749-9AA7-C5DA85FF7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31" y="3429000"/>
                <a:ext cx="6314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88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88438-AE0B-C944-825C-7B936463FC46}"/>
              </a:ext>
            </a:extLst>
          </p:cNvPr>
          <p:cNvSpPr txBox="1"/>
          <p:nvPr/>
        </p:nvSpPr>
        <p:spPr>
          <a:xfrm>
            <a:off x="1343063" y="1120754"/>
            <a:ext cx="295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Computational Graph</a:t>
            </a:r>
            <a:endParaRPr lang="ko-KR" altLang="en-US" sz="1600" b="1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71E7A6-B848-5A41-903A-BDC4AEF8C3C6}"/>
                  </a:ext>
                </a:extLst>
              </p:cNvPr>
              <p:cNvSpPr txBox="1"/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71E7A6-B848-5A41-903A-BDC4AEF8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DE99E8-A343-1E4F-AC12-52BA31CF0F3F}"/>
                  </a:ext>
                </a:extLst>
              </p:cNvPr>
              <p:cNvSpPr txBox="1"/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DE99E8-A343-1E4F-AC12-52BA31CF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F1FC36-FA54-BA44-8E8C-921B70B8CF31}"/>
                  </a:ext>
                </a:extLst>
              </p:cNvPr>
              <p:cNvSpPr txBox="1"/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F1FC36-FA54-BA44-8E8C-921B70B8C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A9420D-5A6D-2C4A-AC8B-A4CAEFA5A849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1841293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761316E-5C8F-B74A-A7AF-71C638127F05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V="1">
            <a:off x="2432924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DD0C23D-47DF-C14C-BD11-7F8ED8E4CCDB}"/>
              </a:ext>
            </a:extLst>
          </p:cNvPr>
          <p:cNvCxnSpPr/>
          <p:nvPr/>
        </p:nvCxnSpPr>
        <p:spPr>
          <a:xfrm>
            <a:off x="2682039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2F4D4-C7BF-1845-92D7-ADF68D0F67EF}"/>
                  </a:ext>
                </a:extLst>
              </p:cNvPr>
              <p:cNvSpPr txBox="1"/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2F4D4-C7BF-1845-92D7-ADF68D0F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46AE2E-E838-1544-9A3C-6619DDF6F4E8}"/>
                  </a:ext>
                </a:extLst>
              </p:cNvPr>
              <p:cNvSpPr txBox="1"/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46AE2E-E838-1544-9A3C-6619DDF6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C5E8DF-DB9B-124B-9C71-AE5CB393F054}"/>
                  </a:ext>
                </a:extLst>
              </p:cNvPr>
              <p:cNvSpPr txBox="1"/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C5E8DF-DB9B-124B-9C71-AE5CB39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8DD5F1-749D-9F4A-A358-9DB340139380}"/>
              </a:ext>
            </a:extLst>
          </p:cNvPr>
          <p:cNvCxnSpPr>
            <a:stCxn id="38" idx="0"/>
          </p:cNvCxnSpPr>
          <p:nvPr/>
        </p:nvCxnSpPr>
        <p:spPr>
          <a:xfrm flipV="1">
            <a:off x="4106203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A1B8986-F437-444A-9DBF-D7D9CEA5545B}"/>
                  </a:ext>
                </a:extLst>
              </p:cNvPr>
              <p:cNvSpPr txBox="1"/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A1B8986-F437-444A-9DBF-D7D9CEA5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682764A-DD35-F34D-8EAE-12EF326EB500}"/>
              </a:ext>
            </a:extLst>
          </p:cNvPr>
          <p:cNvCxnSpPr>
            <a:endCxn id="40" idx="1"/>
          </p:cNvCxnSpPr>
          <p:nvPr/>
        </p:nvCxnSpPr>
        <p:spPr>
          <a:xfrm>
            <a:off x="3514572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0050B4D-5C95-2B4D-B6F1-1AF944A03FA8}"/>
              </a:ext>
            </a:extLst>
          </p:cNvPr>
          <p:cNvCxnSpPr/>
          <p:nvPr/>
        </p:nvCxnSpPr>
        <p:spPr>
          <a:xfrm>
            <a:off x="4355318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2666DE-2ECF-FB48-B837-38682F6F18BD}"/>
                  </a:ext>
                </a:extLst>
              </p:cNvPr>
              <p:cNvSpPr txBox="1"/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2666DE-2ECF-FB48-B837-38682F6F1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98852C-7AC6-9B4B-A7DF-69061DCD8863}"/>
                  </a:ext>
                </a:extLst>
              </p:cNvPr>
              <p:cNvSpPr txBox="1"/>
              <p:nvPr/>
            </p:nvSpPr>
            <p:spPr>
              <a:xfrm>
                <a:off x="3398524" y="2947553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98852C-7AC6-9B4B-A7DF-69061DCD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4" y="2947553"/>
                <a:ext cx="1931200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A189B5-1BEF-B04E-86A5-FA1F4BF293E9}"/>
                  </a:ext>
                </a:extLst>
              </p:cNvPr>
              <p:cNvSpPr txBox="1"/>
              <p:nvPr/>
            </p:nvSpPr>
            <p:spPr>
              <a:xfrm>
                <a:off x="5530367" y="3452391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A189B5-1BEF-B04E-86A5-FA1F4BF2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67" y="3452391"/>
                <a:ext cx="4982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216DDB2-0CDF-C245-A5B8-E07C1566AC74}"/>
              </a:ext>
            </a:extLst>
          </p:cNvPr>
          <p:cNvCxnSpPr>
            <a:endCxn id="45" idx="1"/>
          </p:cNvCxnSpPr>
          <p:nvPr/>
        </p:nvCxnSpPr>
        <p:spPr>
          <a:xfrm>
            <a:off x="5187851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D62A28B-18B5-404D-B15D-93853316E45A}"/>
              </a:ext>
            </a:extLst>
          </p:cNvPr>
          <p:cNvCxnSpPr/>
          <p:nvPr/>
        </p:nvCxnSpPr>
        <p:spPr>
          <a:xfrm>
            <a:off x="6028597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FDFB33-739E-1A45-A90A-B0B09548CBF9}"/>
                  </a:ext>
                </a:extLst>
              </p:cNvPr>
              <p:cNvSpPr txBox="1"/>
              <p:nvPr/>
            </p:nvSpPr>
            <p:spPr>
              <a:xfrm>
                <a:off x="6371113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FDFB33-739E-1A45-A90A-B0B09548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13" y="3452391"/>
                <a:ext cx="4982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4AC09B-0049-0642-9FAA-1ECA1E88837D}"/>
                  </a:ext>
                </a:extLst>
              </p:cNvPr>
              <p:cNvSpPr txBox="1"/>
              <p:nvPr/>
            </p:nvSpPr>
            <p:spPr>
              <a:xfrm>
                <a:off x="5530367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4AC09B-0049-0642-9FAA-1ECA1E888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67" y="4191000"/>
                <a:ext cx="4982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B7D6088-F1D4-934D-8BED-1F5424AA7549}"/>
              </a:ext>
            </a:extLst>
          </p:cNvPr>
          <p:cNvCxnSpPr>
            <a:stCxn id="52" idx="0"/>
          </p:cNvCxnSpPr>
          <p:nvPr/>
        </p:nvCxnSpPr>
        <p:spPr>
          <a:xfrm flipV="1">
            <a:off x="5779482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A5CD0B-036C-1848-A8FC-52615AAE0300}"/>
                  </a:ext>
                </a:extLst>
              </p:cNvPr>
              <p:cNvSpPr txBox="1"/>
              <p:nvPr/>
            </p:nvSpPr>
            <p:spPr>
              <a:xfrm>
                <a:off x="5329724" y="2947553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A5CD0B-036C-1848-A8FC-52615AAE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24" y="2947553"/>
                <a:ext cx="1931200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CE93A3A-D028-8F42-9B81-6F6BD967F643}"/>
              </a:ext>
            </a:extLst>
          </p:cNvPr>
          <p:cNvCxnSpPr/>
          <p:nvPr/>
        </p:nvCxnSpPr>
        <p:spPr>
          <a:xfrm>
            <a:off x="6869343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B523C5C-C7DB-424E-85AA-96BD357E2DD3}"/>
              </a:ext>
            </a:extLst>
          </p:cNvPr>
          <p:cNvCxnSpPr/>
          <p:nvPr/>
        </p:nvCxnSpPr>
        <p:spPr>
          <a:xfrm>
            <a:off x="7942778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819D047-DF71-CE4B-B1E1-793829222FAC}"/>
                  </a:ext>
                </a:extLst>
              </p:cNvPr>
              <p:cNvSpPr txBox="1"/>
              <p:nvPr/>
            </p:nvSpPr>
            <p:spPr>
              <a:xfrm>
                <a:off x="8285294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819D047-DF71-CE4B-B1E1-79382922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294" y="3452391"/>
                <a:ext cx="4982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5AFB9-53FA-284C-8978-707760A6E88E}"/>
                  </a:ext>
                </a:extLst>
              </p:cNvPr>
              <p:cNvSpPr txBox="1"/>
              <p:nvPr/>
            </p:nvSpPr>
            <p:spPr>
              <a:xfrm>
                <a:off x="7284531" y="3429000"/>
                <a:ext cx="631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5AFB9-53FA-284C-8978-707760A6E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31" y="3429000"/>
                <a:ext cx="6314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B846F141-4B33-2747-8413-9E1FB539D7B9}"/>
              </a:ext>
            </a:extLst>
          </p:cNvPr>
          <p:cNvSpPr txBox="1"/>
          <p:nvPr/>
        </p:nvSpPr>
        <p:spPr>
          <a:xfrm>
            <a:off x="2589044" y="2221387"/>
            <a:ext cx="505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Parameters are shared for all time-step</a:t>
            </a:r>
            <a:endParaRPr lang="ko-KR" altLang="en-US" sz="2000" dirty="0">
              <a:solidFill>
                <a:schemeClr val="accent1"/>
              </a:solidFill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14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73C902-0DDB-7F4D-8B30-AD751CE9F4DF}"/>
              </a:ext>
            </a:extLst>
          </p:cNvPr>
          <p:cNvSpPr txBox="1"/>
          <p:nvPr/>
        </p:nvSpPr>
        <p:spPr>
          <a:xfrm>
            <a:off x="1343063" y="1120754"/>
            <a:ext cx="502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Computational Graph : Many to one</a:t>
            </a:r>
            <a:endParaRPr lang="ko-KR" altLang="en-US" sz="1600" b="1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ED92CD-70F9-F44C-8430-4BE08386D4A7}"/>
                  </a:ext>
                </a:extLst>
              </p:cNvPr>
              <p:cNvSpPr txBox="1"/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ED92CD-70F9-F44C-8430-4BE08386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7CCF5D-596B-1D46-A6BF-BA3BC8DF5BD8}"/>
                  </a:ext>
                </a:extLst>
              </p:cNvPr>
              <p:cNvSpPr txBox="1"/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7CCF5D-596B-1D46-A6BF-BA3BC8DF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8F6F1F4-E96E-3B43-80C4-333FDE9B7C93}"/>
                  </a:ext>
                </a:extLst>
              </p:cNvPr>
              <p:cNvSpPr txBox="1"/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8F6F1F4-E96E-3B43-80C4-333FDE9B7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8FF9B8-6612-9C40-89F8-93BCE7A9A70A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1841293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A94CE6D-CADC-854B-9046-224B8EB2CA40}"/>
              </a:ext>
            </a:extLst>
          </p:cNvPr>
          <p:cNvCxnSpPr>
            <a:stCxn id="62" idx="0"/>
            <a:endCxn id="64" idx="2"/>
          </p:cNvCxnSpPr>
          <p:nvPr/>
        </p:nvCxnSpPr>
        <p:spPr>
          <a:xfrm flipV="1">
            <a:off x="2432924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12C4B5-2278-7944-9567-5B3104AF8EDB}"/>
              </a:ext>
            </a:extLst>
          </p:cNvPr>
          <p:cNvCxnSpPr/>
          <p:nvPr/>
        </p:nvCxnSpPr>
        <p:spPr>
          <a:xfrm>
            <a:off x="2682039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33B3ED4-C448-7643-A683-D7CE1E9DB08C}"/>
                  </a:ext>
                </a:extLst>
              </p:cNvPr>
              <p:cNvSpPr txBox="1"/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33B3ED4-C448-7643-A683-D7CE1E9DB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767D063-200C-D04F-B530-CF61F657571A}"/>
                  </a:ext>
                </a:extLst>
              </p:cNvPr>
              <p:cNvSpPr txBox="1"/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767D063-200C-D04F-B530-CF61F6575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12CE1FC-2E2B-A040-A270-71E118C16301}"/>
              </a:ext>
            </a:extLst>
          </p:cNvPr>
          <p:cNvCxnSpPr>
            <a:stCxn id="69" idx="0"/>
          </p:cNvCxnSpPr>
          <p:nvPr/>
        </p:nvCxnSpPr>
        <p:spPr>
          <a:xfrm flipV="1">
            <a:off x="4106203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C8313EC-603B-4B44-AB81-18691C18E884}"/>
                  </a:ext>
                </a:extLst>
              </p:cNvPr>
              <p:cNvSpPr txBox="1"/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C8313EC-603B-4B44-AB81-18691C18E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C5D24E3-D53F-6A49-A732-5E80B76CF96E}"/>
              </a:ext>
            </a:extLst>
          </p:cNvPr>
          <p:cNvCxnSpPr>
            <a:endCxn id="71" idx="1"/>
          </p:cNvCxnSpPr>
          <p:nvPr/>
        </p:nvCxnSpPr>
        <p:spPr>
          <a:xfrm>
            <a:off x="3514572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21A7A42-3752-E644-8942-94E3541C0161}"/>
              </a:ext>
            </a:extLst>
          </p:cNvPr>
          <p:cNvCxnSpPr/>
          <p:nvPr/>
        </p:nvCxnSpPr>
        <p:spPr>
          <a:xfrm>
            <a:off x="4355318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E752DBC-C3DE-E840-AA16-8B66411F160A}"/>
                  </a:ext>
                </a:extLst>
              </p:cNvPr>
              <p:cNvSpPr txBox="1"/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E752DBC-C3DE-E840-AA16-8B66411F1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2444C51-A06F-2245-BE21-57CEB308C55E}"/>
                  </a:ext>
                </a:extLst>
              </p:cNvPr>
              <p:cNvSpPr txBox="1"/>
              <p:nvPr/>
            </p:nvSpPr>
            <p:spPr>
              <a:xfrm>
                <a:off x="5530367" y="3452391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2444C51-A06F-2245-BE21-57CEB308C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67" y="3452391"/>
                <a:ext cx="4982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08FA331-7545-5940-AEC0-0B445D58915F}"/>
              </a:ext>
            </a:extLst>
          </p:cNvPr>
          <p:cNvCxnSpPr>
            <a:endCxn id="75" idx="1"/>
          </p:cNvCxnSpPr>
          <p:nvPr/>
        </p:nvCxnSpPr>
        <p:spPr>
          <a:xfrm>
            <a:off x="5187851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9DDE535-9120-BC4B-B732-3CB0198C9139}"/>
              </a:ext>
            </a:extLst>
          </p:cNvPr>
          <p:cNvCxnSpPr/>
          <p:nvPr/>
        </p:nvCxnSpPr>
        <p:spPr>
          <a:xfrm>
            <a:off x="6028597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2484C9-C845-E149-B658-4E4567BC5CB1}"/>
                  </a:ext>
                </a:extLst>
              </p:cNvPr>
              <p:cNvSpPr txBox="1"/>
              <p:nvPr/>
            </p:nvSpPr>
            <p:spPr>
              <a:xfrm>
                <a:off x="6371113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2484C9-C845-E149-B658-4E4567BC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13" y="3452391"/>
                <a:ext cx="4982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DFAE597-4253-714C-8904-0344B4AC7DEE}"/>
                  </a:ext>
                </a:extLst>
              </p:cNvPr>
              <p:cNvSpPr txBox="1"/>
              <p:nvPr/>
            </p:nvSpPr>
            <p:spPr>
              <a:xfrm>
                <a:off x="5530367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DFAE597-4253-714C-8904-0344B4AC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67" y="4191000"/>
                <a:ext cx="4982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EF9EEA1-3D71-4D44-BF83-79FE77FD007F}"/>
              </a:ext>
            </a:extLst>
          </p:cNvPr>
          <p:cNvCxnSpPr>
            <a:stCxn id="79" idx="0"/>
          </p:cNvCxnSpPr>
          <p:nvPr/>
        </p:nvCxnSpPr>
        <p:spPr>
          <a:xfrm flipV="1">
            <a:off x="5779482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5EEFC1D-6FD6-F74D-8905-67983133C568}"/>
              </a:ext>
            </a:extLst>
          </p:cNvPr>
          <p:cNvCxnSpPr/>
          <p:nvPr/>
        </p:nvCxnSpPr>
        <p:spPr>
          <a:xfrm>
            <a:off x="6869343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9F5EDE7-0B0A-A846-9C6B-5D350E9DE2CE}"/>
              </a:ext>
            </a:extLst>
          </p:cNvPr>
          <p:cNvCxnSpPr/>
          <p:nvPr/>
        </p:nvCxnSpPr>
        <p:spPr>
          <a:xfrm>
            <a:off x="7942778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7016B2-590D-4D4E-9CF7-61D08A2F3C00}"/>
                  </a:ext>
                </a:extLst>
              </p:cNvPr>
              <p:cNvSpPr txBox="1"/>
              <p:nvPr/>
            </p:nvSpPr>
            <p:spPr>
              <a:xfrm>
                <a:off x="8285294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7016B2-590D-4D4E-9CF7-61D08A2F3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294" y="3452391"/>
                <a:ext cx="4982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5A261B2-B3E6-6644-95A0-45FE17A4FB24}"/>
                  </a:ext>
                </a:extLst>
              </p:cNvPr>
              <p:cNvSpPr txBox="1"/>
              <p:nvPr/>
            </p:nvSpPr>
            <p:spPr>
              <a:xfrm>
                <a:off x="7284531" y="3429000"/>
                <a:ext cx="631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5A261B2-B3E6-6644-95A0-45FE17A4F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31" y="3429000"/>
                <a:ext cx="63146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582C03F-7252-7244-9E1A-6EA1E7CAC457}"/>
              </a:ext>
            </a:extLst>
          </p:cNvPr>
          <p:cNvCxnSpPr/>
          <p:nvPr/>
        </p:nvCxnSpPr>
        <p:spPr>
          <a:xfrm flipV="1">
            <a:off x="8540267" y="3083169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570859-DDF1-4B47-A160-C9FE28FA0ADD}"/>
                  </a:ext>
                </a:extLst>
              </p:cNvPr>
              <p:cNvSpPr txBox="1"/>
              <p:nvPr/>
            </p:nvSpPr>
            <p:spPr>
              <a:xfrm>
                <a:off x="8286995" y="2713727"/>
                <a:ext cx="498230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570859-DDF1-4B47-A160-C9FE28FA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995" y="2713727"/>
                <a:ext cx="4982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9859173-10EC-CC4B-B847-0A7CD299D869}"/>
                  </a:ext>
                </a:extLst>
              </p:cNvPr>
              <p:cNvSpPr/>
              <p:nvPr/>
            </p:nvSpPr>
            <p:spPr>
              <a:xfrm>
                <a:off x="8079032" y="3082949"/>
                <a:ext cx="4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9859173-10EC-CC4B-B847-0A7CD299D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32" y="3082949"/>
                <a:ext cx="46621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C106B4-2947-094B-B44C-342E97B41DD6}"/>
              </a:ext>
            </a:extLst>
          </p:cNvPr>
          <p:cNvCxnSpPr/>
          <p:nvPr/>
        </p:nvCxnSpPr>
        <p:spPr>
          <a:xfrm flipV="1">
            <a:off x="8544424" y="2344505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4583D5D-2A91-2A4B-8FDE-8AE0F15B1799}"/>
                  </a:ext>
                </a:extLst>
              </p:cNvPr>
              <p:cNvSpPr txBox="1"/>
              <p:nvPr/>
            </p:nvSpPr>
            <p:spPr>
              <a:xfrm>
                <a:off x="8291152" y="1975063"/>
                <a:ext cx="498230" cy="369332"/>
              </a:xfrm>
              <a:prstGeom prst="rect">
                <a:avLst/>
              </a:prstGeom>
              <a:solidFill>
                <a:srgbClr val="7030A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4583D5D-2A91-2A4B-8FDE-8AE0F15B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52" y="1975063"/>
                <a:ext cx="4982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B5C6C9-9236-064B-B052-07AD77E959A4}"/>
                  </a:ext>
                </a:extLst>
              </p:cNvPr>
              <p:cNvSpPr/>
              <p:nvPr/>
            </p:nvSpPr>
            <p:spPr>
              <a:xfrm>
                <a:off x="4178510" y="5076142"/>
                <a:ext cx="16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B5C6C9-9236-064B-B052-07AD77E9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510" y="5076142"/>
                <a:ext cx="1654107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85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862AF6-3C46-1440-AD7A-EC3E71DEDBE9}"/>
              </a:ext>
            </a:extLst>
          </p:cNvPr>
          <p:cNvSpPr txBox="1"/>
          <p:nvPr/>
        </p:nvSpPr>
        <p:spPr>
          <a:xfrm>
            <a:off x="1343063" y="1120754"/>
            <a:ext cx="502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Computational Graph : Many to Many</a:t>
            </a:r>
            <a:endParaRPr lang="ko-KR" altLang="en-US" sz="1600" b="1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1CB0949-76DA-3547-8DBA-35048513DEFD}"/>
                  </a:ext>
                </a:extLst>
              </p:cNvPr>
              <p:cNvSpPr/>
              <p:nvPr/>
            </p:nvSpPr>
            <p:spPr>
              <a:xfrm>
                <a:off x="4178510" y="5076142"/>
                <a:ext cx="16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1CB0949-76DA-3547-8DBA-35048513D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510" y="5076142"/>
                <a:ext cx="165410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48F0866B-F808-3940-A9F6-1FBE927EC4A0}"/>
              </a:ext>
            </a:extLst>
          </p:cNvPr>
          <p:cNvGrpSpPr/>
          <p:nvPr/>
        </p:nvGrpSpPr>
        <p:grpSpPr>
          <a:xfrm>
            <a:off x="1343063" y="1442501"/>
            <a:ext cx="7446319" cy="3117831"/>
            <a:chOff x="1343063" y="1442501"/>
            <a:chExt cx="7446319" cy="3117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ACFFA5E-6CCE-C849-951B-8CF2D2B579F7}"/>
                    </a:ext>
                  </a:extLst>
                </p:cNvPr>
                <p:cNvSpPr txBox="1"/>
                <p:nvPr/>
              </p:nvSpPr>
              <p:spPr>
                <a:xfrm>
                  <a:off x="2183809" y="4191000"/>
                  <a:ext cx="498230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DE055C1-7EBE-4489-A140-2EE39374A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09" y="4191000"/>
                  <a:ext cx="49823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0B430EC-9E75-D84A-92A9-49FB48841AC6}"/>
                    </a:ext>
                  </a:extLst>
                </p:cNvPr>
                <p:cNvSpPr txBox="1"/>
                <p:nvPr/>
              </p:nvSpPr>
              <p:spPr>
                <a:xfrm>
                  <a:off x="1343063" y="3452446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31545B4-79B4-43B3-A393-5BBDFA1CD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063" y="3452446"/>
                  <a:ext cx="49823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41B2912-8158-E84D-9BF8-EDBE336068AA}"/>
                    </a:ext>
                  </a:extLst>
                </p:cNvPr>
                <p:cNvSpPr txBox="1"/>
                <p:nvPr/>
              </p:nvSpPr>
              <p:spPr>
                <a:xfrm>
                  <a:off x="2183809" y="3452446"/>
                  <a:ext cx="498230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0F9734-D48D-489C-A303-50F24BC00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09" y="3452446"/>
                  <a:ext cx="4982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40538DC-7B45-2146-9671-B759FDDF3C07}"/>
                </a:ext>
              </a:extLst>
            </p:cNvPr>
            <p:cNvCxnSpPr>
              <a:stCxn id="65" idx="3"/>
              <a:endCxn id="66" idx="1"/>
            </p:cNvCxnSpPr>
            <p:nvPr/>
          </p:nvCxnSpPr>
          <p:spPr>
            <a:xfrm>
              <a:off x="1841293" y="3637112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AB27EA9-8940-064D-8CC6-739C4B3F4AE4}"/>
                </a:ext>
              </a:extLst>
            </p:cNvPr>
            <p:cNvCxnSpPr>
              <a:stCxn id="64" idx="0"/>
              <a:endCxn id="66" idx="2"/>
            </p:cNvCxnSpPr>
            <p:nvPr/>
          </p:nvCxnSpPr>
          <p:spPr>
            <a:xfrm flipV="1">
              <a:off x="2432924" y="3821778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75ABA91-BB21-5744-B7F3-99F01C23355D}"/>
                </a:ext>
              </a:extLst>
            </p:cNvPr>
            <p:cNvCxnSpPr/>
            <p:nvPr/>
          </p:nvCxnSpPr>
          <p:spPr>
            <a:xfrm>
              <a:off x="2682039" y="3637112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15A120C-5CBD-774D-9CDD-769D81F28617}"/>
                    </a:ext>
                  </a:extLst>
                </p:cNvPr>
                <p:cNvSpPr txBox="1"/>
                <p:nvPr/>
              </p:nvSpPr>
              <p:spPr>
                <a:xfrm>
                  <a:off x="3024555" y="3452446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65427F-83E6-40AD-BEF2-0BB06D73C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555" y="3452446"/>
                  <a:ext cx="4982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45A12C1-B17F-B543-AF4F-3D2D8D61C4B9}"/>
                    </a:ext>
                  </a:extLst>
                </p:cNvPr>
                <p:cNvSpPr txBox="1"/>
                <p:nvPr/>
              </p:nvSpPr>
              <p:spPr>
                <a:xfrm>
                  <a:off x="3857088" y="4191000"/>
                  <a:ext cx="498230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D64DD5-0165-4A93-A808-C3D8D1C9D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088" y="4191000"/>
                  <a:ext cx="4982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80AF524-B9B6-A341-9AF7-C54FFBCA74F4}"/>
                </a:ext>
              </a:extLst>
            </p:cNvPr>
            <p:cNvCxnSpPr>
              <a:stCxn id="71" idx="0"/>
            </p:cNvCxnSpPr>
            <p:nvPr/>
          </p:nvCxnSpPr>
          <p:spPr>
            <a:xfrm flipV="1">
              <a:off x="4106203" y="3821778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9BB1D7F-56B0-6848-92A3-11858BD50715}"/>
                    </a:ext>
                  </a:extLst>
                </p:cNvPr>
                <p:cNvSpPr txBox="1"/>
                <p:nvPr/>
              </p:nvSpPr>
              <p:spPr>
                <a:xfrm>
                  <a:off x="3857088" y="3452391"/>
                  <a:ext cx="498230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797561-6A2B-44BF-80F2-64F1561E8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088" y="3452391"/>
                  <a:ext cx="49823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D5B97D26-44DF-7142-ABB3-A87648F4BE08}"/>
                </a:ext>
              </a:extLst>
            </p:cNvPr>
            <p:cNvCxnSpPr>
              <a:endCxn id="73" idx="1"/>
            </p:cNvCxnSpPr>
            <p:nvPr/>
          </p:nvCxnSpPr>
          <p:spPr>
            <a:xfrm>
              <a:off x="3514572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E5E25E7-2FAD-0942-9AC1-43BF2C60BB2B}"/>
                </a:ext>
              </a:extLst>
            </p:cNvPr>
            <p:cNvCxnSpPr/>
            <p:nvPr/>
          </p:nvCxnSpPr>
          <p:spPr>
            <a:xfrm>
              <a:off x="4355318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61CF8BE-8A2D-5843-BC9F-3B9B1F39D054}"/>
                    </a:ext>
                  </a:extLst>
                </p:cNvPr>
                <p:cNvSpPr txBox="1"/>
                <p:nvPr/>
              </p:nvSpPr>
              <p:spPr>
                <a:xfrm>
                  <a:off x="4697834" y="3452391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5C955E-1CDA-4B04-8034-8CEDF0A1F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834" y="3452391"/>
                  <a:ext cx="49823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FCBA63E-D088-6244-832B-517BD79F6ECE}"/>
                    </a:ext>
                  </a:extLst>
                </p:cNvPr>
                <p:cNvSpPr txBox="1"/>
                <p:nvPr/>
              </p:nvSpPr>
              <p:spPr>
                <a:xfrm>
                  <a:off x="5530367" y="3452391"/>
                  <a:ext cx="498230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D4BEB1D-4087-4E02-90D3-7019C82B2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367" y="3452391"/>
                  <a:ext cx="49823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9EAA7AB-E62B-A348-9431-06B49BBFFED4}"/>
                </a:ext>
              </a:extLst>
            </p:cNvPr>
            <p:cNvCxnSpPr>
              <a:endCxn id="77" idx="1"/>
            </p:cNvCxnSpPr>
            <p:nvPr/>
          </p:nvCxnSpPr>
          <p:spPr>
            <a:xfrm>
              <a:off x="5187851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5778B0DB-1665-DC44-BEC1-2253648FCF87}"/>
                </a:ext>
              </a:extLst>
            </p:cNvPr>
            <p:cNvCxnSpPr/>
            <p:nvPr/>
          </p:nvCxnSpPr>
          <p:spPr>
            <a:xfrm>
              <a:off x="6028597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F2CECDB-EB14-BE49-ABFF-2B9312256247}"/>
                    </a:ext>
                  </a:extLst>
                </p:cNvPr>
                <p:cNvSpPr txBox="1"/>
                <p:nvPr/>
              </p:nvSpPr>
              <p:spPr>
                <a:xfrm>
                  <a:off x="6371113" y="3452391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F3F71A1-7C7E-4D2E-8794-AE5B5A158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113" y="3452391"/>
                  <a:ext cx="4982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5AD4886-A13A-D447-BCB9-00B316BB55C9}"/>
                    </a:ext>
                  </a:extLst>
                </p:cNvPr>
                <p:cNvSpPr txBox="1"/>
                <p:nvPr/>
              </p:nvSpPr>
              <p:spPr>
                <a:xfrm>
                  <a:off x="5530367" y="4191000"/>
                  <a:ext cx="498230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471110-117C-4F0E-8A2B-30725B61B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367" y="4191000"/>
                  <a:ext cx="49823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73FE6EF-2A89-4F4B-83AD-7FBE7DE4C0BD}"/>
                </a:ext>
              </a:extLst>
            </p:cNvPr>
            <p:cNvCxnSpPr>
              <a:stCxn id="81" idx="0"/>
            </p:cNvCxnSpPr>
            <p:nvPr/>
          </p:nvCxnSpPr>
          <p:spPr>
            <a:xfrm flipV="1">
              <a:off x="5779482" y="3821778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38BFBFB5-7FF4-DD4F-B335-E66DC1B3AC67}"/>
                </a:ext>
              </a:extLst>
            </p:cNvPr>
            <p:cNvCxnSpPr/>
            <p:nvPr/>
          </p:nvCxnSpPr>
          <p:spPr>
            <a:xfrm>
              <a:off x="6869343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4E531771-E8E2-F84D-9651-A04AEFA6ECBA}"/>
                </a:ext>
              </a:extLst>
            </p:cNvPr>
            <p:cNvCxnSpPr/>
            <p:nvPr/>
          </p:nvCxnSpPr>
          <p:spPr>
            <a:xfrm>
              <a:off x="7942778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811614F-0942-594E-A756-6D7E42474487}"/>
                    </a:ext>
                  </a:extLst>
                </p:cNvPr>
                <p:cNvSpPr txBox="1"/>
                <p:nvPr/>
              </p:nvSpPr>
              <p:spPr>
                <a:xfrm>
                  <a:off x="8285294" y="3452391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0339CF1-0635-428E-86C9-6CCECBB7B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294" y="3452391"/>
                  <a:ext cx="49823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3EB5229-E44F-2D41-9F07-E9861F95CFE9}"/>
                    </a:ext>
                  </a:extLst>
                </p:cNvPr>
                <p:cNvSpPr txBox="1"/>
                <p:nvPr/>
              </p:nvSpPr>
              <p:spPr>
                <a:xfrm>
                  <a:off x="7284531" y="3429000"/>
                  <a:ext cx="6314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ko-KR" sz="1400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48D561D-6671-4256-A244-21813023D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531" y="3429000"/>
                  <a:ext cx="63146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E5A59DF-CB40-D54C-BEE9-CF721D830541}"/>
                </a:ext>
              </a:extLst>
            </p:cNvPr>
            <p:cNvCxnSpPr/>
            <p:nvPr/>
          </p:nvCxnSpPr>
          <p:spPr>
            <a:xfrm flipV="1">
              <a:off x="8540267" y="3083169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D3D442D-1903-EE49-A4A8-0C87D3A214C3}"/>
                    </a:ext>
                  </a:extLst>
                </p:cNvPr>
                <p:cNvSpPr txBox="1"/>
                <p:nvPr/>
              </p:nvSpPr>
              <p:spPr>
                <a:xfrm>
                  <a:off x="8286995" y="2713727"/>
                  <a:ext cx="498230" cy="3693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37EA916-04A3-43F6-AADA-C23E4C678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995" y="2713727"/>
                  <a:ext cx="49823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4762" r="-13095" b="-47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30FCF47-288A-0E4F-855A-887190EA9A05}"/>
                </a:ext>
              </a:extLst>
            </p:cNvPr>
            <p:cNvCxnSpPr/>
            <p:nvPr/>
          </p:nvCxnSpPr>
          <p:spPr>
            <a:xfrm flipV="1">
              <a:off x="6624385" y="3083169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B92CFD5-B90B-A844-86F9-EDC31A2AB232}"/>
                    </a:ext>
                  </a:extLst>
                </p:cNvPr>
                <p:cNvSpPr txBox="1"/>
                <p:nvPr/>
              </p:nvSpPr>
              <p:spPr>
                <a:xfrm>
                  <a:off x="6371113" y="2713727"/>
                  <a:ext cx="498230" cy="3693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DE62A2C-D511-4C62-8D41-09CF8D011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113" y="2713727"/>
                  <a:ext cx="498230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4762" r="-14286" b="-47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C9C3F7D1-2E7A-C543-8F37-EE6DE9DFDB70}"/>
                </a:ext>
              </a:extLst>
            </p:cNvPr>
            <p:cNvCxnSpPr/>
            <p:nvPr/>
          </p:nvCxnSpPr>
          <p:spPr>
            <a:xfrm flipV="1">
              <a:off x="4951106" y="3083169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1915599-F04C-744C-BC3B-E7EDB2A8F230}"/>
                    </a:ext>
                  </a:extLst>
                </p:cNvPr>
                <p:cNvSpPr txBox="1"/>
                <p:nvPr/>
              </p:nvSpPr>
              <p:spPr>
                <a:xfrm>
                  <a:off x="4697834" y="2713727"/>
                  <a:ext cx="498230" cy="3693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1E04351-EC73-422D-8546-1B2CEA2AA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834" y="2713727"/>
                  <a:ext cx="498230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4762" r="-14458" b="-47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211D7B1-6520-F349-A643-037D5704CF78}"/>
                </a:ext>
              </a:extLst>
            </p:cNvPr>
            <p:cNvCxnSpPr/>
            <p:nvPr/>
          </p:nvCxnSpPr>
          <p:spPr>
            <a:xfrm flipV="1">
              <a:off x="3269614" y="3083169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E5118C5-35AF-7C46-8BC2-941B9BA33647}"/>
                    </a:ext>
                  </a:extLst>
                </p:cNvPr>
                <p:cNvSpPr txBox="1"/>
                <p:nvPr/>
              </p:nvSpPr>
              <p:spPr>
                <a:xfrm>
                  <a:off x="3016342" y="2713727"/>
                  <a:ext cx="498230" cy="3693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E2009B6-A2B8-491D-881D-048DCC7B4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42" y="2713727"/>
                  <a:ext cx="498230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4762" r="-13095" b="-47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207C933-04C1-834A-8E0F-284F2FBB9228}"/>
                    </a:ext>
                  </a:extLst>
                </p:cNvPr>
                <p:cNvSpPr/>
                <p:nvPr/>
              </p:nvSpPr>
              <p:spPr>
                <a:xfrm>
                  <a:off x="2804697" y="3083059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3901D5A-C4C7-49AB-8DE8-BCF1301AF0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697" y="3083059"/>
                  <a:ext cx="46621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07232246-42B5-0F47-9B1A-BB918C2A0287}"/>
                    </a:ext>
                  </a:extLst>
                </p:cNvPr>
                <p:cNvSpPr/>
                <p:nvPr/>
              </p:nvSpPr>
              <p:spPr>
                <a:xfrm>
                  <a:off x="4491511" y="3084455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C3B60CF-743A-42AF-94B3-507922B7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511" y="3084455"/>
                  <a:ext cx="46621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712B688-165B-594C-A005-FC4DC2601CB6}"/>
                    </a:ext>
                  </a:extLst>
                </p:cNvPr>
                <p:cNvSpPr/>
                <p:nvPr/>
              </p:nvSpPr>
              <p:spPr>
                <a:xfrm>
                  <a:off x="6162774" y="3082949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02CC1053-2568-46DF-90D6-E02C9A7EBB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774" y="3082949"/>
                  <a:ext cx="46621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1CFDA23F-C97E-D14C-888B-FC102D5A27BF}"/>
                    </a:ext>
                  </a:extLst>
                </p:cNvPr>
                <p:cNvSpPr/>
                <p:nvPr/>
              </p:nvSpPr>
              <p:spPr>
                <a:xfrm>
                  <a:off x="8079032" y="3082949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D715760-7696-4AB3-8F43-2FA0E29F93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32" y="3082949"/>
                  <a:ext cx="46621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6F1E9D3A-B87F-9641-BF0D-3F11F7B6C9C4}"/>
                </a:ext>
              </a:extLst>
            </p:cNvPr>
            <p:cNvCxnSpPr/>
            <p:nvPr/>
          </p:nvCxnSpPr>
          <p:spPr>
            <a:xfrm flipV="1">
              <a:off x="8544424" y="2344505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D352531-E968-1742-A9AC-330353E1C348}"/>
                    </a:ext>
                  </a:extLst>
                </p:cNvPr>
                <p:cNvSpPr txBox="1"/>
                <p:nvPr/>
              </p:nvSpPr>
              <p:spPr>
                <a:xfrm>
                  <a:off x="8291152" y="1975063"/>
                  <a:ext cx="498230" cy="369332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0CA437-6993-45B9-9D34-F7846BEC5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152" y="1975063"/>
                  <a:ext cx="49823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1A741A0-837E-6F48-98A1-B3A222FEB9DF}"/>
                </a:ext>
              </a:extLst>
            </p:cNvPr>
            <p:cNvCxnSpPr/>
            <p:nvPr/>
          </p:nvCxnSpPr>
          <p:spPr>
            <a:xfrm flipV="1">
              <a:off x="6628542" y="2336542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F2ADC85-3A67-F74F-B4EB-D0C44BF4897A}"/>
                    </a:ext>
                  </a:extLst>
                </p:cNvPr>
                <p:cNvSpPr txBox="1"/>
                <p:nvPr/>
              </p:nvSpPr>
              <p:spPr>
                <a:xfrm>
                  <a:off x="6375270" y="1967100"/>
                  <a:ext cx="498230" cy="369332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E3F92D9-79AB-49C9-B087-E39F564E0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270" y="1967100"/>
                  <a:ext cx="49823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554764D8-400E-D648-BBD4-D9C5F6908AC9}"/>
                </a:ext>
              </a:extLst>
            </p:cNvPr>
            <p:cNvCxnSpPr/>
            <p:nvPr/>
          </p:nvCxnSpPr>
          <p:spPr>
            <a:xfrm flipV="1">
              <a:off x="4942893" y="2336542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7B4DAAC-30BE-1646-ABA9-5F09134BE6C9}"/>
                    </a:ext>
                  </a:extLst>
                </p:cNvPr>
                <p:cNvSpPr txBox="1"/>
                <p:nvPr/>
              </p:nvSpPr>
              <p:spPr>
                <a:xfrm>
                  <a:off x="4689621" y="1967100"/>
                  <a:ext cx="498230" cy="369332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0D14B11-BAB7-4154-B083-35C742240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621" y="1967100"/>
                  <a:ext cx="49823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9EF0BEFE-DC15-D84F-964B-627E9800AD7E}"/>
                </a:ext>
              </a:extLst>
            </p:cNvPr>
            <p:cNvCxnSpPr/>
            <p:nvPr/>
          </p:nvCxnSpPr>
          <p:spPr>
            <a:xfrm flipV="1">
              <a:off x="3273771" y="2336542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6042342-6835-434C-8A55-FFD456B1EEC2}"/>
                    </a:ext>
                  </a:extLst>
                </p:cNvPr>
                <p:cNvSpPr txBox="1"/>
                <p:nvPr/>
              </p:nvSpPr>
              <p:spPr>
                <a:xfrm>
                  <a:off x="3020499" y="1967100"/>
                  <a:ext cx="498230" cy="369332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040092F-6A04-41C5-AF52-4F2F81C62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499" y="1967100"/>
                  <a:ext cx="49823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C1DE9B6-EE30-B641-8086-244DA70C385F}"/>
                    </a:ext>
                  </a:extLst>
                </p:cNvPr>
                <p:cNvSpPr txBox="1"/>
                <p:nvPr/>
              </p:nvSpPr>
              <p:spPr>
                <a:xfrm>
                  <a:off x="5516413" y="1442501"/>
                  <a:ext cx="632407" cy="461665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074C64-C603-436D-B7D1-5F2DD4243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13" y="1442501"/>
                  <a:ext cx="632407" cy="46166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연결선: 구부러짐 27">
              <a:extLst>
                <a:ext uri="{FF2B5EF4-FFF2-40B4-BE49-F238E27FC236}">
                  <a16:creationId xmlns:a16="http://schemas.microsoft.com/office/drawing/2014/main" id="{DF269A70-D402-A54D-81DE-3B6C38B6C823}"/>
                </a:ext>
              </a:extLst>
            </p:cNvPr>
            <p:cNvCxnSpPr>
              <a:stCxn id="100" idx="0"/>
              <a:endCxn id="107" idx="3"/>
            </p:cNvCxnSpPr>
            <p:nvPr/>
          </p:nvCxnSpPr>
          <p:spPr>
            <a:xfrm rot="16200000" flipV="1">
              <a:off x="7193680" y="628475"/>
              <a:ext cx="301729" cy="2391447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구부러짐 58">
              <a:extLst>
                <a:ext uri="{FF2B5EF4-FFF2-40B4-BE49-F238E27FC236}">
                  <a16:creationId xmlns:a16="http://schemas.microsoft.com/office/drawing/2014/main" id="{6BB13EBE-049C-904D-B46B-84A129D6FF36}"/>
                </a:ext>
              </a:extLst>
            </p:cNvPr>
            <p:cNvCxnSpPr>
              <a:stCxn id="102" idx="0"/>
              <a:endCxn id="107" idx="3"/>
            </p:cNvCxnSpPr>
            <p:nvPr/>
          </p:nvCxnSpPr>
          <p:spPr>
            <a:xfrm rot="16200000" flipV="1">
              <a:off x="6239720" y="1582434"/>
              <a:ext cx="293766" cy="475565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구부러짐 60">
              <a:extLst>
                <a:ext uri="{FF2B5EF4-FFF2-40B4-BE49-F238E27FC236}">
                  <a16:creationId xmlns:a16="http://schemas.microsoft.com/office/drawing/2014/main" id="{B017BC93-B734-1B4A-8C68-700D9D52044B}"/>
                </a:ext>
              </a:extLst>
            </p:cNvPr>
            <p:cNvCxnSpPr>
              <a:stCxn id="104" idx="0"/>
              <a:endCxn id="107" idx="1"/>
            </p:cNvCxnSpPr>
            <p:nvPr/>
          </p:nvCxnSpPr>
          <p:spPr>
            <a:xfrm rot="5400000" flipH="1" flipV="1">
              <a:off x="5080691" y="1531379"/>
              <a:ext cx="293766" cy="577677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구부러짐 64">
              <a:extLst>
                <a:ext uri="{FF2B5EF4-FFF2-40B4-BE49-F238E27FC236}">
                  <a16:creationId xmlns:a16="http://schemas.microsoft.com/office/drawing/2014/main" id="{84FE6C38-D771-BA49-AE29-F004DB568083}"/>
                </a:ext>
              </a:extLst>
            </p:cNvPr>
            <p:cNvCxnSpPr>
              <a:stCxn id="106" idx="0"/>
              <a:endCxn id="107" idx="1"/>
            </p:cNvCxnSpPr>
            <p:nvPr/>
          </p:nvCxnSpPr>
          <p:spPr>
            <a:xfrm rot="5400000" flipH="1" flipV="1">
              <a:off x="4246130" y="696818"/>
              <a:ext cx="293766" cy="2246799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65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BCF398-4BB5-5747-A0DC-5416E77315FD}"/>
              </a:ext>
            </a:extLst>
          </p:cNvPr>
          <p:cNvSpPr txBox="1"/>
          <p:nvPr/>
        </p:nvSpPr>
        <p:spPr>
          <a:xfrm>
            <a:off x="1455821" y="961347"/>
            <a:ext cx="697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RNN Structure</a:t>
            </a:r>
            <a:endParaRPr lang="ko-KR" altLang="en-US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pic>
        <p:nvPicPr>
          <p:cNvPr id="58" name="Picture 2" descr="many to one rnnì ëí ì´ë¯¸ì§ ê²ìê²°ê³¼">
            <a:extLst>
              <a:ext uri="{FF2B5EF4-FFF2-40B4-BE49-F238E27FC236}">
                <a16:creationId xmlns:a16="http://schemas.microsoft.com/office/drawing/2014/main" id="{75FDF2FF-5284-4440-A277-FA1BFC9F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02" y="1424409"/>
            <a:ext cx="7344698" cy="25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E2E9A1A-8EE4-0E4D-BF23-ACE2BEC9C81F}"/>
              </a:ext>
            </a:extLst>
          </p:cNvPr>
          <p:cNvSpPr txBox="1"/>
          <p:nvPr/>
        </p:nvSpPr>
        <p:spPr>
          <a:xfrm>
            <a:off x="1455821" y="4281807"/>
            <a:ext cx="191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Ex) Image captioning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CB44EAE-9499-4646-855B-913CD2935710}"/>
              </a:ext>
            </a:extLst>
          </p:cNvPr>
          <p:cNvCxnSpPr>
            <a:stCxn id="59" idx="0"/>
          </p:cNvCxnSpPr>
          <p:nvPr/>
        </p:nvCxnSpPr>
        <p:spPr>
          <a:xfrm flipV="1">
            <a:off x="2412332" y="3710354"/>
            <a:ext cx="494991" cy="571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" descr="image captioningì ëí ì´ë¯¸ì§ ê²ìê²°ê³¼">
            <a:extLst>
              <a:ext uri="{FF2B5EF4-FFF2-40B4-BE49-F238E27FC236}">
                <a16:creationId xmlns:a16="http://schemas.microsoft.com/office/drawing/2014/main" id="{D28B7285-1EDC-A74D-88AB-94085309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290" y="3949149"/>
            <a:ext cx="4445356" cy="261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64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E2DAA-9980-0D4B-B2B0-5EB87B07D0CA}"/>
              </a:ext>
            </a:extLst>
          </p:cNvPr>
          <p:cNvSpPr txBox="1"/>
          <p:nvPr/>
        </p:nvSpPr>
        <p:spPr>
          <a:xfrm>
            <a:off x="1455821" y="961347"/>
            <a:ext cx="697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RNN Structure</a:t>
            </a:r>
            <a:endParaRPr lang="ko-KR" altLang="en-US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pic>
        <p:nvPicPr>
          <p:cNvPr id="7" name="Picture 2" descr="many to one rnnì ëí ì´ë¯¸ì§ ê²ìê²°ê³¼">
            <a:extLst>
              <a:ext uri="{FF2B5EF4-FFF2-40B4-BE49-F238E27FC236}">
                <a16:creationId xmlns:a16="http://schemas.microsoft.com/office/drawing/2014/main" id="{61EB256F-1997-774C-8D59-A8CBF55AB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02" y="1424409"/>
            <a:ext cx="7344698" cy="25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60958-00EC-DF46-AA6D-0650359339E3}"/>
              </a:ext>
            </a:extLst>
          </p:cNvPr>
          <p:cNvSpPr txBox="1"/>
          <p:nvPr/>
        </p:nvSpPr>
        <p:spPr>
          <a:xfrm>
            <a:off x="2320090" y="4127091"/>
            <a:ext cx="245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Ex) Document classification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389526D-9A28-5B4D-AF33-3BD1FB5821D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48623" y="3751387"/>
            <a:ext cx="776730" cy="375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nn document classificationì ëí ì´ë¯¸ì§ ê²ìê²°ê³¼">
            <a:extLst>
              <a:ext uri="{FF2B5EF4-FFF2-40B4-BE49-F238E27FC236}">
                <a16:creationId xmlns:a16="http://schemas.microsoft.com/office/drawing/2014/main" id="{274A53B2-306D-964C-89F4-54A8A538D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94" y="4492869"/>
            <a:ext cx="3575629" cy="155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329B09-BB48-1E4E-9BCF-0FA80A53EC59}"/>
              </a:ext>
            </a:extLst>
          </p:cNvPr>
          <p:cNvSpPr txBox="1"/>
          <p:nvPr/>
        </p:nvSpPr>
        <p:spPr>
          <a:xfrm>
            <a:off x="3555022" y="6044118"/>
            <a:ext cx="224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Sequence of words</a:t>
            </a:r>
            <a:endParaRPr lang="ko-KR" altLang="en-US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64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A827E-DBFF-234B-9A51-677DA073EBC8}"/>
              </a:ext>
            </a:extLst>
          </p:cNvPr>
          <p:cNvSpPr txBox="1"/>
          <p:nvPr/>
        </p:nvSpPr>
        <p:spPr>
          <a:xfrm>
            <a:off x="1455821" y="961347"/>
            <a:ext cx="697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RNN Structure</a:t>
            </a:r>
            <a:endParaRPr lang="ko-KR" altLang="en-US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pic>
        <p:nvPicPr>
          <p:cNvPr id="7" name="Picture 2" descr="many to one rnnì ëí ì´ë¯¸ì§ ê²ìê²°ê³¼">
            <a:extLst>
              <a:ext uri="{FF2B5EF4-FFF2-40B4-BE49-F238E27FC236}">
                <a16:creationId xmlns:a16="http://schemas.microsoft.com/office/drawing/2014/main" id="{B4984072-BF77-1F46-8777-FF9324C1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02" y="1424409"/>
            <a:ext cx="7344698" cy="25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A7501-9356-C64E-BD75-3A8FD649C769}"/>
              </a:ext>
            </a:extLst>
          </p:cNvPr>
          <p:cNvSpPr txBox="1"/>
          <p:nvPr/>
        </p:nvSpPr>
        <p:spPr>
          <a:xfrm>
            <a:off x="4839472" y="4356479"/>
            <a:ext cx="2457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Ex) Machine translation</a:t>
            </a:r>
          </a:p>
          <a:p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      Chat bot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209712-60C5-2648-9AF2-F13FBA26580F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008079" y="3716215"/>
            <a:ext cx="59926" cy="640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nn machine translationì ëí ì´ë¯¸ì§ ê²ìê²°ê³¼">
            <a:extLst>
              <a:ext uri="{FF2B5EF4-FFF2-40B4-BE49-F238E27FC236}">
                <a16:creationId xmlns:a16="http://schemas.microsoft.com/office/drawing/2014/main" id="{7199494D-7301-4549-BDF1-81A471DB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26" y="4071517"/>
            <a:ext cx="2743390" cy="225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nn machine translationì ëí ì´ë¯¸ì§ ê²ìê²°ê³¼">
            <a:extLst>
              <a:ext uri="{FF2B5EF4-FFF2-40B4-BE49-F238E27FC236}">
                <a16:creationId xmlns:a16="http://schemas.microsoft.com/office/drawing/2014/main" id="{CE8613B1-F9A8-E64F-8231-B5C72D3E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80" y="4879699"/>
            <a:ext cx="3118820" cy="15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99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A15F6A5D-778C-3B41-A3ED-D62C7D6D805C}"/>
              </a:ext>
            </a:extLst>
          </p:cNvPr>
          <p:cNvSpPr/>
          <p:nvPr/>
        </p:nvSpPr>
        <p:spPr>
          <a:xfrm>
            <a:off x="7282117" y="2574087"/>
            <a:ext cx="1397577" cy="196064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C852DECA-2934-FC41-A2E5-595CE48B345B}"/>
              </a:ext>
            </a:extLst>
          </p:cNvPr>
          <p:cNvSpPr/>
          <p:nvPr/>
        </p:nvSpPr>
        <p:spPr>
          <a:xfrm>
            <a:off x="1118237" y="2574087"/>
            <a:ext cx="1397577" cy="196064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63957B-9589-294B-B198-1D411817C02D}"/>
                  </a:ext>
                </a:extLst>
              </p:cNvPr>
              <p:cNvSpPr txBox="1"/>
              <p:nvPr/>
            </p:nvSpPr>
            <p:spPr>
              <a:xfrm>
                <a:off x="3810170" y="5716844"/>
                <a:ext cx="3180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63957B-9589-294B-B198-1D411817C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70" y="5716844"/>
                <a:ext cx="3180177" cy="646331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9B10B3C0-4406-CF44-A858-E1990D9D2AA2}"/>
              </a:ext>
            </a:extLst>
          </p:cNvPr>
          <p:cNvSpPr/>
          <p:nvPr/>
        </p:nvSpPr>
        <p:spPr>
          <a:xfrm>
            <a:off x="3053135" y="2587725"/>
            <a:ext cx="3982756" cy="1960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652E89-8F36-4846-9719-1719AB3ED7A3}"/>
              </a:ext>
            </a:extLst>
          </p:cNvPr>
          <p:cNvSpPr/>
          <p:nvPr/>
        </p:nvSpPr>
        <p:spPr>
          <a:xfrm>
            <a:off x="3265647" y="4956209"/>
            <a:ext cx="496957" cy="4903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80">
            <a:extLst>
              <a:ext uri="{FF2B5EF4-FFF2-40B4-BE49-F238E27FC236}">
                <a16:creationId xmlns:a16="http://schemas.microsoft.com/office/drawing/2014/main" id="{A0A5A3DE-6CFF-4540-A93F-5764A10F475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14126" y="3581683"/>
            <a:ext cx="0" cy="13745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9AAD5E-E03A-C147-BF8B-40809F80BDE9}"/>
              </a:ext>
            </a:extLst>
          </p:cNvPr>
          <p:cNvCxnSpPr>
            <a:cxnSpLocks/>
          </p:cNvCxnSpPr>
          <p:nvPr/>
        </p:nvCxnSpPr>
        <p:spPr>
          <a:xfrm>
            <a:off x="2866544" y="3581683"/>
            <a:ext cx="468368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B330F51-9364-814E-9DFD-104E79A77030}"/>
              </a:ext>
            </a:extLst>
          </p:cNvPr>
          <p:cNvSpPr/>
          <p:nvPr/>
        </p:nvSpPr>
        <p:spPr>
          <a:xfrm>
            <a:off x="5519215" y="1889361"/>
            <a:ext cx="496957" cy="490331"/>
          </a:xfrm>
          <a:prstGeom prst="ellipse">
            <a:avLst/>
          </a:prstGeom>
          <a:solidFill>
            <a:srgbClr val="FED8F3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4571CF6-B8F6-C04B-9B71-EA8E5E0863BE}"/>
              </a:ext>
            </a:extLst>
          </p:cNvPr>
          <p:cNvCxnSpPr>
            <a:cxnSpLocks/>
          </p:cNvCxnSpPr>
          <p:nvPr/>
        </p:nvCxnSpPr>
        <p:spPr>
          <a:xfrm>
            <a:off x="1245268" y="3581683"/>
            <a:ext cx="1561641" cy="0"/>
          </a:xfrm>
          <a:prstGeom prst="straightConnector1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C1BB35-8CCC-E84F-A836-1C97A3850EFA}"/>
                  </a:ext>
                </a:extLst>
              </p:cNvPr>
              <p:cNvSpPr txBox="1"/>
              <p:nvPr/>
            </p:nvSpPr>
            <p:spPr>
              <a:xfrm>
                <a:off x="3326819" y="4982402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C1BB35-8CCC-E84F-A836-1C97A3850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19" y="4982402"/>
                <a:ext cx="3277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864FD4-54AB-A142-A133-28C82C1B856A}"/>
                  </a:ext>
                </a:extLst>
              </p:cNvPr>
              <p:cNvSpPr txBox="1"/>
              <p:nvPr/>
            </p:nvSpPr>
            <p:spPr>
              <a:xfrm>
                <a:off x="5580674" y="1930340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864FD4-54AB-A142-A133-28C82C1B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74" y="1930340"/>
                <a:ext cx="327751" cy="369332"/>
              </a:xfrm>
              <a:prstGeom prst="rect">
                <a:avLst/>
              </a:prstGeom>
              <a:blipFill>
                <a:blip r:embed="rId4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D31F13-C46F-2C4B-83CA-76A0F10EA74B}"/>
                  </a:ext>
                </a:extLst>
              </p:cNvPr>
              <p:cNvSpPr txBox="1"/>
              <p:nvPr/>
            </p:nvSpPr>
            <p:spPr>
              <a:xfrm>
                <a:off x="2474543" y="3150638"/>
                <a:ext cx="652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D31F13-C46F-2C4B-83CA-76A0F10E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43" y="3150638"/>
                <a:ext cx="652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738B8A-3C0F-144A-8950-F9F07D594A4A}"/>
                  </a:ext>
                </a:extLst>
              </p:cNvPr>
              <p:cNvSpPr txBox="1"/>
              <p:nvPr/>
            </p:nvSpPr>
            <p:spPr>
              <a:xfrm>
                <a:off x="7222482" y="3159223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738B8A-3C0F-144A-8950-F9F07D59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82" y="3159223"/>
                <a:ext cx="3277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EFD8380D-7DE1-4149-949E-2CE919F0FE3E}"/>
              </a:ext>
            </a:extLst>
          </p:cNvPr>
          <p:cNvSpPr/>
          <p:nvPr/>
        </p:nvSpPr>
        <p:spPr>
          <a:xfrm>
            <a:off x="3782009" y="3458257"/>
            <a:ext cx="652671" cy="2685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A4982-D3F3-8246-87D5-FDBF1A2BC1CC}"/>
              </a:ext>
            </a:extLst>
          </p:cNvPr>
          <p:cNvSpPr txBox="1"/>
          <p:nvPr/>
        </p:nvSpPr>
        <p:spPr>
          <a:xfrm>
            <a:off x="3810170" y="3443183"/>
            <a:ext cx="59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tanh</a:t>
            </a:r>
            <a:endParaRPr lang="ko-KR" altLang="en-US" sz="1200" dirty="0"/>
          </a:p>
        </p:txBody>
      </p:sp>
      <p:cxnSp>
        <p:nvCxnSpPr>
          <p:cNvPr id="21" name="직선 연결선 114">
            <a:extLst>
              <a:ext uri="{FF2B5EF4-FFF2-40B4-BE49-F238E27FC236}">
                <a16:creationId xmlns:a16="http://schemas.microsoft.com/office/drawing/2014/main" id="{2EE14301-4169-5549-94AF-92F1B06AFA78}"/>
              </a:ext>
            </a:extLst>
          </p:cNvPr>
          <p:cNvCxnSpPr>
            <a:cxnSpLocks/>
          </p:cNvCxnSpPr>
          <p:nvPr/>
        </p:nvCxnSpPr>
        <p:spPr>
          <a:xfrm flipV="1">
            <a:off x="5778068" y="2379692"/>
            <a:ext cx="0" cy="1201991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83DE4FD-CDDA-A747-A084-EA5C0DF12A1A}"/>
              </a:ext>
            </a:extLst>
          </p:cNvPr>
          <p:cNvSpPr/>
          <p:nvPr/>
        </p:nvSpPr>
        <p:spPr>
          <a:xfrm>
            <a:off x="1245268" y="4956209"/>
            <a:ext cx="496957" cy="49033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120">
            <a:extLst>
              <a:ext uri="{FF2B5EF4-FFF2-40B4-BE49-F238E27FC236}">
                <a16:creationId xmlns:a16="http://schemas.microsoft.com/office/drawing/2014/main" id="{658BC211-FD30-CE40-BC92-4D7876ECDBE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493747" y="3581683"/>
            <a:ext cx="0" cy="1374526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6B250B-C3DD-714F-BF0E-BC383586ECAA}"/>
                  </a:ext>
                </a:extLst>
              </p:cNvPr>
              <p:cNvSpPr txBox="1"/>
              <p:nvPr/>
            </p:nvSpPr>
            <p:spPr>
              <a:xfrm>
                <a:off x="1201818" y="4982402"/>
                <a:ext cx="540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6B250B-C3DD-714F-BF0E-BC383586E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18" y="4982402"/>
                <a:ext cx="540407" cy="369332"/>
              </a:xfrm>
              <a:prstGeom prst="rect">
                <a:avLst/>
              </a:prstGeom>
              <a:blipFill>
                <a:blip r:embed="rId7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2D3709DD-AB4F-E24F-AB63-9DAF11202DDA}"/>
              </a:ext>
            </a:extLst>
          </p:cNvPr>
          <p:cNvSpPr/>
          <p:nvPr/>
        </p:nvSpPr>
        <p:spPr>
          <a:xfrm>
            <a:off x="1598926" y="1887471"/>
            <a:ext cx="496957" cy="490331"/>
          </a:xfrm>
          <a:prstGeom prst="ellipse">
            <a:avLst/>
          </a:prstGeom>
          <a:solidFill>
            <a:srgbClr val="FED8F3">
              <a:alpha val="50000"/>
            </a:srgbClr>
          </a:solidFill>
          <a:ln w="25400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07B2D3-B5B6-D04F-A2ED-E94CF2ED4405}"/>
                  </a:ext>
                </a:extLst>
              </p:cNvPr>
              <p:cNvSpPr txBox="1"/>
              <p:nvPr/>
            </p:nvSpPr>
            <p:spPr>
              <a:xfrm>
                <a:off x="1525031" y="1929520"/>
                <a:ext cx="665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07B2D3-B5B6-D04F-A2ED-E94CF2ED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31" y="1929520"/>
                <a:ext cx="6654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124">
            <a:extLst>
              <a:ext uri="{FF2B5EF4-FFF2-40B4-BE49-F238E27FC236}">
                <a16:creationId xmlns:a16="http://schemas.microsoft.com/office/drawing/2014/main" id="{5DEA7D01-BBC1-5B4A-8B17-E82AE7ED6A10}"/>
              </a:ext>
            </a:extLst>
          </p:cNvPr>
          <p:cNvCxnSpPr>
            <a:cxnSpLocks/>
          </p:cNvCxnSpPr>
          <p:nvPr/>
        </p:nvCxnSpPr>
        <p:spPr>
          <a:xfrm flipV="1">
            <a:off x="1857779" y="2377802"/>
            <a:ext cx="0" cy="1201991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1B1693-7DB7-AB4B-BB3F-AFA27261A284}"/>
              </a:ext>
            </a:extLst>
          </p:cNvPr>
          <p:cNvCxnSpPr>
            <a:cxnSpLocks/>
          </p:cNvCxnSpPr>
          <p:nvPr/>
        </p:nvCxnSpPr>
        <p:spPr>
          <a:xfrm>
            <a:off x="7489658" y="3581683"/>
            <a:ext cx="1481131" cy="0"/>
          </a:xfrm>
          <a:prstGeom prst="straightConnector1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E163231-93BD-DC41-A924-0C6797FDDBAB}"/>
              </a:ext>
            </a:extLst>
          </p:cNvPr>
          <p:cNvSpPr/>
          <p:nvPr/>
        </p:nvSpPr>
        <p:spPr>
          <a:xfrm>
            <a:off x="7409148" y="4956209"/>
            <a:ext cx="496957" cy="49033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128">
            <a:extLst>
              <a:ext uri="{FF2B5EF4-FFF2-40B4-BE49-F238E27FC236}">
                <a16:creationId xmlns:a16="http://schemas.microsoft.com/office/drawing/2014/main" id="{F7CAB262-B028-6648-AE9A-BF8752D9921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57627" y="3581683"/>
            <a:ext cx="0" cy="1374526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70BC28-998F-E24C-8479-792653256CE0}"/>
                  </a:ext>
                </a:extLst>
              </p:cNvPr>
              <p:cNvSpPr txBox="1"/>
              <p:nvPr/>
            </p:nvSpPr>
            <p:spPr>
              <a:xfrm>
                <a:off x="7365698" y="4982402"/>
                <a:ext cx="540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70BC28-998F-E24C-8479-79265325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698" y="4982402"/>
                <a:ext cx="540407" cy="369332"/>
              </a:xfrm>
              <a:prstGeom prst="rect">
                <a:avLst/>
              </a:prstGeom>
              <a:blipFill>
                <a:blip r:embed="rId9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>
            <a:extLst>
              <a:ext uri="{FF2B5EF4-FFF2-40B4-BE49-F238E27FC236}">
                <a16:creationId xmlns:a16="http://schemas.microsoft.com/office/drawing/2014/main" id="{F2CA42DB-0187-0C4C-9AD8-725FE5C0877F}"/>
              </a:ext>
            </a:extLst>
          </p:cNvPr>
          <p:cNvSpPr/>
          <p:nvPr/>
        </p:nvSpPr>
        <p:spPr>
          <a:xfrm>
            <a:off x="7762806" y="1887471"/>
            <a:ext cx="496957" cy="490331"/>
          </a:xfrm>
          <a:prstGeom prst="ellipse">
            <a:avLst/>
          </a:prstGeom>
          <a:solidFill>
            <a:srgbClr val="FED8F3">
              <a:alpha val="50000"/>
            </a:srgbClr>
          </a:solidFill>
          <a:ln w="25400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A63B7F-7219-5C48-92E1-0CE23DF3D7B1}"/>
                  </a:ext>
                </a:extLst>
              </p:cNvPr>
              <p:cNvSpPr txBox="1"/>
              <p:nvPr/>
            </p:nvSpPr>
            <p:spPr>
              <a:xfrm>
                <a:off x="7688911" y="1929520"/>
                <a:ext cx="665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A63B7F-7219-5C48-92E1-0CE23DF3D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1" y="1929520"/>
                <a:ext cx="6654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132">
            <a:extLst>
              <a:ext uri="{FF2B5EF4-FFF2-40B4-BE49-F238E27FC236}">
                <a16:creationId xmlns:a16="http://schemas.microsoft.com/office/drawing/2014/main" id="{24DD4FFA-B262-534C-968A-BDE230CC7154}"/>
              </a:ext>
            </a:extLst>
          </p:cNvPr>
          <p:cNvCxnSpPr>
            <a:cxnSpLocks/>
          </p:cNvCxnSpPr>
          <p:nvPr/>
        </p:nvCxnSpPr>
        <p:spPr>
          <a:xfrm flipV="1">
            <a:off x="8021659" y="2377802"/>
            <a:ext cx="0" cy="1201991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02762C-EF03-FA49-A1FA-846D035AAF07}"/>
              </a:ext>
            </a:extLst>
          </p:cNvPr>
          <p:cNvSpPr txBox="1"/>
          <p:nvPr/>
        </p:nvSpPr>
        <p:spPr>
          <a:xfrm>
            <a:off x="1343063" y="1120754"/>
            <a:ext cx="192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Vanila</a:t>
            </a:r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RNN cell</a:t>
            </a:r>
            <a:endParaRPr lang="ko-KR" altLang="en-US" sz="1600" b="1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89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19036-9C90-9B4C-B596-8044EDA55DC1}"/>
              </a:ext>
            </a:extLst>
          </p:cNvPr>
          <p:cNvSpPr txBox="1"/>
          <p:nvPr/>
        </p:nvSpPr>
        <p:spPr>
          <a:xfrm>
            <a:off x="1455821" y="961347"/>
            <a:ext cx="697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Deep RNN</a:t>
            </a:r>
            <a:endParaRPr lang="ko-KR" altLang="en-US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0D2FD-C82F-494F-805C-F80AD867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94" y="1269124"/>
            <a:ext cx="5992652" cy="1102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6B574B-2D4C-A94F-8BA3-0D4993BB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28" y="2717018"/>
            <a:ext cx="5992652" cy="13829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AA4CD4-ACCE-2E48-BB33-A113F6DA6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8" y="4486139"/>
            <a:ext cx="6038478" cy="1699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BBD04C-B89A-734F-B073-9027028EFFEB}"/>
              </a:ext>
            </a:extLst>
          </p:cNvPr>
          <p:cNvSpPr txBox="1"/>
          <p:nvPr/>
        </p:nvSpPr>
        <p:spPr>
          <a:xfrm>
            <a:off x="3711433" y="2272557"/>
            <a:ext cx="19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One Layer</a:t>
            </a:r>
            <a:endParaRPr lang="ko-KR" altLang="en-US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97862-C4DE-5845-B510-C9C92D4EF179}"/>
              </a:ext>
            </a:extLst>
          </p:cNvPr>
          <p:cNvSpPr txBox="1"/>
          <p:nvPr/>
        </p:nvSpPr>
        <p:spPr>
          <a:xfrm>
            <a:off x="3711433" y="4028228"/>
            <a:ext cx="19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Two Layer</a:t>
            </a:r>
            <a:endParaRPr lang="ko-KR" altLang="en-US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89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4B6F-A928-704B-8541-B4E34E0131C0}"/>
              </a:ext>
            </a:extLst>
          </p:cNvPr>
          <p:cNvSpPr txBox="1"/>
          <p:nvPr/>
        </p:nvSpPr>
        <p:spPr>
          <a:xfrm>
            <a:off x="788472" y="982926"/>
            <a:ext cx="787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다른 </a:t>
            </a: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Neural Network 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구조와 마찬가지로 </a:t>
            </a: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backpropagation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을 통해 학습</a:t>
            </a:r>
            <a:endParaRPr lang="en-US" altLang="ko-KR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Back Propagation Through Time (BPTT)</a:t>
            </a:r>
            <a:endParaRPr lang="ko-KR" altLang="en-US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24966-0D5A-DB4C-B6F0-F70986D32A1E}"/>
                  </a:ext>
                </a:extLst>
              </p:cNvPr>
              <p:cNvSpPr txBox="1"/>
              <p:nvPr/>
            </p:nvSpPr>
            <p:spPr>
              <a:xfrm>
                <a:off x="1447124" y="2524388"/>
                <a:ext cx="6638424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24966-0D5A-DB4C-B6F0-F70986D32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24" y="2524388"/>
                <a:ext cx="6638424" cy="552459"/>
              </a:xfrm>
              <a:prstGeom prst="rect">
                <a:avLst/>
              </a:prstGeom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BFB018-BBAE-C04B-B313-C1262B5FE1C2}"/>
              </a:ext>
            </a:extLst>
          </p:cNvPr>
          <p:cNvSpPr txBox="1"/>
          <p:nvPr/>
        </p:nvSpPr>
        <p:spPr>
          <a:xfrm>
            <a:off x="1942682" y="6301460"/>
            <a:ext cx="615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시점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n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의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derivative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는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n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시점 이후의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derivative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에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dependent</a:t>
            </a:r>
            <a:endParaRPr lang="ko-KR" altLang="en-US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AE2594-BAC7-BF4A-8AD3-7DABEB9A2CB8}"/>
              </a:ext>
            </a:extLst>
          </p:cNvPr>
          <p:cNvGrpSpPr/>
          <p:nvPr/>
        </p:nvGrpSpPr>
        <p:grpSpPr>
          <a:xfrm>
            <a:off x="1227681" y="3150623"/>
            <a:ext cx="7446319" cy="3117831"/>
            <a:chOff x="1343063" y="1442501"/>
            <a:chExt cx="7446319" cy="3117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F2CA4B7-9B1B-BF4B-8877-8A9F4D011DE9}"/>
                    </a:ext>
                  </a:extLst>
                </p:cNvPr>
                <p:cNvSpPr txBox="1"/>
                <p:nvPr/>
              </p:nvSpPr>
              <p:spPr>
                <a:xfrm>
                  <a:off x="2183809" y="4191000"/>
                  <a:ext cx="498230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1F75602-29C5-4B4F-BFE8-36ED2BB8F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09" y="4191000"/>
                  <a:ext cx="49823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BAB987-5920-4E46-AF9A-5DA93900B54A}"/>
                    </a:ext>
                  </a:extLst>
                </p:cNvPr>
                <p:cNvSpPr txBox="1"/>
                <p:nvPr/>
              </p:nvSpPr>
              <p:spPr>
                <a:xfrm>
                  <a:off x="1343063" y="3452446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231623B-3B3D-441B-812D-984C8EC32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063" y="3452446"/>
                  <a:ext cx="49823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A0D584-DACA-0B4F-A15F-29C13E9C431E}"/>
                    </a:ext>
                  </a:extLst>
                </p:cNvPr>
                <p:cNvSpPr txBox="1"/>
                <p:nvPr/>
              </p:nvSpPr>
              <p:spPr>
                <a:xfrm>
                  <a:off x="2183809" y="3452446"/>
                  <a:ext cx="498230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5644FD7-30B3-49A1-BF29-1DD2D6CE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09" y="3452446"/>
                  <a:ext cx="4982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63E21E-F400-0D44-8CBE-7E15CC295D09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1841293" y="3637112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A47160A-295D-3F45-82E8-83A43FEE86DC}"/>
                </a:ext>
              </a:extLst>
            </p:cNvPr>
            <p:cNvCxnSpPr>
              <a:stCxn id="10" idx="0"/>
              <a:endCxn id="12" idx="2"/>
            </p:cNvCxnSpPr>
            <p:nvPr/>
          </p:nvCxnSpPr>
          <p:spPr>
            <a:xfrm flipV="1">
              <a:off x="2432924" y="3821778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C553B79-46B8-6A42-A380-0DC6D25AFF0E}"/>
                </a:ext>
              </a:extLst>
            </p:cNvPr>
            <p:cNvCxnSpPr/>
            <p:nvPr/>
          </p:nvCxnSpPr>
          <p:spPr>
            <a:xfrm>
              <a:off x="2682039" y="3637112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324C42-863C-7F4D-8F64-4CC62B61CC81}"/>
                    </a:ext>
                  </a:extLst>
                </p:cNvPr>
                <p:cNvSpPr txBox="1"/>
                <p:nvPr/>
              </p:nvSpPr>
              <p:spPr>
                <a:xfrm>
                  <a:off x="3024555" y="3452446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160CC50-8F2B-4163-AAF5-095563C63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555" y="3452446"/>
                  <a:ext cx="4982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1BD46A4-3116-EA49-A604-4C9721B5AAD0}"/>
                    </a:ext>
                  </a:extLst>
                </p:cNvPr>
                <p:cNvSpPr txBox="1"/>
                <p:nvPr/>
              </p:nvSpPr>
              <p:spPr>
                <a:xfrm>
                  <a:off x="3857088" y="4191000"/>
                  <a:ext cx="498230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5854137-83DF-4B8F-957E-E9EACC443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088" y="4191000"/>
                  <a:ext cx="4982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2BF489-D4B5-3B43-BD33-ABF7C17F970E}"/>
                </a:ext>
              </a:extLst>
            </p:cNvPr>
            <p:cNvCxnSpPr>
              <a:stCxn id="17" idx="0"/>
            </p:cNvCxnSpPr>
            <p:nvPr/>
          </p:nvCxnSpPr>
          <p:spPr>
            <a:xfrm flipV="1">
              <a:off x="4106203" y="3821778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3F2686-2112-B34A-8944-0BCE3BF1E6B8}"/>
                    </a:ext>
                  </a:extLst>
                </p:cNvPr>
                <p:cNvSpPr txBox="1"/>
                <p:nvPr/>
              </p:nvSpPr>
              <p:spPr>
                <a:xfrm>
                  <a:off x="3857088" y="3452391"/>
                  <a:ext cx="498230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3AA8C8C-09B8-4B1B-A0A4-817639653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088" y="3452391"/>
                  <a:ext cx="49823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421B6D0-AB0E-3148-8AEF-9B5EFA8DA8F2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3514572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655580-4453-8749-8C58-2CF7D22093D0}"/>
                </a:ext>
              </a:extLst>
            </p:cNvPr>
            <p:cNvCxnSpPr/>
            <p:nvPr/>
          </p:nvCxnSpPr>
          <p:spPr>
            <a:xfrm>
              <a:off x="4355318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79C45B8-7C8A-824F-91C5-64A2A9AFAE48}"/>
                    </a:ext>
                  </a:extLst>
                </p:cNvPr>
                <p:cNvSpPr txBox="1"/>
                <p:nvPr/>
              </p:nvSpPr>
              <p:spPr>
                <a:xfrm>
                  <a:off x="4697834" y="3452391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E6612A3-83AF-4C19-A2A0-2D6AC73C8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834" y="3452391"/>
                  <a:ext cx="49823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CDD97A-2975-8541-88FF-D6C301F7BBD7}"/>
                    </a:ext>
                  </a:extLst>
                </p:cNvPr>
                <p:cNvSpPr txBox="1"/>
                <p:nvPr/>
              </p:nvSpPr>
              <p:spPr>
                <a:xfrm>
                  <a:off x="5530367" y="3452391"/>
                  <a:ext cx="498230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E1407EA-C4A5-4A61-AF7D-0F8303B7F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367" y="3452391"/>
                  <a:ext cx="49823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71F7444-FE38-374D-B6ED-7404139D3202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5187851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6A144C4-47F2-B64B-BA05-99286679EF9F}"/>
                </a:ext>
              </a:extLst>
            </p:cNvPr>
            <p:cNvCxnSpPr/>
            <p:nvPr/>
          </p:nvCxnSpPr>
          <p:spPr>
            <a:xfrm>
              <a:off x="6028597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7DE6354-B082-4342-A7B6-DEDDC0B1BF2F}"/>
                    </a:ext>
                  </a:extLst>
                </p:cNvPr>
                <p:cNvSpPr txBox="1"/>
                <p:nvPr/>
              </p:nvSpPr>
              <p:spPr>
                <a:xfrm>
                  <a:off x="6371113" y="3452391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EC1218A-38DE-49D1-B0BD-D8DC183B1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113" y="3452391"/>
                  <a:ext cx="4982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29267E1-5F2F-5846-8635-0859445E3958}"/>
                    </a:ext>
                  </a:extLst>
                </p:cNvPr>
                <p:cNvSpPr txBox="1"/>
                <p:nvPr/>
              </p:nvSpPr>
              <p:spPr>
                <a:xfrm>
                  <a:off x="5530367" y="4191000"/>
                  <a:ext cx="498230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095B310-0CC4-439C-8566-4D5F57679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367" y="4191000"/>
                  <a:ext cx="49823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AC09CEA-9C40-814A-B675-29533FF2891D}"/>
                </a:ext>
              </a:extLst>
            </p:cNvPr>
            <p:cNvCxnSpPr>
              <a:stCxn id="27" idx="0"/>
            </p:cNvCxnSpPr>
            <p:nvPr/>
          </p:nvCxnSpPr>
          <p:spPr>
            <a:xfrm flipV="1">
              <a:off x="5779482" y="3821778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6475803-004A-1B47-93B0-CC374A9F3083}"/>
                </a:ext>
              </a:extLst>
            </p:cNvPr>
            <p:cNvCxnSpPr/>
            <p:nvPr/>
          </p:nvCxnSpPr>
          <p:spPr>
            <a:xfrm>
              <a:off x="6869343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B2A9615-99F1-C34A-B140-E0BF641D81E9}"/>
                </a:ext>
              </a:extLst>
            </p:cNvPr>
            <p:cNvCxnSpPr/>
            <p:nvPr/>
          </p:nvCxnSpPr>
          <p:spPr>
            <a:xfrm>
              <a:off x="7942778" y="3637057"/>
              <a:ext cx="342516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8FE23C-611E-724E-98DD-DEBEF5975460}"/>
                    </a:ext>
                  </a:extLst>
                </p:cNvPr>
                <p:cNvSpPr txBox="1"/>
                <p:nvPr/>
              </p:nvSpPr>
              <p:spPr>
                <a:xfrm>
                  <a:off x="8285294" y="3452391"/>
                  <a:ext cx="498230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B067C4F-3F02-462C-9918-039EAF789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294" y="3452391"/>
                  <a:ext cx="49823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4B30ED-10BA-3042-908D-5BB331CE800B}"/>
                    </a:ext>
                  </a:extLst>
                </p:cNvPr>
                <p:cNvSpPr txBox="1"/>
                <p:nvPr/>
              </p:nvSpPr>
              <p:spPr>
                <a:xfrm>
                  <a:off x="7284531" y="3429000"/>
                  <a:ext cx="6314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ko-KR" sz="1400" b="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8C77BF3-87FD-43E1-8062-DD124FCB1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531" y="3429000"/>
                  <a:ext cx="63146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D95D3F0-1636-DD46-9CE3-24B952200450}"/>
                </a:ext>
              </a:extLst>
            </p:cNvPr>
            <p:cNvCxnSpPr/>
            <p:nvPr/>
          </p:nvCxnSpPr>
          <p:spPr>
            <a:xfrm flipV="1">
              <a:off x="8540267" y="3083169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1E49F92-EF0C-9E42-AF6B-DC7101AACDDF}"/>
                    </a:ext>
                  </a:extLst>
                </p:cNvPr>
                <p:cNvSpPr txBox="1"/>
                <p:nvPr/>
              </p:nvSpPr>
              <p:spPr>
                <a:xfrm>
                  <a:off x="8286995" y="2713727"/>
                  <a:ext cx="498230" cy="3693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88DAAFC-0C8F-4E99-8DC7-501675A21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995" y="2713727"/>
                  <a:ext cx="49823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4762" r="-13095" b="-47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47B338E-6413-8F4B-AF50-728072AF017F}"/>
                </a:ext>
              </a:extLst>
            </p:cNvPr>
            <p:cNvCxnSpPr/>
            <p:nvPr/>
          </p:nvCxnSpPr>
          <p:spPr>
            <a:xfrm flipV="1">
              <a:off x="6624385" y="3083169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94E6E45-B89D-F84E-88FC-E4D8A65EC651}"/>
                    </a:ext>
                  </a:extLst>
                </p:cNvPr>
                <p:cNvSpPr txBox="1"/>
                <p:nvPr/>
              </p:nvSpPr>
              <p:spPr>
                <a:xfrm>
                  <a:off x="6371113" y="2713727"/>
                  <a:ext cx="498230" cy="3693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680A139-17EA-42B3-BC05-3A1F3B711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113" y="2713727"/>
                  <a:ext cx="498230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4762" r="-14286" b="-47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CE9DE88-D866-834D-87C3-44AE726FEAA1}"/>
                </a:ext>
              </a:extLst>
            </p:cNvPr>
            <p:cNvCxnSpPr/>
            <p:nvPr/>
          </p:nvCxnSpPr>
          <p:spPr>
            <a:xfrm flipV="1">
              <a:off x="4951106" y="3083169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009F8C1-B448-8B47-AA39-0563964AFF13}"/>
                    </a:ext>
                  </a:extLst>
                </p:cNvPr>
                <p:cNvSpPr txBox="1"/>
                <p:nvPr/>
              </p:nvSpPr>
              <p:spPr>
                <a:xfrm>
                  <a:off x="4697834" y="2713727"/>
                  <a:ext cx="498230" cy="3693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0E06A17-B647-46C9-ABE2-045260E97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834" y="2713727"/>
                  <a:ext cx="498230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4762" r="-14458" b="-47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30DA645-5562-A64C-A0D7-B8F36F99A667}"/>
                </a:ext>
              </a:extLst>
            </p:cNvPr>
            <p:cNvCxnSpPr/>
            <p:nvPr/>
          </p:nvCxnSpPr>
          <p:spPr>
            <a:xfrm flipV="1">
              <a:off x="3269614" y="3083169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E1CF5C5-76A1-614E-952F-EE455DEE5813}"/>
                    </a:ext>
                  </a:extLst>
                </p:cNvPr>
                <p:cNvSpPr txBox="1"/>
                <p:nvPr/>
              </p:nvSpPr>
              <p:spPr>
                <a:xfrm>
                  <a:off x="3016342" y="2713727"/>
                  <a:ext cx="498230" cy="3693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B88FD9C-FD06-43F5-B628-08E69222D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42" y="2713727"/>
                  <a:ext cx="498230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4762" r="-13095" b="-47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BD19D36-DECD-E749-8759-C070CDFA2C96}"/>
                    </a:ext>
                  </a:extLst>
                </p:cNvPr>
                <p:cNvSpPr/>
                <p:nvPr/>
              </p:nvSpPr>
              <p:spPr>
                <a:xfrm>
                  <a:off x="2804697" y="3083059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08309229-DBF5-4100-8DBC-941242FE8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697" y="3083059"/>
                  <a:ext cx="46621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B5106332-93C7-444B-8F21-9E5A5F0AF221}"/>
                    </a:ext>
                  </a:extLst>
                </p:cNvPr>
                <p:cNvSpPr/>
                <p:nvPr/>
              </p:nvSpPr>
              <p:spPr>
                <a:xfrm>
                  <a:off x="4491511" y="3084455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47585804-6418-44A2-B5F5-6FA02851FD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511" y="3084455"/>
                  <a:ext cx="46621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597EC3DE-7AF0-AD46-AF0C-2809800B63EF}"/>
                    </a:ext>
                  </a:extLst>
                </p:cNvPr>
                <p:cNvSpPr/>
                <p:nvPr/>
              </p:nvSpPr>
              <p:spPr>
                <a:xfrm>
                  <a:off x="6162774" y="3082949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A0D1AF01-7674-4003-A77C-01D5B3F06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774" y="3082949"/>
                  <a:ext cx="46621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AE57B34-8496-F24D-A8C9-98354645C49A}"/>
                    </a:ext>
                  </a:extLst>
                </p:cNvPr>
                <p:cNvSpPr/>
                <p:nvPr/>
              </p:nvSpPr>
              <p:spPr>
                <a:xfrm>
                  <a:off x="8079032" y="3082949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1381F929-88B1-42F5-ACA8-B79B105F3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32" y="3082949"/>
                  <a:ext cx="46621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E847F99-C820-9D49-8405-CA22E9F99587}"/>
                </a:ext>
              </a:extLst>
            </p:cNvPr>
            <p:cNvCxnSpPr/>
            <p:nvPr/>
          </p:nvCxnSpPr>
          <p:spPr>
            <a:xfrm flipV="1">
              <a:off x="8544424" y="2344505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BAEBD3E-3BF7-CA49-8827-1178A4C714D7}"/>
                    </a:ext>
                  </a:extLst>
                </p:cNvPr>
                <p:cNvSpPr txBox="1"/>
                <p:nvPr/>
              </p:nvSpPr>
              <p:spPr>
                <a:xfrm>
                  <a:off x="8291152" y="1975063"/>
                  <a:ext cx="498230" cy="369332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89FC9DC-E9F9-4D88-839E-9AD3C7126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152" y="1975063"/>
                  <a:ext cx="49823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017C0E5-DA4B-AB45-A7F2-305846C059B6}"/>
                </a:ext>
              </a:extLst>
            </p:cNvPr>
            <p:cNvCxnSpPr/>
            <p:nvPr/>
          </p:nvCxnSpPr>
          <p:spPr>
            <a:xfrm flipV="1">
              <a:off x="6628542" y="2336542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5D45DBB-03D7-CB48-8B49-AB7A561B1ABE}"/>
                    </a:ext>
                  </a:extLst>
                </p:cNvPr>
                <p:cNvSpPr txBox="1"/>
                <p:nvPr/>
              </p:nvSpPr>
              <p:spPr>
                <a:xfrm>
                  <a:off x="6375270" y="1967100"/>
                  <a:ext cx="498230" cy="369332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35184DF-E7A4-41C1-99AC-F52CE60A0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270" y="1967100"/>
                  <a:ext cx="49823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C1D3B3B-BB41-C44B-A803-958E1DFE47CB}"/>
                </a:ext>
              </a:extLst>
            </p:cNvPr>
            <p:cNvCxnSpPr/>
            <p:nvPr/>
          </p:nvCxnSpPr>
          <p:spPr>
            <a:xfrm flipV="1">
              <a:off x="4942893" y="2336542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6EEDA15-599A-C54F-914D-BED9E449D2CE}"/>
                    </a:ext>
                  </a:extLst>
                </p:cNvPr>
                <p:cNvSpPr txBox="1"/>
                <p:nvPr/>
              </p:nvSpPr>
              <p:spPr>
                <a:xfrm>
                  <a:off x="4689621" y="1967100"/>
                  <a:ext cx="498230" cy="369332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3A30453-7630-4477-9C0F-A8E821D3C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621" y="1967100"/>
                  <a:ext cx="49823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7E5EC57-A3F3-0648-AEEE-5076B2D816B7}"/>
                </a:ext>
              </a:extLst>
            </p:cNvPr>
            <p:cNvCxnSpPr/>
            <p:nvPr/>
          </p:nvCxnSpPr>
          <p:spPr>
            <a:xfrm flipV="1">
              <a:off x="3273771" y="2336542"/>
              <a:ext cx="0" cy="369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2CED0A8-3032-4E4D-9490-B214843F4DE6}"/>
                    </a:ext>
                  </a:extLst>
                </p:cNvPr>
                <p:cNvSpPr txBox="1"/>
                <p:nvPr/>
              </p:nvSpPr>
              <p:spPr>
                <a:xfrm>
                  <a:off x="3020499" y="1967100"/>
                  <a:ext cx="498230" cy="369332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64CE3A5-A7B3-4554-ADF5-099630061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499" y="1967100"/>
                  <a:ext cx="49823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790C443-8E09-124A-9DCD-5F4202F25872}"/>
                    </a:ext>
                  </a:extLst>
                </p:cNvPr>
                <p:cNvSpPr txBox="1"/>
                <p:nvPr/>
              </p:nvSpPr>
              <p:spPr>
                <a:xfrm>
                  <a:off x="5516413" y="1442501"/>
                  <a:ext cx="632407" cy="461665"/>
                </a:xfrm>
                <a:prstGeom prst="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912BEE-7A08-440B-B010-8068914DD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13" y="1442501"/>
                  <a:ext cx="632407" cy="46166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연결선: 구부러짐 128">
              <a:extLst>
                <a:ext uri="{FF2B5EF4-FFF2-40B4-BE49-F238E27FC236}">
                  <a16:creationId xmlns:a16="http://schemas.microsoft.com/office/drawing/2014/main" id="{1C33DAA6-B5F8-5C42-8477-C8B7801C21DC}"/>
                </a:ext>
              </a:extLst>
            </p:cNvPr>
            <p:cNvCxnSpPr>
              <a:stCxn id="47" idx="0"/>
              <a:endCxn id="56" idx="3"/>
            </p:cNvCxnSpPr>
            <p:nvPr/>
          </p:nvCxnSpPr>
          <p:spPr>
            <a:xfrm rot="16200000" flipV="1">
              <a:off x="7193680" y="628475"/>
              <a:ext cx="301729" cy="2391447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구부러짐 131">
              <a:extLst>
                <a:ext uri="{FF2B5EF4-FFF2-40B4-BE49-F238E27FC236}">
                  <a16:creationId xmlns:a16="http://schemas.microsoft.com/office/drawing/2014/main" id="{85F74B9D-494C-FB4C-916B-00E0845A5CF2}"/>
                </a:ext>
              </a:extLst>
            </p:cNvPr>
            <p:cNvCxnSpPr>
              <a:stCxn id="50" idx="0"/>
              <a:endCxn id="56" idx="3"/>
            </p:cNvCxnSpPr>
            <p:nvPr/>
          </p:nvCxnSpPr>
          <p:spPr>
            <a:xfrm rot="16200000" flipV="1">
              <a:off x="6239720" y="1582434"/>
              <a:ext cx="293766" cy="475565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구부러짐 132">
              <a:extLst>
                <a:ext uri="{FF2B5EF4-FFF2-40B4-BE49-F238E27FC236}">
                  <a16:creationId xmlns:a16="http://schemas.microsoft.com/office/drawing/2014/main" id="{3B6F2F3F-213C-C84C-B681-A14C73629372}"/>
                </a:ext>
              </a:extLst>
            </p:cNvPr>
            <p:cNvCxnSpPr>
              <a:stCxn id="52" idx="0"/>
              <a:endCxn id="56" idx="1"/>
            </p:cNvCxnSpPr>
            <p:nvPr/>
          </p:nvCxnSpPr>
          <p:spPr>
            <a:xfrm rot="5400000" flipH="1" flipV="1">
              <a:off x="5080691" y="1531379"/>
              <a:ext cx="293766" cy="577677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구부러짐 133">
              <a:extLst>
                <a:ext uri="{FF2B5EF4-FFF2-40B4-BE49-F238E27FC236}">
                  <a16:creationId xmlns:a16="http://schemas.microsoft.com/office/drawing/2014/main" id="{145BDFB9-7965-9B4F-903E-7A5E036AE0F6}"/>
                </a:ext>
              </a:extLst>
            </p:cNvPr>
            <p:cNvCxnSpPr>
              <a:stCxn id="55" idx="0"/>
              <a:endCxn id="56" idx="1"/>
            </p:cNvCxnSpPr>
            <p:nvPr/>
          </p:nvCxnSpPr>
          <p:spPr>
            <a:xfrm rot="5400000" flipH="1" flipV="1">
              <a:off x="4246130" y="696818"/>
              <a:ext cx="293766" cy="2246799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15956A4-5256-8F43-916F-950566017C70}"/>
              </a:ext>
            </a:extLst>
          </p:cNvPr>
          <p:cNvCxnSpPr/>
          <p:nvPr/>
        </p:nvCxnSpPr>
        <p:spPr>
          <a:xfrm flipV="1">
            <a:off x="8524531" y="4791291"/>
            <a:ext cx="0" cy="3692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E78B3-1C97-8D4A-BB84-EE3044D57725}"/>
              </a:ext>
            </a:extLst>
          </p:cNvPr>
          <p:cNvCxnSpPr/>
          <p:nvPr/>
        </p:nvCxnSpPr>
        <p:spPr>
          <a:xfrm flipV="1">
            <a:off x="6608649" y="4791291"/>
            <a:ext cx="0" cy="3692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512F1A1-B2A7-204C-96AB-CEFD850AD953}"/>
              </a:ext>
            </a:extLst>
          </p:cNvPr>
          <p:cNvCxnSpPr/>
          <p:nvPr/>
        </p:nvCxnSpPr>
        <p:spPr>
          <a:xfrm flipV="1">
            <a:off x="4735903" y="4791071"/>
            <a:ext cx="0" cy="3692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3A6649-13FC-FB44-8206-2D6F2BDAED43}"/>
              </a:ext>
            </a:extLst>
          </p:cNvPr>
          <p:cNvCxnSpPr/>
          <p:nvPr/>
        </p:nvCxnSpPr>
        <p:spPr>
          <a:xfrm flipV="1">
            <a:off x="8528688" y="4052627"/>
            <a:ext cx="0" cy="3692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C694886-F92B-7446-BF96-81A08453A715}"/>
              </a:ext>
            </a:extLst>
          </p:cNvPr>
          <p:cNvCxnSpPr/>
          <p:nvPr/>
        </p:nvCxnSpPr>
        <p:spPr>
          <a:xfrm flipV="1">
            <a:off x="6612806" y="4044664"/>
            <a:ext cx="0" cy="3692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248EEA2-7572-BC41-8525-F8EB37889582}"/>
              </a:ext>
            </a:extLst>
          </p:cNvPr>
          <p:cNvCxnSpPr/>
          <p:nvPr/>
        </p:nvCxnSpPr>
        <p:spPr>
          <a:xfrm flipV="1">
            <a:off x="4727690" y="4044444"/>
            <a:ext cx="0" cy="3692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F45B97D-1D1B-034E-A8CA-8F4713F72302}"/>
              </a:ext>
            </a:extLst>
          </p:cNvPr>
          <p:cNvCxnSpPr/>
          <p:nvPr/>
        </p:nvCxnSpPr>
        <p:spPr>
          <a:xfrm>
            <a:off x="5072469" y="5444899"/>
            <a:ext cx="34251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1D9DD2F-C359-9143-887C-573BA42B48AB}"/>
              </a:ext>
            </a:extLst>
          </p:cNvPr>
          <p:cNvCxnSpPr/>
          <p:nvPr/>
        </p:nvCxnSpPr>
        <p:spPr>
          <a:xfrm>
            <a:off x="5913215" y="5444899"/>
            <a:ext cx="34251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E5C3D23-D29F-6E41-BA3E-494BA86120B2}"/>
              </a:ext>
            </a:extLst>
          </p:cNvPr>
          <p:cNvCxnSpPr/>
          <p:nvPr/>
        </p:nvCxnSpPr>
        <p:spPr>
          <a:xfrm>
            <a:off x="6753961" y="5444899"/>
            <a:ext cx="34251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2A1672E-81AD-DC4A-9AF2-93C3CED62A68}"/>
              </a:ext>
            </a:extLst>
          </p:cNvPr>
          <p:cNvCxnSpPr/>
          <p:nvPr/>
        </p:nvCxnSpPr>
        <p:spPr>
          <a:xfrm>
            <a:off x="7827396" y="5444899"/>
            <a:ext cx="34251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5">
            <a:extLst>
              <a:ext uri="{FF2B5EF4-FFF2-40B4-BE49-F238E27FC236}">
                <a16:creationId xmlns:a16="http://schemas.microsoft.com/office/drawing/2014/main" id="{B4162777-8C33-0A45-A7DB-01F199DCB2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5903" y="3296511"/>
            <a:ext cx="577677" cy="293766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145">
            <a:extLst>
              <a:ext uri="{FF2B5EF4-FFF2-40B4-BE49-F238E27FC236}">
                <a16:creationId xmlns:a16="http://schemas.microsoft.com/office/drawing/2014/main" id="{90341268-85D6-7C47-9769-B7819F1CDA46}"/>
              </a:ext>
            </a:extLst>
          </p:cNvPr>
          <p:cNvCxnSpPr/>
          <p:nvPr/>
        </p:nvCxnSpPr>
        <p:spPr>
          <a:xfrm rot="16200000" flipV="1">
            <a:off x="7097939" y="2266418"/>
            <a:ext cx="301729" cy="2391447"/>
          </a:xfrm>
          <a:prstGeom prst="curvedConnector2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146">
            <a:extLst>
              <a:ext uri="{FF2B5EF4-FFF2-40B4-BE49-F238E27FC236}">
                <a16:creationId xmlns:a16="http://schemas.microsoft.com/office/drawing/2014/main" id="{A38DB062-1914-F64A-950E-847773894ED1}"/>
              </a:ext>
            </a:extLst>
          </p:cNvPr>
          <p:cNvCxnSpPr/>
          <p:nvPr/>
        </p:nvCxnSpPr>
        <p:spPr>
          <a:xfrm rot="16200000" flipV="1">
            <a:off x="6143979" y="3220377"/>
            <a:ext cx="293766" cy="475565"/>
          </a:xfrm>
          <a:prstGeom prst="curvedConnector2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356729A-263A-674C-96AB-6D676A2BCDA8}"/>
                  </a:ext>
                </a:extLst>
              </p:cNvPr>
              <p:cNvSpPr txBox="1"/>
              <p:nvPr/>
            </p:nvSpPr>
            <p:spPr>
              <a:xfrm>
                <a:off x="1476796" y="1519593"/>
                <a:ext cx="66384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356729A-263A-674C-96AB-6D676A2BC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96" y="1519593"/>
                <a:ext cx="6638424" cy="338554"/>
              </a:xfrm>
              <a:prstGeom prst="rect">
                <a:avLst/>
              </a:prstGeom>
              <a:blipFill>
                <a:blip r:embed="rId2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2ABE4F7-F1DD-3446-AC21-8949629072FF}"/>
                  </a:ext>
                </a:extLst>
              </p:cNvPr>
              <p:cNvSpPr txBox="1"/>
              <p:nvPr/>
            </p:nvSpPr>
            <p:spPr>
              <a:xfrm>
                <a:off x="1447124" y="1887471"/>
                <a:ext cx="6638424" cy="5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2ABE4F7-F1DD-3446-AC21-894962907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24" y="1887471"/>
                <a:ext cx="6638424" cy="5371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6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1A39AE-8B1B-814A-BE95-88C383AE2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  <a:p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  <a:p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  <a:endParaRPr kumimoji="1" lang="ko-KR" altLang="en-US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35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3. Vanishing/Exploding Gradients Problem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CF05E-A127-A84A-8868-AFCE1DB6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41" y="1800549"/>
            <a:ext cx="7426463" cy="3654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D38C9-7AF2-4345-9FDD-BB2B61D47111}"/>
              </a:ext>
            </a:extLst>
          </p:cNvPr>
          <p:cNvSpPr txBox="1"/>
          <p:nvPr/>
        </p:nvSpPr>
        <p:spPr>
          <a:xfrm>
            <a:off x="676069" y="1043086"/>
            <a:ext cx="734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가 매우 작아지거나 커져서 </a:t>
            </a: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 based learning 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이 불가능해지는 문제</a:t>
            </a:r>
            <a:endParaRPr lang="en-US" altLang="ko-KR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38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6D3D9-5749-4A42-920A-3CD70F9945AD}"/>
              </a:ext>
            </a:extLst>
          </p:cNvPr>
          <p:cNvSpPr txBox="1"/>
          <p:nvPr/>
        </p:nvSpPr>
        <p:spPr>
          <a:xfrm>
            <a:off x="676069" y="1043086"/>
            <a:ext cx="734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가 매우 작아지거나 커져서 </a:t>
            </a: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 based learning 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이 불가능해지는 문제</a:t>
            </a:r>
            <a:endParaRPr lang="en-US" altLang="ko-KR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2E0B1C-ADA6-AD4B-A6CB-138012E1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67" y="1656296"/>
            <a:ext cx="7329404" cy="40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6D3D9-5749-4A42-920A-3CD70F9945AD}"/>
              </a:ext>
            </a:extLst>
          </p:cNvPr>
          <p:cNvSpPr txBox="1"/>
          <p:nvPr/>
        </p:nvSpPr>
        <p:spPr>
          <a:xfrm>
            <a:off x="676069" y="1043086"/>
            <a:ext cx="734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가 매우 작아지거나 커져서 </a:t>
            </a: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 based learning 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이 불가능해지는 문제</a:t>
            </a:r>
            <a:endParaRPr lang="en-US" altLang="ko-KR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E0DE90-86C2-BB42-A404-EE71FE14F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36"/>
          <a:stretch/>
        </p:blipFill>
        <p:spPr>
          <a:xfrm>
            <a:off x="1138951" y="1491976"/>
            <a:ext cx="7612056" cy="1498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9E03A3-8CEE-044E-A465-92D7A2752EEC}"/>
                  </a:ext>
                </a:extLst>
              </p:cNvPr>
              <p:cNvSpPr txBox="1"/>
              <p:nvPr/>
            </p:nvSpPr>
            <p:spPr>
              <a:xfrm>
                <a:off x="1702598" y="3088249"/>
                <a:ext cx="3276599" cy="89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9E03A3-8CEE-044E-A465-92D7A275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98" y="3088249"/>
                <a:ext cx="3276599" cy="899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BFFBF440-377B-9B4D-8800-6BA3A3E57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09"/>
          <a:stretch/>
        </p:blipFill>
        <p:spPr>
          <a:xfrm>
            <a:off x="1173169" y="4085895"/>
            <a:ext cx="7612056" cy="223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9BC8-2D4A-174F-AE37-519E82409B20}"/>
                  </a:ext>
                </a:extLst>
              </p:cNvPr>
              <p:cNvSpPr txBox="1"/>
              <p:nvPr/>
            </p:nvSpPr>
            <p:spPr>
              <a:xfrm>
                <a:off x="3200399" y="1858905"/>
                <a:ext cx="5802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9BC8-2D4A-174F-AE37-519E82409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1858905"/>
                <a:ext cx="580293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DA6DC3-C61F-0E49-88E2-8BDBE3210B9D}"/>
                  </a:ext>
                </a:extLst>
              </p:cNvPr>
              <p:cNvSpPr txBox="1"/>
              <p:nvPr/>
            </p:nvSpPr>
            <p:spPr>
              <a:xfrm>
                <a:off x="7250723" y="2327641"/>
                <a:ext cx="515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DA6DC3-C61F-0E49-88E2-8BDBE3210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23" y="2327641"/>
                <a:ext cx="515816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75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6D3D9-5749-4A42-920A-3CD70F9945AD}"/>
              </a:ext>
            </a:extLst>
          </p:cNvPr>
          <p:cNvSpPr txBox="1"/>
          <p:nvPr/>
        </p:nvSpPr>
        <p:spPr>
          <a:xfrm>
            <a:off x="676069" y="1043086"/>
            <a:ext cx="734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가 매우 작아지거나 커져서 </a:t>
            </a: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 based learning 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이 불가능해지는 문제</a:t>
            </a:r>
            <a:endParaRPr lang="en-US" altLang="ko-KR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6EA34B-8C80-894B-A41F-79E1E5C7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12" y="1368703"/>
            <a:ext cx="5447705" cy="1281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B4A185-2470-7A4A-A8CD-32E8D08948DB}"/>
                  </a:ext>
                </a:extLst>
              </p:cNvPr>
              <p:cNvSpPr txBox="1"/>
              <p:nvPr/>
            </p:nvSpPr>
            <p:spPr>
              <a:xfrm>
                <a:off x="1130147" y="2699261"/>
                <a:ext cx="3487915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B4A185-2470-7A4A-A8CD-32E8D0894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47" y="2699261"/>
                <a:ext cx="3487915" cy="571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84667C-85D6-8C4D-9D5D-2E620989D5CB}"/>
                  </a:ext>
                </a:extLst>
              </p:cNvPr>
              <p:cNvSpPr txBox="1"/>
              <p:nvPr/>
            </p:nvSpPr>
            <p:spPr>
              <a:xfrm>
                <a:off x="5555292" y="2596573"/>
                <a:ext cx="3229933" cy="777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84667C-85D6-8C4D-9D5D-2E620989D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92" y="2596573"/>
                <a:ext cx="3229933" cy="777072"/>
              </a:xfrm>
              <a:prstGeom prst="rect">
                <a:avLst/>
              </a:prstGeom>
              <a:blipFill>
                <a:blip r:embed="rId4"/>
                <a:stretch>
                  <a:fillRect t="-77419" b="-127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F10BE31-8229-8841-94A9-DE2AE886017E}"/>
              </a:ext>
            </a:extLst>
          </p:cNvPr>
          <p:cNvSpPr txBox="1"/>
          <p:nvPr/>
        </p:nvSpPr>
        <p:spPr>
          <a:xfrm>
            <a:off x="1552821" y="3567558"/>
            <a:ext cx="470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If we use L2 norm</a:t>
            </a:r>
            <a:endParaRPr lang="ko-KR" altLang="en-US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2" name="이등변 삼각형 17">
            <a:extLst>
              <a:ext uri="{FF2B5EF4-FFF2-40B4-BE49-F238E27FC236}">
                <a16:creationId xmlns:a16="http://schemas.microsoft.com/office/drawing/2014/main" id="{42BFE367-1782-EF43-9D9E-FDC4FEAE640D}"/>
              </a:ext>
            </a:extLst>
          </p:cNvPr>
          <p:cNvSpPr/>
          <p:nvPr/>
        </p:nvSpPr>
        <p:spPr>
          <a:xfrm rot="5400000">
            <a:off x="4848965" y="2897624"/>
            <a:ext cx="221338" cy="17497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570F0D-20BA-194F-8F54-2D5626406E9D}"/>
                  </a:ext>
                </a:extLst>
              </p:cNvPr>
              <p:cNvSpPr txBox="1"/>
              <p:nvPr/>
            </p:nvSpPr>
            <p:spPr>
              <a:xfrm>
                <a:off x="1547732" y="4045360"/>
                <a:ext cx="4458033" cy="874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570F0D-20BA-194F-8F54-2D5626406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32" y="4045360"/>
                <a:ext cx="4458033" cy="874920"/>
              </a:xfrm>
              <a:prstGeom prst="rect">
                <a:avLst/>
              </a:prstGeom>
              <a:blipFill>
                <a:blip r:embed="rId5"/>
                <a:stretch>
                  <a:fillRect t="-82609" b="-13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D4A5EB-98E1-EB40-ABAD-0C361D562270}"/>
                  </a:ext>
                </a:extLst>
              </p:cNvPr>
              <p:cNvSpPr txBox="1"/>
              <p:nvPr/>
            </p:nvSpPr>
            <p:spPr>
              <a:xfrm>
                <a:off x="6005765" y="4291222"/>
                <a:ext cx="2903772" cy="434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4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D4A5EB-98E1-EB40-ABAD-0C361D56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765" y="4291222"/>
                <a:ext cx="2903772" cy="4340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9DFEFE-3687-8540-A264-D4CC24AC071F}"/>
                  </a:ext>
                </a:extLst>
              </p:cNvPr>
              <p:cNvSpPr txBox="1"/>
              <p:nvPr/>
            </p:nvSpPr>
            <p:spPr>
              <a:xfrm>
                <a:off x="3619965" y="5268470"/>
                <a:ext cx="3454912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 the largest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is :</a:t>
                </a:r>
              </a:p>
              <a:p>
                <a:r>
                  <a:rPr lang="en-US" altLang="ko-KR" sz="1600" dirty="0"/>
                  <a:t>• 1, then gradient will propagate</a:t>
                </a:r>
              </a:p>
              <a:p>
                <a:r>
                  <a:rPr lang="en-US" altLang="ko-KR" sz="1600" dirty="0"/>
                  <a:t>• &gt;1, exploding gradients</a:t>
                </a:r>
              </a:p>
              <a:p>
                <a:r>
                  <a:rPr lang="en-US" altLang="ko-KR" sz="1600" dirty="0"/>
                  <a:t>• &lt;1, vanishing gradients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9DFEFE-3687-8540-A264-D4CC24AC0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65" y="5268470"/>
                <a:ext cx="3454912" cy="1138773"/>
              </a:xfrm>
              <a:prstGeom prst="rect">
                <a:avLst/>
              </a:prstGeom>
              <a:blipFill>
                <a:blip r:embed="rId7"/>
                <a:stretch>
                  <a:fillRect l="-1465" t="-2198" b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79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6D3D9-5749-4A42-920A-3CD70F9945AD}"/>
              </a:ext>
            </a:extLst>
          </p:cNvPr>
          <p:cNvSpPr txBox="1"/>
          <p:nvPr/>
        </p:nvSpPr>
        <p:spPr>
          <a:xfrm>
            <a:off x="676069" y="1043086"/>
            <a:ext cx="734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가 매우 작아지거나 커져서 </a:t>
            </a: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 based learning 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이 불가능해지는 문제</a:t>
            </a:r>
            <a:endParaRPr lang="en-US" altLang="ko-KR" sz="14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EDFEF4-B5EF-D64C-8969-DDC7DA10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424" y="2460421"/>
            <a:ext cx="4039776" cy="248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A69598-1CB9-844A-8B26-C1A581B93F61}"/>
              </a:ext>
            </a:extLst>
          </p:cNvPr>
          <p:cNvSpPr txBox="1"/>
          <p:nvPr/>
        </p:nvSpPr>
        <p:spPr>
          <a:xfrm>
            <a:off x="3182444" y="5333746"/>
            <a:ext cx="3751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해결책</a:t>
            </a:r>
            <a:r>
              <a:rPr lang="en-US" altLang="ko-KR" b="1" dirty="0">
                <a:solidFill>
                  <a:schemeClr val="accent6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ko-KR" sz="14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Second order optimizers</a:t>
            </a:r>
          </a:p>
          <a:p>
            <a:pPr marL="342900" indent="-342900">
              <a:buAutoNum type="arabicPeriod"/>
            </a:pPr>
            <a:r>
              <a:rPr lang="en-US" altLang="ko-KR" sz="14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Careful initialization</a:t>
            </a: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Changing the network architecture</a:t>
            </a:r>
            <a:endParaRPr lang="ko-KR" altLang="en-US" sz="1400" b="1" dirty="0">
              <a:solidFill>
                <a:srgbClr val="FF0000"/>
              </a:solidFill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5C970-5B98-B54F-A2AB-293AF78EE1B4}"/>
                  </a:ext>
                </a:extLst>
              </p:cNvPr>
              <p:cNvSpPr txBox="1"/>
              <p:nvPr/>
            </p:nvSpPr>
            <p:spPr>
              <a:xfrm>
                <a:off x="1964231" y="1518139"/>
                <a:ext cx="623454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ko-KR" altLang="en-US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대부분의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의 </a:t>
                </a:r>
                <a:r>
                  <a:rPr lang="en-US" altLang="ko-KR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spectral radius (maximum eigen value) </a:t>
                </a:r>
                <a:r>
                  <a:rPr lang="ko-KR" altLang="en-US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는 작음</a:t>
                </a:r>
                <a:endParaRPr lang="en-US" altLang="ko-KR" sz="1400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pPr marL="342900" indent="-342900">
                  <a:buAutoNum type="arabicParenR"/>
                </a:pPr>
                <a:endParaRPr lang="en-US" altLang="ko-KR" sz="1400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</a:t>
                </a:r>
                <a:r>
                  <a:rPr lang="ko-KR" altLang="en-US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많은 비선형 함수 </a:t>
                </a:r>
                <a:r>
                  <a:rPr lang="en-US" altLang="ko-KR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ko-KR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) </a:t>
                </a:r>
                <a:r>
                  <a:rPr lang="ko-KR" altLang="en-US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가 </a:t>
                </a:r>
                <a:r>
                  <a:rPr lang="en-US" altLang="ko-KR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gradient</a:t>
                </a:r>
                <a:r>
                  <a:rPr lang="ko-KR" altLang="en-US" sz="14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를 작게 </a:t>
                </a:r>
                <a:r>
                  <a:rPr lang="ko-KR" altLang="en-US" sz="1400" dirty="0" err="1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만듬</a:t>
                </a:r>
                <a:endParaRPr lang="en-US" altLang="ko-KR" sz="1400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5C970-5B98-B54F-A2AB-293AF78EE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31" y="1518139"/>
                <a:ext cx="6234547" cy="738664"/>
              </a:xfrm>
              <a:prstGeom prst="rect">
                <a:avLst/>
              </a:prstGeom>
              <a:blipFill>
                <a:blip r:embed="rId3"/>
                <a:stretch>
                  <a:fillRect l="-407" t="-5172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88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Long Short Term Memory (Sepp </a:t>
            </a:r>
            <a:r>
              <a:rPr lang="en-US" altLang="ko-KR" sz="20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Hochreiter</a:t>
            </a:r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1997)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5D41F2-DE51-CD4F-8F37-5ECC96CE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12" y="1154724"/>
            <a:ext cx="3460989" cy="50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Long Short Term Memory (Sepp </a:t>
            </a:r>
            <a:r>
              <a:rPr lang="en-US" altLang="ko-KR" sz="20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Hochreiter</a:t>
            </a:r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1997)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910387-B6CB-234C-82D5-979F8D69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44" y="1518139"/>
            <a:ext cx="6827264" cy="4478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82FB64-ECA4-3247-9C6B-BAC5237D4D54}"/>
              </a:ext>
            </a:extLst>
          </p:cNvPr>
          <p:cNvSpPr txBox="1"/>
          <p:nvPr/>
        </p:nvSpPr>
        <p:spPr>
          <a:xfrm>
            <a:off x="1281811" y="1128227"/>
            <a:ext cx="644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Simple Recurrent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82A0A-7F7C-1246-AC13-BCF77867361E}"/>
              </a:ext>
            </a:extLst>
          </p:cNvPr>
          <p:cNvSpPr txBox="1"/>
          <p:nvPr/>
        </p:nvSpPr>
        <p:spPr>
          <a:xfrm>
            <a:off x="3773747" y="2298030"/>
            <a:ext cx="256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Update by multiplying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04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Long Short Term Memory (Sepp </a:t>
            </a:r>
            <a:r>
              <a:rPr lang="en-US" altLang="ko-KR" sz="20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Hochreiter</a:t>
            </a:r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1997)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36A124-9F81-1547-B23E-3AFF0816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34" y="1613593"/>
            <a:ext cx="6644749" cy="4305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E48C2E-F86F-B24B-A7AD-C49DC3B1B4B5}"/>
              </a:ext>
            </a:extLst>
          </p:cNvPr>
          <p:cNvSpPr txBox="1"/>
          <p:nvPr/>
        </p:nvSpPr>
        <p:spPr>
          <a:xfrm>
            <a:off x="2321877" y="2434504"/>
            <a:ext cx="458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Update by additive</a:t>
            </a:r>
            <a:r>
              <a:rPr lang="en-US" altLang="ko-KR" sz="1600" dirty="0"/>
              <a:t> : gradient flow nicely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288CC-7D97-AD42-86CA-E5F28D35F396}"/>
              </a:ext>
            </a:extLst>
          </p:cNvPr>
          <p:cNvSpPr txBox="1"/>
          <p:nvPr/>
        </p:nvSpPr>
        <p:spPr>
          <a:xfrm>
            <a:off x="2185345" y="6096708"/>
            <a:ext cx="56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Balance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를 조절할 필요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: summation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으로 인해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explode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할 수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27911-8443-344F-A498-3B0A4543FDF3}"/>
              </a:ext>
            </a:extLst>
          </p:cNvPr>
          <p:cNvSpPr txBox="1"/>
          <p:nvPr/>
        </p:nvSpPr>
        <p:spPr>
          <a:xfrm>
            <a:off x="1281811" y="1128227"/>
            <a:ext cx="644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LSTM</a:t>
            </a:r>
          </a:p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- Cell state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도입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: memory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로 생각할 수 있음</a:t>
            </a:r>
            <a:endParaRPr lang="en-US" altLang="ko-KR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C44985-ED76-384C-8637-8353E034211B}"/>
                  </a:ext>
                </a:extLst>
              </p:cNvPr>
              <p:cNvSpPr txBox="1"/>
              <p:nvPr/>
            </p:nvSpPr>
            <p:spPr>
              <a:xfrm>
                <a:off x="6602006" y="2366085"/>
                <a:ext cx="607039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C44985-ED76-384C-8637-8353E0342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06" y="2366085"/>
                <a:ext cx="607039" cy="343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4">
            <a:extLst>
              <a:ext uri="{FF2B5EF4-FFF2-40B4-BE49-F238E27FC236}">
                <a16:creationId xmlns:a16="http://schemas.microsoft.com/office/drawing/2014/main" id="{1C7853BF-7DAF-7A4A-B76E-C56CD0BC25F0}"/>
              </a:ext>
            </a:extLst>
          </p:cNvPr>
          <p:cNvCxnSpPr/>
          <p:nvPr/>
        </p:nvCxnSpPr>
        <p:spPr>
          <a:xfrm>
            <a:off x="3903784" y="2366085"/>
            <a:ext cx="31359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6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Long Short Term Memory (Sepp </a:t>
            </a:r>
            <a:r>
              <a:rPr lang="en-US" altLang="ko-KR" sz="20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Hochreiter</a:t>
            </a:r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1997)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217D5-C927-FA46-85F9-0B4D45675D83}"/>
              </a:ext>
            </a:extLst>
          </p:cNvPr>
          <p:cNvSpPr txBox="1"/>
          <p:nvPr/>
        </p:nvSpPr>
        <p:spPr>
          <a:xfrm>
            <a:off x="1281811" y="1128227"/>
            <a:ext cx="644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LSTM</a:t>
            </a:r>
          </a:p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- Balance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조정을 위해 </a:t>
            </a:r>
            <a:r>
              <a:rPr lang="en-US" altLang="ko-KR" sz="1600" u="sng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gate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도입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: input gate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B30D051-537B-0643-846D-CBF2AC277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55"/>
          <a:stretch/>
        </p:blipFill>
        <p:spPr>
          <a:xfrm>
            <a:off x="2314240" y="1817479"/>
            <a:ext cx="5083022" cy="3534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2B7CE-0305-C842-A08B-2D32776E1B1A}"/>
                  </a:ext>
                </a:extLst>
              </p:cNvPr>
              <p:cNvSpPr txBox="1"/>
              <p:nvPr/>
            </p:nvSpPr>
            <p:spPr>
              <a:xfrm>
                <a:off x="3282461" y="5545107"/>
                <a:ext cx="3417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2B7CE-0305-C842-A08B-2D32776E1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61" y="5545107"/>
                <a:ext cx="341727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839795-3C98-A148-B47C-9A4F7FA3EBCD}"/>
                  </a:ext>
                </a:extLst>
              </p:cNvPr>
              <p:cNvSpPr txBox="1"/>
              <p:nvPr/>
            </p:nvSpPr>
            <p:spPr>
              <a:xfrm>
                <a:off x="6699738" y="2272300"/>
                <a:ext cx="607039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839795-3C98-A148-B47C-9A4F7FA3E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738" y="2272300"/>
                <a:ext cx="607039" cy="3436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8">
            <a:extLst>
              <a:ext uri="{FF2B5EF4-FFF2-40B4-BE49-F238E27FC236}">
                <a16:creationId xmlns:a16="http://schemas.microsoft.com/office/drawing/2014/main" id="{BC5A9C06-B69B-694A-B9B9-C3CBEBDCEEC5}"/>
              </a:ext>
            </a:extLst>
          </p:cNvPr>
          <p:cNvCxnSpPr>
            <a:cxnSpLocks/>
          </p:cNvCxnSpPr>
          <p:nvPr/>
        </p:nvCxnSpPr>
        <p:spPr>
          <a:xfrm>
            <a:off x="4366846" y="2272300"/>
            <a:ext cx="2743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6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Long Short Term Memory (Sepp </a:t>
            </a:r>
            <a:r>
              <a:rPr lang="en-US" altLang="ko-KR" sz="20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Hochreiter</a:t>
            </a:r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1997)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8DCDF-BF79-714A-B2FD-EDFE725C6EDC}"/>
                  </a:ext>
                </a:extLst>
              </p:cNvPr>
              <p:cNvSpPr txBox="1"/>
              <p:nvPr/>
            </p:nvSpPr>
            <p:spPr>
              <a:xfrm>
                <a:off x="1281811" y="1128227"/>
                <a:ext cx="64415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LSTM</a:t>
                </a:r>
              </a:p>
              <a:p>
                <a:r>
                  <a:rPr lang="en-US" altLang="ko-KR" sz="16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𝑛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의 </a:t>
                </a:r>
                <a:r>
                  <a:rPr lang="en-US" altLang="ko-KR" sz="1600" u="sng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gate</a:t>
                </a:r>
                <a:r>
                  <a:rPr lang="en-US" altLang="ko-KR" sz="1600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: forget gate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8DCDF-BF79-714A-B2FD-EDFE725C6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11" y="1128227"/>
                <a:ext cx="6441570" cy="584775"/>
              </a:xfrm>
              <a:prstGeom prst="rect">
                <a:avLst/>
              </a:prstGeom>
              <a:blipFill>
                <a:blip r:embed="rId2"/>
                <a:stretch>
                  <a:fillRect l="-394" t="-2128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F41F03-870C-4040-A70A-288E05F8F3F6}"/>
                  </a:ext>
                </a:extLst>
              </p:cNvPr>
              <p:cNvSpPr txBox="1"/>
              <p:nvPr/>
            </p:nvSpPr>
            <p:spPr>
              <a:xfrm>
                <a:off x="3221947" y="5195806"/>
                <a:ext cx="3417277" cy="124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F41F03-870C-4040-A70A-288E05F8F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47" y="5195806"/>
                <a:ext cx="3417277" cy="1242328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B0CE97E8-C289-A144-B1E9-BABDD0C62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109"/>
          <a:stretch/>
        </p:blipFill>
        <p:spPr>
          <a:xfrm>
            <a:off x="2095306" y="1879882"/>
            <a:ext cx="5164401" cy="3233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896690-0420-4A49-BF27-5E4812EAE653}"/>
                  </a:ext>
                </a:extLst>
              </p:cNvPr>
              <p:cNvSpPr txBox="1"/>
              <p:nvPr/>
            </p:nvSpPr>
            <p:spPr>
              <a:xfrm>
                <a:off x="6729046" y="2289885"/>
                <a:ext cx="607039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896690-0420-4A49-BF27-5E4812EAE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6" y="2289885"/>
                <a:ext cx="607039" cy="3436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3">
            <a:extLst>
              <a:ext uri="{FF2B5EF4-FFF2-40B4-BE49-F238E27FC236}">
                <a16:creationId xmlns:a16="http://schemas.microsoft.com/office/drawing/2014/main" id="{5120514A-45D7-B64D-A124-7F0A90ADEB02}"/>
              </a:ext>
            </a:extLst>
          </p:cNvPr>
          <p:cNvCxnSpPr>
            <a:cxnSpLocks/>
          </p:cNvCxnSpPr>
          <p:nvPr/>
        </p:nvCxnSpPr>
        <p:spPr>
          <a:xfrm>
            <a:off x="4396154" y="2289885"/>
            <a:ext cx="2743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0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B06905-09DB-314E-8C67-EFFC8D35BCC5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Sequence Learning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A9A4A6-3389-5744-B76C-E2CC3FC43D0A}"/>
              </a:ext>
            </a:extLst>
          </p:cNvPr>
          <p:cNvSpPr txBox="1"/>
          <p:nvPr/>
        </p:nvSpPr>
        <p:spPr>
          <a:xfrm>
            <a:off x="720396" y="1116722"/>
            <a:ext cx="8135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Auto regressive models</a:t>
            </a:r>
          </a:p>
          <a:p>
            <a:pPr marL="800100" lvl="1" indent="-342900">
              <a:buAutoNum type="arabicPeriod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Predict the next term in a sequence </a:t>
            </a:r>
            <a:r>
              <a:rPr lang="en-US" altLang="ko-KR" u="sng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from a </a:t>
            </a:r>
            <a:r>
              <a:rPr lang="en-US" altLang="ko-KR" u="sng" dirty="0">
                <a:highlight>
                  <a:srgbClr val="FFFF00"/>
                </a:highlight>
                <a:latin typeface="Yoon 블랙핏 77" panose="02000503000000020003" pitchFamily="2" charset="-127"/>
                <a:ea typeface="Yoon 블랙핏 77" panose="02000503000000020003" pitchFamily="2" charset="-127"/>
              </a:rPr>
              <a:t>fixed number of previous terms</a:t>
            </a:r>
          </a:p>
          <a:p>
            <a:pPr marL="800100" lvl="1" indent="-342900">
              <a:buAutoNum type="arabicPeriod"/>
            </a:pP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342900" indent="-342900">
              <a:buAutoNum type="arabicParenR"/>
            </a:pPr>
            <a:r>
              <a:rPr lang="en-US" altLang="ko-KR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Feed-forward neural nets</a:t>
            </a:r>
          </a:p>
          <a:p>
            <a:pPr marL="800100" lvl="1" indent="-342900">
              <a:buAutoNum type="arabicPeriod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Generalization of autoregressive models </a:t>
            </a:r>
            <a:r>
              <a:rPr lang="en-US" altLang="ko-KR" u="sng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by using one or more layers of </a:t>
            </a:r>
            <a:r>
              <a:rPr lang="en-US" altLang="ko-KR" u="sng" dirty="0">
                <a:highlight>
                  <a:srgbClr val="FFFF00"/>
                </a:highlight>
                <a:latin typeface="Yoon 블랙핏 77" panose="02000503000000020003" pitchFamily="2" charset="-127"/>
                <a:ea typeface="Yoon 블랙핏 77" panose="02000503000000020003" pitchFamily="2" charset="-127"/>
              </a:rPr>
              <a:t>non-linear hidden units</a:t>
            </a:r>
          </a:p>
          <a:p>
            <a:pPr lvl="1"/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7734D0B-645D-3546-A421-1725460E8A01}"/>
                  </a:ext>
                </a:extLst>
              </p:cNvPr>
              <p:cNvSpPr txBox="1"/>
              <p:nvPr/>
            </p:nvSpPr>
            <p:spPr>
              <a:xfrm>
                <a:off x="638364" y="4107138"/>
                <a:ext cx="114299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7734D0B-645D-3546-A421-1725460E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4" y="4107138"/>
                <a:ext cx="114299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655F9D-F2AA-1E4F-A88D-D4751D2FE7CE}"/>
                  </a:ext>
                </a:extLst>
              </p:cNvPr>
              <p:cNvSpPr txBox="1"/>
              <p:nvPr/>
            </p:nvSpPr>
            <p:spPr>
              <a:xfrm>
                <a:off x="1957204" y="4107138"/>
                <a:ext cx="114299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655F9D-F2AA-1E4F-A88D-D4751D2F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04" y="4107138"/>
                <a:ext cx="11429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302C56-7706-0946-A477-EF13B70C0FED}"/>
                  </a:ext>
                </a:extLst>
              </p:cNvPr>
              <p:cNvSpPr txBox="1"/>
              <p:nvPr/>
            </p:nvSpPr>
            <p:spPr>
              <a:xfrm>
                <a:off x="3276044" y="4107110"/>
                <a:ext cx="88509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302C56-7706-0946-A477-EF13B70C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044" y="4107110"/>
                <a:ext cx="8850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2CE0DE-4982-D34C-A2F9-8819F8CF0094}"/>
                  </a:ext>
                </a:extLst>
              </p:cNvPr>
              <p:cNvSpPr txBox="1"/>
              <p:nvPr/>
            </p:nvSpPr>
            <p:spPr>
              <a:xfrm>
                <a:off x="4594884" y="4107110"/>
                <a:ext cx="114299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2CE0DE-4982-D34C-A2F9-8819F8CF0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84" y="4107110"/>
                <a:ext cx="11429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CD014BF-E42B-544F-8A23-81D883D0A6DD}"/>
                  </a:ext>
                </a:extLst>
              </p:cNvPr>
              <p:cNvSpPr txBox="1"/>
              <p:nvPr/>
            </p:nvSpPr>
            <p:spPr>
              <a:xfrm>
                <a:off x="5913724" y="4107110"/>
                <a:ext cx="114299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CD014BF-E42B-544F-8A23-81D883D0A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724" y="4107110"/>
                <a:ext cx="114299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BE1FF5C-578B-8746-B16C-7940D1445282}"/>
                  </a:ext>
                </a:extLst>
              </p:cNvPr>
              <p:cNvSpPr txBox="1"/>
              <p:nvPr/>
            </p:nvSpPr>
            <p:spPr>
              <a:xfrm>
                <a:off x="7232564" y="4107082"/>
                <a:ext cx="88509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BE1FF5C-578B-8746-B16C-7940D144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564" y="4107082"/>
                <a:ext cx="8850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연결선: 구부러짐 9">
            <a:extLst>
              <a:ext uri="{FF2B5EF4-FFF2-40B4-BE49-F238E27FC236}">
                <a16:creationId xmlns:a16="http://schemas.microsoft.com/office/drawing/2014/main" id="{CA29AE10-2780-8941-ADC7-726ED2665B1F}"/>
              </a:ext>
            </a:extLst>
          </p:cNvPr>
          <p:cNvCxnSpPr>
            <a:stCxn id="56" idx="0"/>
            <a:endCxn id="58" idx="0"/>
          </p:cNvCxnSpPr>
          <p:nvPr/>
        </p:nvCxnSpPr>
        <p:spPr>
          <a:xfrm rot="5400000" flipH="1" flipV="1">
            <a:off x="2464213" y="2852761"/>
            <a:ext cx="28" cy="2508726"/>
          </a:xfrm>
          <a:prstGeom prst="curvedConnector3">
            <a:avLst>
              <a:gd name="adj1" fmla="val 816528571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21">
            <a:extLst>
              <a:ext uri="{FF2B5EF4-FFF2-40B4-BE49-F238E27FC236}">
                <a16:creationId xmlns:a16="http://schemas.microsoft.com/office/drawing/2014/main" id="{B23742B6-6618-ED48-9A46-484F19645578}"/>
              </a:ext>
            </a:extLst>
          </p:cNvPr>
          <p:cNvCxnSpPr>
            <a:stCxn id="57" idx="0"/>
            <a:endCxn id="58" idx="0"/>
          </p:cNvCxnSpPr>
          <p:nvPr/>
        </p:nvCxnSpPr>
        <p:spPr>
          <a:xfrm rot="5400000" flipH="1" flipV="1">
            <a:off x="3123633" y="3512181"/>
            <a:ext cx="28" cy="1189886"/>
          </a:xfrm>
          <a:prstGeom prst="curvedConnector3">
            <a:avLst>
              <a:gd name="adj1" fmla="val 816528571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AC9C83-4CA5-1941-A6DB-4E3645E9A8E1}"/>
                  </a:ext>
                </a:extLst>
              </p:cNvPr>
              <p:cNvSpPr txBox="1"/>
              <p:nvPr/>
            </p:nvSpPr>
            <p:spPr>
              <a:xfrm>
                <a:off x="7232564" y="3304398"/>
                <a:ext cx="88509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hidden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AC9C83-4CA5-1941-A6DB-4E3645E9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564" y="3304398"/>
                <a:ext cx="88509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1860D7D-4639-714C-89CC-8029E6E67C98}"/>
              </a:ext>
            </a:extLst>
          </p:cNvPr>
          <p:cNvCxnSpPr>
            <a:stCxn id="59" idx="0"/>
            <a:endCxn id="64" idx="1"/>
          </p:cNvCxnSpPr>
          <p:nvPr/>
        </p:nvCxnSpPr>
        <p:spPr>
          <a:xfrm flipV="1">
            <a:off x="5166384" y="3458287"/>
            <a:ext cx="2066180" cy="648823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CC4FA45-0816-5643-A6A1-E6E393ACFB62}"/>
              </a:ext>
            </a:extLst>
          </p:cNvPr>
          <p:cNvCxnSpPr>
            <a:stCxn id="60" idx="0"/>
            <a:endCxn id="64" idx="1"/>
          </p:cNvCxnSpPr>
          <p:nvPr/>
        </p:nvCxnSpPr>
        <p:spPr>
          <a:xfrm flipV="1">
            <a:off x="6485224" y="3458287"/>
            <a:ext cx="747340" cy="648823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78814E9-8814-AE4B-82B7-BB46F1BF69B8}"/>
              </a:ext>
            </a:extLst>
          </p:cNvPr>
          <p:cNvCxnSpPr>
            <a:stCxn id="64" idx="2"/>
            <a:endCxn id="61" idx="0"/>
          </p:cNvCxnSpPr>
          <p:nvPr/>
        </p:nvCxnSpPr>
        <p:spPr>
          <a:xfrm>
            <a:off x="7675110" y="3612175"/>
            <a:ext cx="0" cy="494907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8FF977-BF4C-6640-8B4D-28E9546DA938}"/>
              </a:ext>
            </a:extLst>
          </p:cNvPr>
          <p:cNvSpPr txBox="1"/>
          <p:nvPr/>
        </p:nvSpPr>
        <p:spPr>
          <a:xfrm>
            <a:off x="2281473" y="5069886"/>
            <a:ext cx="477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Memoryless models :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Limited memory window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Hidden state cannot be used efficiently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388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Long Short Term Memory (Sepp </a:t>
            </a:r>
            <a:r>
              <a:rPr lang="en-US" altLang="ko-KR" sz="20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Hochreiter</a:t>
            </a:r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1997)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2931E-9E89-784C-9DDC-91C67469BCF4}"/>
              </a:ext>
            </a:extLst>
          </p:cNvPr>
          <p:cNvSpPr txBox="1"/>
          <p:nvPr/>
        </p:nvSpPr>
        <p:spPr>
          <a:xfrm>
            <a:off x="1281811" y="1128227"/>
            <a:ext cx="644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LSTM</a:t>
            </a:r>
          </a:p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- output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에도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</a:t>
            </a:r>
            <a:r>
              <a:rPr lang="en-US" altLang="ko-KR" sz="1600" u="sng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ate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를 설치하면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?? : output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34D55E-0A61-FD4B-AF8D-C4EB4FE8047D}"/>
                  </a:ext>
                </a:extLst>
              </p:cNvPr>
              <p:cNvSpPr txBox="1"/>
              <p:nvPr/>
            </p:nvSpPr>
            <p:spPr>
              <a:xfrm>
                <a:off x="3221947" y="5371652"/>
                <a:ext cx="3417277" cy="96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34D55E-0A61-FD4B-AF8D-C4EB4FE80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47" y="5371652"/>
                <a:ext cx="3417277" cy="965329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363441FC-28BC-0947-BA6E-BC5267CF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17"/>
          <a:stretch/>
        </p:blipFill>
        <p:spPr>
          <a:xfrm>
            <a:off x="2038690" y="1707618"/>
            <a:ext cx="5536361" cy="3442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66C3B8-3098-3045-B466-4DDDA56A922F}"/>
              </a:ext>
            </a:extLst>
          </p:cNvPr>
          <p:cNvSpPr txBox="1"/>
          <p:nvPr/>
        </p:nvSpPr>
        <p:spPr>
          <a:xfrm>
            <a:off x="6464380" y="4523850"/>
            <a:ext cx="2603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Sigmoid : gate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로 사용하기 적합</a:t>
            </a: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(0 ~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tanh : 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다른 </a:t>
            </a:r>
            <a:r>
              <a:rPr lang="en-US" altLang="ko-KR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non-linearity </a:t>
            </a:r>
            <a:r>
              <a:rPr lang="ko-KR" altLang="en-US" sz="14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함수로 대체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57816A-4321-F449-9E98-64D03F95931D}"/>
                  </a:ext>
                </a:extLst>
              </p:cNvPr>
              <p:cNvSpPr txBox="1"/>
              <p:nvPr/>
            </p:nvSpPr>
            <p:spPr>
              <a:xfrm>
                <a:off x="6750163" y="2188588"/>
                <a:ext cx="607039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57816A-4321-F449-9E98-64D03F959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163" y="2188588"/>
                <a:ext cx="607039" cy="3436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14">
            <a:extLst>
              <a:ext uri="{FF2B5EF4-FFF2-40B4-BE49-F238E27FC236}">
                <a16:creationId xmlns:a16="http://schemas.microsoft.com/office/drawing/2014/main" id="{5F3F3C34-C3A2-9A43-94B8-5C314188BB89}"/>
              </a:ext>
            </a:extLst>
          </p:cNvPr>
          <p:cNvCxnSpPr>
            <a:cxnSpLocks/>
          </p:cNvCxnSpPr>
          <p:nvPr/>
        </p:nvCxnSpPr>
        <p:spPr>
          <a:xfrm>
            <a:off x="4700953" y="2194961"/>
            <a:ext cx="243840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42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Long Short Term Memory (Sepp </a:t>
            </a:r>
            <a:r>
              <a:rPr lang="en-US" altLang="ko-KR" sz="20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Hochreiter</a:t>
            </a:r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1997)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B4AE530-0445-5844-8D08-3A7A59978C94}"/>
              </a:ext>
            </a:extLst>
          </p:cNvPr>
          <p:cNvSpPr/>
          <p:nvPr/>
        </p:nvSpPr>
        <p:spPr>
          <a:xfrm>
            <a:off x="7282117" y="2574087"/>
            <a:ext cx="1397577" cy="198506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7">
            <a:extLst>
              <a:ext uri="{FF2B5EF4-FFF2-40B4-BE49-F238E27FC236}">
                <a16:creationId xmlns:a16="http://schemas.microsoft.com/office/drawing/2014/main" id="{91CC6267-A010-A94B-972D-32F3CF91AAE4}"/>
              </a:ext>
            </a:extLst>
          </p:cNvPr>
          <p:cNvSpPr/>
          <p:nvPr/>
        </p:nvSpPr>
        <p:spPr>
          <a:xfrm>
            <a:off x="1118237" y="2574087"/>
            <a:ext cx="1397577" cy="19742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8B31A1C-E5EF-BB48-A06B-29FB0DD2F12A}"/>
              </a:ext>
            </a:extLst>
          </p:cNvPr>
          <p:cNvSpPr/>
          <p:nvPr/>
        </p:nvSpPr>
        <p:spPr>
          <a:xfrm>
            <a:off x="1245268" y="4956209"/>
            <a:ext cx="496957" cy="49033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28">
            <a:extLst>
              <a:ext uri="{FF2B5EF4-FFF2-40B4-BE49-F238E27FC236}">
                <a16:creationId xmlns:a16="http://schemas.microsoft.com/office/drawing/2014/main" id="{698F3612-6FDE-D64F-A2A3-BB843FC47B2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493747" y="4320106"/>
            <a:ext cx="0" cy="636103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1FE248-49EB-B844-846F-CD9E329A83C4}"/>
                  </a:ext>
                </a:extLst>
              </p:cNvPr>
              <p:cNvSpPr txBox="1"/>
              <p:nvPr/>
            </p:nvSpPr>
            <p:spPr>
              <a:xfrm>
                <a:off x="1201818" y="4982402"/>
                <a:ext cx="540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1FE248-49EB-B844-846F-CD9E329A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18" y="4982402"/>
                <a:ext cx="540407" cy="369332"/>
              </a:xfrm>
              <a:prstGeom prst="rect">
                <a:avLst/>
              </a:prstGeom>
              <a:blipFill>
                <a:blip r:embed="rId2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7030356E-9D03-964D-ABB6-D3BC3DF1913C}"/>
              </a:ext>
            </a:extLst>
          </p:cNvPr>
          <p:cNvSpPr/>
          <p:nvPr/>
        </p:nvSpPr>
        <p:spPr>
          <a:xfrm>
            <a:off x="1609300" y="1641358"/>
            <a:ext cx="496957" cy="490331"/>
          </a:xfrm>
          <a:prstGeom prst="ellipse">
            <a:avLst/>
          </a:prstGeom>
          <a:solidFill>
            <a:srgbClr val="FED8F3">
              <a:alpha val="50000"/>
            </a:srgbClr>
          </a:solidFill>
          <a:ln w="25400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3FA7FA-B7A8-1E42-B7EF-28E03624A52F}"/>
                  </a:ext>
                </a:extLst>
              </p:cNvPr>
              <p:cNvSpPr txBox="1"/>
              <p:nvPr/>
            </p:nvSpPr>
            <p:spPr>
              <a:xfrm>
                <a:off x="1535405" y="1683407"/>
                <a:ext cx="665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3FA7FA-B7A8-1E42-B7EF-28E03624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05" y="1683407"/>
                <a:ext cx="6654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32">
            <a:extLst>
              <a:ext uri="{FF2B5EF4-FFF2-40B4-BE49-F238E27FC236}">
                <a16:creationId xmlns:a16="http://schemas.microsoft.com/office/drawing/2014/main" id="{2D309D8E-4A6E-1143-8FE3-43442C882B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1857779" y="2131689"/>
            <a:ext cx="0" cy="2188418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7882A3-F152-B24D-803C-1DDEB4EF87CA}"/>
              </a:ext>
            </a:extLst>
          </p:cNvPr>
          <p:cNvCxnSpPr>
            <a:cxnSpLocks/>
          </p:cNvCxnSpPr>
          <p:nvPr/>
        </p:nvCxnSpPr>
        <p:spPr>
          <a:xfrm>
            <a:off x="7392304" y="4320106"/>
            <a:ext cx="1481131" cy="0"/>
          </a:xfrm>
          <a:prstGeom prst="straightConnector1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049DE19-2E14-1C4C-9DDB-AA1624C33FA6}"/>
              </a:ext>
            </a:extLst>
          </p:cNvPr>
          <p:cNvSpPr/>
          <p:nvPr/>
        </p:nvSpPr>
        <p:spPr>
          <a:xfrm>
            <a:off x="7435754" y="4956209"/>
            <a:ext cx="496957" cy="49033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35">
            <a:extLst>
              <a:ext uri="{FF2B5EF4-FFF2-40B4-BE49-F238E27FC236}">
                <a16:creationId xmlns:a16="http://schemas.microsoft.com/office/drawing/2014/main" id="{C66BED16-5EFD-BB42-B198-25B525FD0E3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684233" y="4320106"/>
            <a:ext cx="0" cy="636103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10727-799B-B246-BAEA-2C2AA11F1335}"/>
                  </a:ext>
                </a:extLst>
              </p:cNvPr>
              <p:cNvSpPr txBox="1"/>
              <p:nvPr/>
            </p:nvSpPr>
            <p:spPr>
              <a:xfrm>
                <a:off x="7392304" y="4982402"/>
                <a:ext cx="540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10727-799B-B246-BAEA-2C2AA11F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304" y="4982402"/>
                <a:ext cx="540407" cy="369332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236CBB5B-DAD3-614C-A6AB-3E7F713B7AA7}"/>
              </a:ext>
            </a:extLst>
          </p:cNvPr>
          <p:cNvSpPr/>
          <p:nvPr/>
        </p:nvSpPr>
        <p:spPr>
          <a:xfrm>
            <a:off x="7758128" y="1640419"/>
            <a:ext cx="496957" cy="490331"/>
          </a:xfrm>
          <a:prstGeom prst="ellipse">
            <a:avLst/>
          </a:prstGeom>
          <a:solidFill>
            <a:srgbClr val="FED8F3">
              <a:alpha val="50000"/>
            </a:srgbClr>
          </a:solidFill>
          <a:ln w="25400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4CCD3F-A3DC-0D4E-B903-77B2B9D8125F}"/>
                  </a:ext>
                </a:extLst>
              </p:cNvPr>
              <p:cNvSpPr txBox="1"/>
              <p:nvPr/>
            </p:nvSpPr>
            <p:spPr>
              <a:xfrm>
                <a:off x="7684233" y="1682468"/>
                <a:ext cx="665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4CCD3F-A3DC-0D4E-B903-77B2B9D81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233" y="1682468"/>
                <a:ext cx="6654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9">
            <a:extLst>
              <a:ext uri="{FF2B5EF4-FFF2-40B4-BE49-F238E27FC236}">
                <a16:creationId xmlns:a16="http://schemas.microsoft.com/office/drawing/2014/main" id="{C604D3FF-70C2-534D-8D9A-85BF66A1DF53}"/>
              </a:ext>
            </a:extLst>
          </p:cNvPr>
          <p:cNvCxnSpPr>
            <a:cxnSpLocks/>
          </p:cNvCxnSpPr>
          <p:nvPr/>
        </p:nvCxnSpPr>
        <p:spPr>
          <a:xfrm flipV="1">
            <a:off x="8009936" y="2139360"/>
            <a:ext cx="0" cy="2180746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7">
            <a:extLst>
              <a:ext uri="{FF2B5EF4-FFF2-40B4-BE49-F238E27FC236}">
                <a16:creationId xmlns:a16="http://schemas.microsoft.com/office/drawing/2014/main" id="{621B1007-7A17-6048-AB33-6611DE8531D5}"/>
              </a:ext>
            </a:extLst>
          </p:cNvPr>
          <p:cNvSpPr/>
          <p:nvPr/>
        </p:nvSpPr>
        <p:spPr>
          <a:xfrm>
            <a:off x="3010511" y="2587725"/>
            <a:ext cx="3982756" cy="1960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35DA208-4E96-E34E-B901-C3E1CC9982EE}"/>
              </a:ext>
            </a:extLst>
          </p:cNvPr>
          <p:cNvCxnSpPr/>
          <p:nvPr/>
        </p:nvCxnSpPr>
        <p:spPr>
          <a:xfrm>
            <a:off x="2818833" y="3001515"/>
            <a:ext cx="453224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42">
            <a:extLst>
              <a:ext uri="{FF2B5EF4-FFF2-40B4-BE49-F238E27FC236}">
                <a16:creationId xmlns:a16="http://schemas.microsoft.com/office/drawing/2014/main" id="{D7883B07-58DB-6644-AA68-7FEEFAEC175C}"/>
              </a:ext>
            </a:extLst>
          </p:cNvPr>
          <p:cNvCxnSpPr/>
          <p:nvPr/>
        </p:nvCxnSpPr>
        <p:spPr>
          <a:xfrm>
            <a:off x="5979476" y="3001515"/>
            <a:ext cx="0" cy="1318591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1607BC1-999D-5E45-927F-B83C25478EBD}"/>
              </a:ext>
            </a:extLst>
          </p:cNvPr>
          <p:cNvSpPr/>
          <p:nvPr/>
        </p:nvSpPr>
        <p:spPr>
          <a:xfrm>
            <a:off x="3223023" y="4956209"/>
            <a:ext cx="496957" cy="4903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44">
            <a:extLst>
              <a:ext uri="{FF2B5EF4-FFF2-40B4-BE49-F238E27FC236}">
                <a16:creationId xmlns:a16="http://schemas.microsoft.com/office/drawing/2014/main" id="{18713665-FD28-AB41-A129-30632FC5CB45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3471501" y="4320106"/>
            <a:ext cx="1" cy="636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3883C-749A-9D40-9054-96125FDF7DDF}"/>
              </a:ext>
            </a:extLst>
          </p:cNvPr>
          <p:cNvCxnSpPr/>
          <p:nvPr/>
        </p:nvCxnSpPr>
        <p:spPr>
          <a:xfrm flipV="1">
            <a:off x="3647093" y="3120784"/>
            <a:ext cx="0" cy="11993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39A80B6-786D-6A40-BD93-DC7CA86B7FA6}"/>
              </a:ext>
            </a:extLst>
          </p:cNvPr>
          <p:cNvCxnSpPr/>
          <p:nvPr/>
        </p:nvCxnSpPr>
        <p:spPr>
          <a:xfrm flipV="1">
            <a:off x="4793406" y="3120784"/>
            <a:ext cx="0" cy="11993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15">
            <a:extLst>
              <a:ext uri="{FF2B5EF4-FFF2-40B4-BE49-F238E27FC236}">
                <a16:creationId xmlns:a16="http://schemas.microsoft.com/office/drawing/2014/main" id="{21D519A8-86F5-C64B-877C-7D8598DF9237}"/>
              </a:ext>
            </a:extLst>
          </p:cNvPr>
          <p:cNvCxnSpPr/>
          <p:nvPr/>
        </p:nvCxnSpPr>
        <p:spPr>
          <a:xfrm flipV="1">
            <a:off x="3716668" y="3637619"/>
            <a:ext cx="950843" cy="682488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16">
            <a:extLst>
              <a:ext uri="{FF2B5EF4-FFF2-40B4-BE49-F238E27FC236}">
                <a16:creationId xmlns:a16="http://schemas.microsoft.com/office/drawing/2014/main" id="{F95EBCA5-2818-334E-8756-2B0FFB50C898}"/>
              </a:ext>
            </a:extLst>
          </p:cNvPr>
          <p:cNvCxnSpPr/>
          <p:nvPr/>
        </p:nvCxnSpPr>
        <p:spPr>
          <a:xfrm flipV="1">
            <a:off x="4902736" y="3637619"/>
            <a:ext cx="950843" cy="682488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6387B27-EF6A-7547-9841-7637F89C98F8}"/>
              </a:ext>
            </a:extLst>
          </p:cNvPr>
          <p:cNvSpPr/>
          <p:nvPr/>
        </p:nvSpPr>
        <p:spPr>
          <a:xfrm>
            <a:off x="3521197" y="2868994"/>
            <a:ext cx="251792" cy="245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FB9CEF9-88EC-0E4A-A1EF-46E330DFA041}"/>
              </a:ext>
            </a:extLst>
          </p:cNvPr>
          <p:cNvSpPr/>
          <p:nvPr/>
        </p:nvSpPr>
        <p:spPr>
          <a:xfrm>
            <a:off x="4667510" y="2878932"/>
            <a:ext cx="251792" cy="245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9A9F640-869A-6E4C-B862-F9C4D6053255}"/>
              </a:ext>
            </a:extLst>
          </p:cNvPr>
          <p:cNvSpPr/>
          <p:nvPr/>
        </p:nvSpPr>
        <p:spPr>
          <a:xfrm>
            <a:off x="4667510" y="3515035"/>
            <a:ext cx="251792" cy="245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72EA47B-1A55-3243-A6C1-16CEEF235FE5}"/>
              </a:ext>
            </a:extLst>
          </p:cNvPr>
          <p:cNvSpPr/>
          <p:nvPr/>
        </p:nvSpPr>
        <p:spPr>
          <a:xfrm>
            <a:off x="5853579" y="3511724"/>
            <a:ext cx="251792" cy="245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541147-1E3B-FB4B-9970-95394273D1D1}"/>
                  </a:ext>
                </a:extLst>
              </p:cNvPr>
              <p:cNvSpPr txBox="1"/>
              <p:nvPr/>
            </p:nvSpPr>
            <p:spPr>
              <a:xfrm>
                <a:off x="3448071" y="2784582"/>
                <a:ext cx="390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541147-1E3B-FB4B-9970-95394273D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71" y="2784582"/>
                <a:ext cx="3909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B562A5-D1DD-2B40-9A2D-F647F9EFC2A0}"/>
                  </a:ext>
                </a:extLst>
              </p:cNvPr>
              <p:cNvSpPr txBox="1"/>
              <p:nvPr/>
            </p:nvSpPr>
            <p:spPr>
              <a:xfrm>
                <a:off x="4597938" y="3438984"/>
                <a:ext cx="390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B562A5-D1DD-2B40-9A2D-F647F9EF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938" y="3438984"/>
                <a:ext cx="3909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268FEA8-752D-EC44-AE66-E6A44E3AC647}"/>
                  </a:ext>
                </a:extLst>
              </p:cNvPr>
              <p:cNvSpPr txBox="1"/>
              <p:nvPr/>
            </p:nvSpPr>
            <p:spPr>
              <a:xfrm>
                <a:off x="5784006" y="3435671"/>
                <a:ext cx="390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268FEA8-752D-EC44-AE66-E6A44E3A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006" y="3435671"/>
                <a:ext cx="3909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A566461-1742-9F4F-8F3D-5A5AFA82DE29}"/>
              </a:ext>
            </a:extLst>
          </p:cNvPr>
          <p:cNvSpPr txBox="1"/>
          <p:nvPr/>
        </p:nvSpPr>
        <p:spPr>
          <a:xfrm>
            <a:off x="4627753" y="2804460"/>
            <a:ext cx="33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E76988E-08B5-0F45-8016-B14494B47B8A}"/>
              </a:ext>
            </a:extLst>
          </p:cNvPr>
          <p:cNvSpPr/>
          <p:nvPr/>
        </p:nvSpPr>
        <p:spPr>
          <a:xfrm>
            <a:off x="5664735" y="3127434"/>
            <a:ext cx="652671" cy="2685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671AC-ECCB-7A44-8383-58F9CB12FC72}"/>
              </a:ext>
            </a:extLst>
          </p:cNvPr>
          <p:cNvSpPr txBox="1"/>
          <p:nvPr/>
        </p:nvSpPr>
        <p:spPr>
          <a:xfrm>
            <a:off x="5692896" y="3112360"/>
            <a:ext cx="59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tanh</a:t>
            </a:r>
            <a:endParaRPr lang="ko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948833-94E7-624D-A34A-EE34F00390B9}"/>
              </a:ext>
            </a:extLst>
          </p:cNvPr>
          <p:cNvCxnSpPr/>
          <p:nvPr/>
        </p:nvCxnSpPr>
        <p:spPr>
          <a:xfrm flipV="1">
            <a:off x="6483059" y="2133497"/>
            <a:ext cx="0" cy="218660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F3F5C7-065F-314E-BF5E-A3C2D151FF73}"/>
              </a:ext>
            </a:extLst>
          </p:cNvPr>
          <p:cNvCxnSpPr/>
          <p:nvPr/>
        </p:nvCxnSpPr>
        <p:spPr>
          <a:xfrm>
            <a:off x="2818833" y="4320106"/>
            <a:ext cx="45322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EDEE11-EFAB-E541-ADFD-2DAE16FA9FBE}"/>
                  </a:ext>
                </a:extLst>
              </p:cNvPr>
              <p:cNvSpPr txBox="1"/>
              <p:nvPr/>
            </p:nvSpPr>
            <p:spPr>
              <a:xfrm>
                <a:off x="3453041" y="3884391"/>
                <a:ext cx="380998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EDEE11-EFAB-E541-ADFD-2DAE16FA9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1" y="3884391"/>
                <a:ext cx="38099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F10619-FF68-B143-8473-AA498E8887A1}"/>
                  </a:ext>
                </a:extLst>
              </p:cNvPr>
              <p:cNvSpPr txBox="1"/>
              <p:nvPr/>
            </p:nvSpPr>
            <p:spPr>
              <a:xfrm>
                <a:off x="3999692" y="3884390"/>
                <a:ext cx="380998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F10619-FF68-B143-8473-AA498E888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92" y="3884390"/>
                <a:ext cx="38099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6062479-8029-CB4E-BAC2-BCB2701C2681}"/>
                  </a:ext>
                </a:extLst>
              </p:cNvPr>
              <p:cNvSpPr txBox="1"/>
              <p:nvPr/>
            </p:nvSpPr>
            <p:spPr>
              <a:xfrm>
                <a:off x="5187658" y="3884390"/>
                <a:ext cx="380998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6062479-8029-CB4E-BAC2-BCB2701C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58" y="3884390"/>
                <a:ext cx="38099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78C0D579-DDDC-564E-B5C7-0FF062AE7303}"/>
              </a:ext>
            </a:extLst>
          </p:cNvPr>
          <p:cNvSpPr txBox="1"/>
          <p:nvPr/>
        </p:nvSpPr>
        <p:spPr>
          <a:xfrm>
            <a:off x="4498544" y="3886094"/>
            <a:ext cx="58641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tanh</a:t>
            </a:r>
            <a:endParaRPr lang="ko-KR" altLang="en-US" sz="14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29F7D5A-621B-4B4E-9772-2B398232EA03}"/>
              </a:ext>
            </a:extLst>
          </p:cNvPr>
          <p:cNvSpPr/>
          <p:nvPr/>
        </p:nvSpPr>
        <p:spPr>
          <a:xfrm>
            <a:off x="6234580" y="1636540"/>
            <a:ext cx="496957" cy="490331"/>
          </a:xfrm>
          <a:prstGeom prst="ellipse">
            <a:avLst/>
          </a:prstGeom>
          <a:solidFill>
            <a:srgbClr val="FED8F3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8324A00-5541-134B-BCC7-FA238B930F9F}"/>
              </a:ext>
            </a:extLst>
          </p:cNvPr>
          <p:cNvCxnSpPr>
            <a:cxnSpLocks/>
          </p:cNvCxnSpPr>
          <p:nvPr/>
        </p:nvCxnSpPr>
        <p:spPr>
          <a:xfrm>
            <a:off x="1245268" y="3001514"/>
            <a:ext cx="1513930" cy="0"/>
          </a:xfrm>
          <a:prstGeom prst="straightConnector1">
            <a:avLst/>
          </a:prstGeom>
          <a:ln w="22225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2D14D8E-015A-3C46-8739-29583A7629AF}"/>
              </a:ext>
            </a:extLst>
          </p:cNvPr>
          <p:cNvCxnSpPr>
            <a:cxnSpLocks/>
          </p:cNvCxnSpPr>
          <p:nvPr/>
        </p:nvCxnSpPr>
        <p:spPr>
          <a:xfrm>
            <a:off x="1318846" y="4320106"/>
            <a:ext cx="1440352" cy="0"/>
          </a:xfrm>
          <a:prstGeom prst="straightConnector1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7452AC-1BF5-6A4F-A040-63B68841286F}"/>
                  </a:ext>
                </a:extLst>
              </p:cNvPr>
              <p:cNvSpPr txBox="1"/>
              <p:nvPr/>
            </p:nvSpPr>
            <p:spPr>
              <a:xfrm>
                <a:off x="3284195" y="4982402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7452AC-1BF5-6A4F-A040-63B68841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95" y="4982402"/>
                <a:ext cx="327751" cy="369332"/>
              </a:xfrm>
              <a:prstGeom prst="rect">
                <a:avLst/>
              </a:prstGeom>
              <a:blipFill>
                <a:blip r:embed="rId11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1D7D6A-F958-BA40-9995-627DF3171CA5}"/>
                  </a:ext>
                </a:extLst>
              </p:cNvPr>
              <p:cNvSpPr txBox="1"/>
              <p:nvPr/>
            </p:nvSpPr>
            <p:spPr>
              <a:xfrm>
                <a:off x="6310300" y="1676856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1D7D6A-F958-BA40-9995-627DF317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00" y="1676856"/>
                <a:ext cx="327751" cy="369332"/>
              </a:xfrm>
              <a:prstGeom prst="rect">
                <a:avLst/>
              </a:prstGeom>
              <a:blipFill>
                <a:blip r:embed="rId12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DBC80C-502D-6346-B4E8-833B49B38DD6}"/>
                  </a:ext>
                </a:extLst>
              </p:cNvPr>
              <p:cNvSpPr txBox="1"/>
              <p:nvPr/>
            </p:nvSpPr>
            <p:spPr>
              <a:xfrm>
                <a:off x="2462549" y="2602503"/>
                <a:ext cx="60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DBC80C-502D-6346-B4E8-833B49B38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49" y="2602503"/>
                <a:ext cx="6007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911FB7-ED8D-9C44-9792-3D48130F54A3}"/>
                  </a:ext>
                </a:extLst>
              </p:cNvPr>
              <p:cNvSpPr txBox="1"/>
              <p:nvPr/>
            </p:nvSpPr>
            <p:spPr>
              <a:xfrm>
                <a:off x="2462549" y="3921094"/>
                <a:ext cx="60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911FB7-ED8D-9C44-9792-3D48130F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49" y="3921094"/>
                <a:ext cx="60072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9603AD-F063-5342-AD6D-489847301D08}"/>
                  </a:ext>
                </a:extLst>
              </p:cNvPr>
              <p:cNvSpPr txBox="1"/>
              <p:nvPr/>
            </p:nvSpPr>
            <p:spPr>
              <a:xfrm>
                <a:off x="3291182" y="3264974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9603AD-F063-5342-AD6D-489847301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82" y="3264974"/>
                <a:ext cx="327751" cy="369332"/>
              </a:xfrm>
              <a:prstGeom prst="rect">
                <a:avLst/>
              </a:prstGeom>
              <a:blipFill>
                <a:blip r:embed="rId15"/>
                <a:stretch>
                  <a:fillRect l="-37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34FC43-5AE6-7346-BBBE-342497981E22}"/>
                  </a:ext>
                </a:extLst>
              </p:cNvPr>
              <p:cNvSpPr txBox="1"/>
              <p:nvPr/>
            </p:nvSpPr>
            <p:spPr>
              <a:xfrm>
                <a:off x="4193984" y="3264974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34FC43-5AE6-7346-BBBE-3424979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984" y="3264974"/>
                <a:ext cx="32775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AF68D3-EFB2-F64D-A893-5C2EB453F390}"/>
                  </a:ext>
                </a:extLst>
              </p:cNvPr>
              <p:cNvSpPr txBox="1"/>
              <p:nvPr/>
            </p:nvSpPr>
            <p:spPr>
              <a:xfrm>
                <a:off x="5416497" y="3264974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AF68D3-EFB2-F64D-A893-5C2EB453F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97" y="3264974"/>
                <a:ext cx="32775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A7FAC9-C14A-084D-ACCC-0ABFB45A1DE3}"/>
                  </a:ext>
                </a:extLst>
              </p:cNvPr>
              <p:cNvSpPr txBox="1"/>
              <p:nvPr/>
            </p:nvSpPr>
            <p:spPr>
              <a:xfrm>
                <a:off x="4828314" y="3532866"/>
                <a:ext cx="327751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A7FAC9-C14A-084D-ACCC-0ABFB45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314" y="3532866"/>
                <a:ext cx="327751" cy="375039"/>
              </a:xfrm>
              <a:prstGeom prst="rect">
                <a:avLst/>
              </a:prstGeom>
              <a:blipFill>
                <a:blip r:embed="rId18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F153992-2E3B-2B46-955E-CE6F7C53ED61}"/>
              </a:ext>
            </a:extLst>
          </p:cNvPr>
          <p:cNvCxnSpPr>
            <a:cxnSpLocks/>
          </p:cNvCxnSpPr>
          <p:nvPr/>
        </p:nvCxnSpPr>
        <p:spPr>
          <a:xfrm>
            <a:off x="7392304" y="3007782"/>
            <a:ext cx="1392921" cy="0"/>
          </a:xfrm>
          <a:prstGeom prst="straightConnector1">
            <a:avLst/>
          </a:prstGeom>
          <a:ln w="22225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2D0BC1E-B6AC-364A-8928-D52AECB33275}"/>
                  </a:ext>
                </a:extLst>
              </p:cNvPr>
              <p:cNvSpPr txBox="1"/>
              <p:nvPr/>
            </p:nvSpPr>
            <p:spPr>
              <a:xfrm>
                <a:off x="4796960" y="2581843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2D0BC1E-B6AC-364A-8928-D52AECB33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960" y="2581843"/>
                <a:ext cx="32775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E955596-7098-5048-9CCD-CE32536F145D}"/>
                  </a:ext>
                </a:extLst>
              </p:cNvPr>
              <p:cNvSpPr txBox="1"/>
              <p:nvPr/>
            </p:nvSpPr>
            <p:spPr>
              <a:xfrm>
                <a:off x="5934615" y="3944148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E955596-7098-5048-9CCD-CE32536F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15" y="3944148"/>
                <a:ext cx="327751" cy="369332"/>
              </a:xfrm>
              <a:prstGeom prst="rect">
                <a:avLst/>
              </a:prstGeom>
              <a:blipFill>
                <a:blip r:embed="rId20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703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Long Short Term Memory (Sepp </a:t>
            </a:r>
            <a:r>
              <a:rPr lang="en-US" altLang="ko-KR" sz="20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Hochreiter</a:t>
            </a:r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1997)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6974BF1-8BDF-C349-A023-23CD803B94BD}"/>
                  </a:ext>
                </a:extLst>
              </p:cNvPr>
              <p:cNvSpPr txBox="1"/>
              <p:nvPr/>
            </p:nvSpPr>
            <p:spPr>
              <a:xfrm>
                <a:off x="1433425" y="1988657"/>
                <a:ext cx="6488164" cy="277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ko-KR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6974BF1-8BDF-C349-A023-23CD803B9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25" y="1988657"/>
                <a:ext cx="6488164" cy="277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8F751254-E2DA-6A4D-984F-449F2CFE0BD8}"/>
              </a:ext>
            </a:extLst>
          </p:cNvPr>
          <p:cNvSpPr txBox="1"/>
          <p:nvPr/>
        </p:nvSpPr>
        <p:spPr>
          <a:xfrm>
            <a:off x="1281811" y="1128227"/>
            <a:ext cx="644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69384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Gated Recurrent Unit (Cho et al., 2014)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33A8FE-CD02-1D44-A307-FF674FFD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62" y="1196846"/>
            <a:ext cx="5398477" cy="50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Gated Recurrent Unit (Cho et al., 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99269-DA46-0848-A874-F14C9BB3BBF1}"/>
                  </a:ext>
                </a:extLst>
              </p:cNvPr>
              <p:cNvSpPr txBox="1"/>
              <p:nvPr/>
            </p:nvSpPr>
            <p:spPr>
              <a:xfrm>
                <a:off x="1474456" y="1801088"/>
                <a:ext cx="6488164" cy="236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99269-DA46-0848-A874-F14C9BB3B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56" y="1801088"/>
                <a:ext cx="6488164" cy="2364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DD9A8E6-CF21-794D-8902-6A91392C8E36}"/>
              </a:ext>
            </a:extLst>
          </p:cNvPr>
          <p:cNvSpPr txBox="1"/>
          <p:nvPr/>
        </p:nvSpPr>
        <p:spPr>
          <a:xfrm>
            <a:off x="1281811" y="1128227"/>
            <a:ext cx="644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GRU</a:t>
            </a:r>
          </a:p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- LSTM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의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parameter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를 줄여보자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3FA09-0B57-394A-BEB5-547137AC1B6C}"/>
                  </a:ext>
                </a:extLst>
              </p:cNvPr>
              <p:cNvSpPr txBox="1"/>
              <p:nvPr/>
            </p:nvSpPr>
            <p:spPr>
              <a:xfrm>
                <a:off x="1474456" y="4903943"/>
                <a:ext cx="6488164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3FA09-0B57-394A-BEB5-547137AC1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56" y="4903943"/>
                <a:ext cx="6488164" cy="477438"/>
              </a:xfrm>
              <a:prstGeom prst="rect">
                <a:avLst/>
              </a:prstGeom>
              <a:blipFill>
                <a:blip r:embed="rId3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아래로 구부러짐 1">
            <a:extLst>
              <a:ext uri="{FF2B5EF4-FFF2-40B4-BE49-F238E27FC236}">
                <a16:creationId xmlns:a16="http://schemas.microsoft.com/office/drawing/2014/main" id="{C8A38145-24AD-3C4D-9F50-68F2890B2DF5}"/>
              </a:ext>
            </a:extLst>
          </p:cNvPr>
          <p:cNvSpPr/>
          <p:nvPr/>
        </p:nvSpPr>
        <p:spPr>
          <a:xfrm rot="5400000">
            <a:off x="5686351" y="3339084"/>
            <a:ext cx="3339201" cy="627184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0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Gated Recurrent Unit (Cho et al., 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5793DC-578D-3540-977F-6B8E908F3F75}"/>
                  </a:ext>
                </a:extLst>
              </p:cNvPr>
              <p:cNvSpPr txBox="1"/>
              <p:nvPr/>
            </p:nvSpPr>
            <p:spPr>
              <a:xfrm>
                <a:off x="1474456" y="1801088"/>
                <a:ext cx="6488164" cy="327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altLang="ko-KR" sz="2400" dirty="0"/>
              </a:p>
              <a:p>
                <a:pPr algn="ctr"/>
                <a:r>
                  <a:rPr lang="en-US" altLang="ko-KR" b="1" u="sng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Update gate</a:t>
                </a:r>
                <a:endParaRPr lang="en-US" altLang="ko-KR" sz="1600" b="1" u="sng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∘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b="1" u="sng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Reset gate</a:t>
                </a: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5793DC-578D-3540-977F-6B8E908F3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56" y="1801088"/>
                <a:ext cx="6488164" cy="3277564"/>
              </a:xfrm>
              <a:prstGeom prst="rect">
                <a:avLst/>
              </a:prstGeom>
              <a:blipFill>
                <a:blip r:embed="rId2"/>
                <a:stretch>
                  <a:fillRect t="-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FD73A12-392A-F146-BDB6-189191A4D876}"/>
              </a:ext>
            </a:extLst>
          </p:cNvPr>
          <p:cNvSpPr txBox="1"/>
          <p:nvPr/>
        </p:nvSpPr>
        <p:spPr>
          <a:xfrm>
            <a:off x="1281811" y="1128227"/>
            <a:ext cx="644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GRU</a:t>
            </a:r>
          </a:p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- LSTM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의 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parameter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를 줄여보자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9449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Gated Recurrent Unit (Cho et al., 2014)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DCA6723-62CC-5D46-809C-D3E3A2D1277E}"/>
              </a:ext>
            </a:extLst>
          </p:cNvPr>
          <p:cNvSpPr/>
          <p:nvPr/>
        </p:nvSpPr>
        <p:spPr>
          <a:xfrm>
            <a:off x="7282117" y="2574087"/>
            <a:ext cx="1397577" cy="198506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B499AE89-13AF-7842-A9DE-E3C477BAABEF}"/>
              </a:ext>
            </a:extLst>
          </p:cNvPr>
          <p:cNvSpPr/>
          <p:nvPr/>
        </p:nvSpPr>
        <p:spPr>
          <a:xfrm>
            <a:off x="1118237" y="2574087"/>
            <a:ext cx="1397577" cy="19742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205769-92F8-5E4B-9806-7A53EAE8283C}"/>
              </a:ext>
            </a:extLst>
          </p:cNvPr>
          <p:cNvSpPr/>
          <p:nvPr/>
        </p:nvSpPr>
        <p:spPr>
          <a:xfrm>
            <a:off x="1245268" y="4956209"/>
            <a:ext cx="496957" cy="49033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28">
            <a:extLst>
              <a:ext uri="{FF2B5EF4-FFF2-40B4-BE49-F238E27FC236}">
                <a16:creationId xmlns:a16="http://schemas.microsoft.com/office/drawing/2014/main" id="{EAE22FE4-0D58-AF46-8D96-71324FC8B3A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493747" y="3128445"/>
            <a:ext cx="0" cy="1827764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9EDB4A-DAC5-DB4D-B3FF-B8FC8E9269B9}"/>
                  </a:ext>
                </a:extLst>
              </p:cNvPr>
              <p:cNvSpPr txBox="1"/>
              <p:nvPr/>
            </p:nvSpPr>
            <p:spPr>
              <a:xfrm>
                <a:off x="1201818" y="4982402"/>
                <a:ext cx="540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9EDB4A-DAC5-DB4D-B3FF-B8FC8E92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18" y="4982402"/>
                <a:ext cx="540407" cy="369332"/>
              </a:xfrm>
              <a:prstGeom prst="rect">
                <a:avLst/>
              </a:prstGeom>
              <a:blipFill>
                <a:blip r:embed="rId2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FD4255B3-7FD9-8C40-B5F5-7B137AEC7DF4}"/>
              </a:ext>
            </a:extLst>
          </p:cNvPr>
          <p:cNvSpPr/>
          <p:nvPr/>
        </p:nvSpPr>
        <p:spPr>
          <a:xfrm>
            <a:off x="1609300" y="1641358"/>
            <a:ext cx="496957" cy="490331"/>
          </a:xfrm>
          <a:prstGeom prst="ellipse">
            <a:avLst/>
          </a:prstGeom>
          <a:solidFill>
            <a:srgbClr val="FED8F3">
              <a:alpha val="50000"/>
            </a:srgbClr>
          </a:solidFill>
          <a:ln w="25400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549F7D-6927-F14B-B0A4-69DA1C9E15B2}"/>
                  </a:ext>
                </a:extLst>
              </p:cNvPr>
              <p:cNvSpPr txBox="1"/>
              <p:nvPr/>
            </p:nvSpPr>
            <p:spPr>
              <a:xfrm>
                <a:off x="1535405" y="1683407"/>
                <a:ext cx="665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549F7D-6927-F14B-B0A4-69DA1C9E1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05" y="1683407"/>
                <a:ext cx="6654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32">
            <a:extLst>
              <a:ext uri="{FF2B5EF4-FFF2-40B4-BE49-F238E27FC236}">
                <a16:creationId xmlns:a16="http://schemas.microsoft.com/office/drawing/2014/main" id="{AC8D60DF-369B-0F43-8926-8A26D7C428BF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1857779" y="2131689"/>
            <a:ext cx="0" cy="996756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A56B47-AAE0-D448-8CF3-70714D5996D1}"/>
              </a:ext>
            </a:extLst>
          </p:cNvPr>
          <p:cNvCxnSpPr>
            <a:cxnSpLocks/>
          </p:cNvCxnSpPr>
          <p:nvPr/>
        </p:nvCxnSpPr>
        <p:spPr>
          <a:xfrm>
            <a:off x="7392304" y="3130208"/>
            <a:ext cx="1481131" cy="0"/>
          </a:xfrm>
          <a:prstGeom prst="straightConnector1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D56F2A37-F056-B549-9820-29BAC62656FF}"/>
              </a:ext>
            </a:extLst>
          </p:cNvPr>
          <p:cNvSpPr/>
          <p:nvPr/>
        </p:nvSpPr>
        <p:spPr>
          <a:xfrm>
            <a:off x="7435754" y="4956209"/>
            <a:ext cx="496957" cy="49033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35">
            <a:extLst>
              <a:ext uri="{FF2B5EF4-FFF2-40B4-BE49-F238E27FC236}">
                <a16:creationId xmlns:a16="http://schemas.microsoft.com/office/drawing/2014/main" id="{DAE8ABC8-C958-8B4D-98C6-7A2A30486BE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684233" y="3128445"/>
            <a:ext cx="0" cy="1827764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D026AF-9E35-584E-86D3-A6491B8257EF}"/>
                  </a:ext>
                </a:extLst>
              </p:cNvPr>
              <p:cNvSpPr txBox="1"/>
              <p:nvPr/>
            </p:nvSpPr>
            <p:spPr>
              <a:xfrm>
                <a:off x="7392304" y="4982402"/>
                <a:ext cx="540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D026AF-9E35-584E-86D3-A6491B82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304" y="4982402"/>
                <a:ext cx="540407" cy="369332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F41AFB6B-C3BB-D248-AFAD-676E55AE92AE}"/>
              </a:ext>
            </a:extLst>
          </p:cNvPr>
          <p:cNvSpPr/>
          <p:nvPr/>
        </p:nvSpPr>
        <p:spPr>
          <a:xfrm>
            <a:off x="7758128" y="1640419"/>
            <a:ext cx="496957" cy="490331"/>
          </a:xfrm>
          <a:prstGeom prst="ellipse">
            <a:avLst/>
          </a:prstGeom>
          <a:solidFill>
            <a:srgbClr val="FED8F3">
              <a:alpha val="50000"/>
            </a:srgbClr>
          </a:solidFill>
          <a:ln w="25400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34B7C4-CC33-5C44-A164-56211DD0145B}"/>
                  </a:ext>
                </a:extLst>
              </p:cNvPr>
              <p:cNvSpPr txBox="1"/>
              <p:nvPr/>
            </p:nvSpPr>
            <p:spPr>
              <a:xfrm>
                <a:off x="7684233" y="1682468"/>
                <a:ext cx="665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34B7C4-CC33-5C44-A164-56211DD0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233" y="1682468"/>
                <a:ext cx="6654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39">
            <a:extLst>
              <a:ext uri="{FF2B5EF4-FFF2-40B4-BE49-F238E27FC236}">
                <a16:creationId xmlns:a16="http://schemas.microsoft.com/office/drawing/2014/main" id="{04A1A800-C825-4A4C-B555-77A9FFD9E5BB}"/>
              </a:ext>
            </a:extLst>
          </p:cNvPr>
          <p:cNvCxnSpPr>
            <a:cxnSpLocks/>
          </p:cNvCxnSpPr>
          <p:nvPr/>
        </p:nvCxnSpPr>
        <p:spPr>
          <a:xfrm flipV="1">
            <a:off x="8009936" y="2139360"/>
            <a:ext cx="0" cy="989085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7">
            <a:extLst>
              <a:ext uri="{FF2B5EF4-FFF2-40B4-BE49-F238E27FC236}">
                <a16:creationId xmlns:a16="http://schemas.microsoft.com/office/drawing/2014/main" id="{E60A2743-8FF7-5E49-89AD-C7D7DEE8728B}"/>
              </a:ext>
            </a:extLst>
          </p:cNvPr>
          <p:cNvSpPr/>
          <p:nvPr/>
        </p:nvSpPr>
        <p:spPr>
          <a:xfrm>
            <a:off x="3010511" y="2587725"/>
            <a:ext cx="3982756" cy="1960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20E32C6-F078-834A-A3E3-9856E42C31A8}"/>
              </a:ext>
            </a:extLst>
          </p:cNvPr>
          <p:cNvSpPr/>
          <p:nvPr/>
        </p:nvSpPr>
        <p:spPr>
          <a:xfrm>
            <a:off x="3223023" y="4956209"/>
            <a:ext cx="496957" cy="4903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44">
            <a:extLst>
              <a:ext uri="{FF2B5EF4-FFF2-40B4-BE49-F238E27FC236}">
                <a16:creationId xmlns:a16="http://schemas.microsoft.com/office/drawing/2014/main" id="{C27F1DC0-B06A-9645-AD40-AEA560DDBE8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471502" y="4101439"/>
            <a:ext cx="0" cy="85477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0BAFD95-D2A6-BA4E-A99E-FDF4AB54E8CD}"/>
              </a:ext>
            </a:extLst>
          </p:cNvPr>
          <p:cNvCxnSpPr>
            <a:cxnSpLocks/>
          </p:cNvCxnSpPr>
          <p:nvPr/>
        </p:nvCxnSpPr>
        <p:spPr>
          <a:xfrm flipV="1">
            <a:off x="6328056" y="2135071"/>
            <a:ext cx="0" cy="8831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D30A024-E5F9-1F4E-8368-EA925A7144A7}"/>
              </a:ext>
            </a:extLst>
          </p:cNvPr>
          <p:cNvCxnSpPr/>
          <p:nvPr/>
        </p:nvCxnSpPr>
        <p:spPr>
          <a:xfrm>
            <a:off x="2818833" y="3130208"/>
            <a:ext cx="45322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95FC805-1D2F-F24D-87A6-E77E84F3CDAA}"/>
              </a:ext>
            </a:extLst>
          </p:cNvPr>
          <p:cNvSpPr/>
          <p:nvPr/>
        </p:nvSpPr>
        <p:spPr>
          <a:xfrm>
            <a:off x="6077412" y="1636027"/>
            <a:ext cx="496957" cy="490331"/>
          </a:xfrm>
          <a:prstGeom prst="ellipse">
            <a:avLst/>
          </a:prstGeom>
          <a:solidFill>
            <a:srgbClr val="FED8F3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359862-09DD-0C4B-8CA7-9363DF680179}"/>
              </a:ext>
            </a:extLst>
          </p:cNvPr>
          <p:cNvCxnSpPr>
            <a:cxnSpLocks/>
          </p:cNvCxnSpPr>
          <p:nvPr/>
        </p:nvCxnSpPr>
        <p:spPr>
          <a:xfrm>
            <a:off x="1318846" y="3130208"/>
            <a:ext cx="1440352" cy="0"/>
          </a:xfrm>
          <a:prstGeom prst="straightConnector1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1B2DD4-289E-AA4F-8D13-257C471B587F}"/>
                  </a:ext>
                </a:extLst>
              </p:cNvPr>
              <p:cNvSpPr txBox="1"/>
              <p:nvPr/>
            </p:nvSpPr>
            <p:spPr>
              <a:xfrm>
                <a:off x="3284195" y="4982402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1B2DD4-289E-AA4F-8D13-257C471B5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95" y="4982402"/>
                <a:ext cx="327751" cy="369332"/>
              </a:xfrm>
              <a:prstGeom prst="rect">
                <a:avLst/>
              </a:prstGeom>
              <a:blipFill>
                <a:blip r:embed="rId6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58CBCC-C8A1-8D48-B2A5-F6557CFB9F51}"/>
                  </a:ext>
                </a:extLst>
              </p:cNvPr>
              <p:cNvSpPr txBox="1"/>
              <p:nvPr/>
            </p:nvSpPr>
            <p:spPr>
              <a:xfrm>
                <a:off x="6153132" y="1676343"/>
                <a:ext cx="32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58CBCC-C8A1-8D48-B2A5-F6557CFB9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32" y="1676343"/>
                <a:ext cx="327751" cy="369332"/>
              </a:xfrm>
              <a:prstGeom prst="rect">
                <a:avLst/>
              </a:prstGeom>
              <a:blipFill>
                <a:blip r:embed="rId7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89AB-FBDC-3249-BE6D-F71176DB4A95}"/>
                  </a:ext>
                </a:extLst>
              </p:cNvPr>
              <p:cNvSpPr txBox="1"/>
              <p:nvPr/>
            </p:nvSpPr>
            <p:spPr>
              <a:xfrm>
                <a:off x="2462549" y="2731196"/>
                <a:ext cx="6007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89AB-FBDC-3249-BE6D-F71176DB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49" y="2731196"/>
                <a:ext cx="60072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3E0F84A8-6A29-8548-A73B-7EBA4F7C9797}"/>
              </a:ext>
            </a:extLst>
          </p:cNvPr>
          <p:cNvGrpSpPr/>
          <p:nvPr/>
        </p:nvGrpSpPr>
        <p:grpSpPr>
          <a:xfrm>
            <a:off x="5084952" y="2957266"/>
            <a:ext cx="390939" cy="369332"/>
            <a:chOff x="3448071" y="2796306"/>
            <a:chExt cx="390939" cy="3693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0864CFA-880C-6C42-83E1-7EB184F4B067}"/>
                </a:ext>
              </a:extLst>
            </p:cNvPr>
            <p:cNvSpPr/>
            <p:nvPr/>
          </p:nvSpPr>
          <p:spPr>
            <a:xfrm>
              <a:off x="3521197" y="2868994"/>
              <a:ext cx="251792" cy="2451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9B86E51-6941-CC40-B125-FAABE6D13690}"/>
                    </a:ext>
                  </a:extLst>
                </p:cNvPr>
                <p:cNvSpPr txBox="1"/>
                <p:nvPr/>
              </p:nvSpPr>
              <p:spPr>
                <a:xfrm>
                  <a:off x="3448071" y="2796306"/>
                  <a:ext cx="3909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4839B87-0B9D-4205-91A9-23E42E8F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71" y="2796306"/>
                  <a:ext cx="39093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D5FF9EC-A6B3-224B-81D9-BCA0B0BFB663}"/>
              </a:ext>
            </a:extLst>
          </p:cNvPr>
          <p:cNvGrpSpPr/>
          <p:nvPr/>
        </p:nvGrpSpPr>
        <p:grpSpPr>
          <a:xfrm>
            <a:off x="6179989" y="2943779"/>
            <a:ext cx="331305" cy="369332"/>
            <a:chOff x="4645339" y="2804460"/>
            <a:chExt cx="331305" cy="3693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4F87454-C142-4146-9E25-E2D2C893A908}"/>
                </a:ext>
              </a:extLst>
            </p:cNvPr>
            <p:cNvSpPr/>
            <p:nvPr/>
          </p:nvSpPr>
          <p:spPr>
            <a:xfrm>
              <a:off x="4667510" y="2878932"/>
              <a:ext cx="251792" cy="2451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0E0356-F687-6040-97C2-BBC1F63A8927}"/>
                </a:ext>
              </a:extLst>
            </p:cNvPr>
            <p:cNvSpPr txBox="1"/>
            <p:nvPr/>
          </p:nvSpPr>
          <p:spPr>
            <a:xfrm>
              <a:off x="4645339" y="2804460"/>
              <a:ext cx="331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A8B5EB-65E9-A947-BB73-49D31EC15BF7}"/>
              </a:ext>
            </a:extLst>
          </p:cNvPr>
          <p:cNvCxnSpPr>
            <a:cxnSpLocks/>
          </p:cNvCxnSpPr>
          <p:nvPr/>
        </p:nvCxnSpPr>
        <p:spPr>
          <a:xfrm>
            <a:off x="3463330" y="4101439"/>
            <a:ext cx="1820644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80">
            <a:extLst>
              <a:ext uri="{FF2B5EF4-FFF2-40B4-BE49-F238E27FC236}">
                <a16:creationId xmlns:a16="http://schemas.microsoft.com/office/drawing/2014/main" id="{201977BA-9597-874B-B96F-46923110EF32}"/>
              </a:ext>
            </a:extLst>
          </p:cNvPr>
          <p:cNvCxnSpPr>
            <a:cxnSpLocks/>
          </p:cNvCxnSpPr>
          <p:nvPr/>
        </p:nvCxnSpPr>
        <p:spPr>
          <a:xfrm flipH="1" flipV="1">
            <a:off x="3459777" y="3128445"/>
            <a:ext cx="11724" cy="972994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81">
            <a:extLst>
              <a:ext uri="{FF2B5EF4-FFF2-40B4-BE49-F238E27FC236}">
                <a16:creationId xmlns:a16="http://schemas.microsoft.com/office/drawing/2014/main" id="{DCC087A9-F580-F443-82AE-87C89EAB41B8}"/>
              </a:ext>
            </a:extLst>
          </p:cNvPr>
          <p:cNvCxnSpPr>
            <a:cxnSpLocks/>
          </p:cNvCxnSpPr>
          <p:nvPr/>
        </p:nvCxnSpPr>
        <p:spPr>
          <a:xfrm flipH="1" flipV="1">
            <a:off x="3952148" y="3128445"/>
            <a:ext cx="3673" cy="361681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22">
            <a:extLst>
              <a:ext uri="{FF2B5EF4-FFF2-40B4-BE49-F238E27FC236}">
                <a16:creationId xmlns:a16="http://schemas.microsoft.com/office/drawing/2014/main" id="{3E2FBC1F-FC21-C640-A525-EB2BE2D33622}"/>
              </a:ext>
            </a:extLst>
          </p:cNvPr>
          <p:cNvCxnSpPr>
            <a:cxnSpLocks/>
          </p:cNvCxnSpPr>
          <p:nvPr/>
        </p:nvCxnSpPr>
        <p:spPr>
          <a:xfrm flipV="1">
            <a:off x="4395539" y="3622008"/>
            <a:ext cx="0" cy="47943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B0F27E4-BA5F-2E4C-A63A-AD5F72D52E60}"/>
              </a:ext>
            </a:extLst>
          </p:cNvPr>
          <p:cNvGrpSpPr/>
          <p:nvPr/>
        </p:nvGrpSpPr>
        <p:grpSpPr>
          <a:xfrm>
            <a:off x="3760352" y="3426737"/>
            <a:ext cx="390939" cy="369332"/>
            <a:chOff x="3448071" y="2796306"/>
            <a:chExt cx="390939" cy="36933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2C66583-7DC6-BB46-A34D-7603FAC8BA38}"/>
                </a:ext>
              </a:extLst>
            </p:cNvPr>
            <p:cNvSpPr/>
            <p:nvPr/>
          </p:nvSpPr>
          <p:spPr>
            <a:xfrm>
              <a:off x="3521197" y="2868994"/>
              <a:ext cx="251792" cy="2451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C7B846F-3CEC-4847-AE61-67182E0523BD}"/>
                    </a:ext>
                  </a:extLst>
                </p:cNvPr>
                <p:cNvSpPr txBox="1"/>
                <p:nvPr/>
              </p:nvSpPr>
              <p:spPr>
                <a:xfrm>
                  <a:off x="3448071" y="2796306"/>
                  <a:ext cx="3909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F566956-9704-4FA8-8B43-55D8CBFFD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71" y="2796306"/>
                  <a:ext cx="3909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직선 연결선 87">
            <a:extLst>
              <a:ext uri="{FF2B5EF4-FFF2-40B4-BE49-F238E27FC236}">
                <a16:creationId xmlns:a16="http://schemas.microsoft.com/office/drawing/2014/main" id="{4559E716-1519-D646-BF85-C18ECA65484B}"/>
              </a:ext>
            </a:extLst>
          </p:cNvPr>
          <p:cNvCxnSpPr>
            <a:cxnSpLocks/>
          </p:cNvCxnSpPr>
          <p:nvPr/>
        </p:nvCxnSpPr>
        <p:spPr>
          <a:xfrm>
            <a:off x="4089013" y="3623532"/>
            <a:ext cx="313591" cy="1"/>
          </a:xfrm>
          <a:prstGeom prst="line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9F080E9-2511-7947-9D35-5B1DA8B7F9EF}"/>
                  </a:ext>
                </a:extLst>
              </p:cNvPr>
              <p:cNvSpPr txBox="1"/>
              <p:nvPr/>
            </p:nvSpPr>
            <p:spPr>
              <a:xfrm>
                <a:off x="4380662" y="3407005"/>
                <a:ext cx="3277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9F080E9-2511-7947-9D35-5B1DA8B7F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662" y="3407005"/>
                <a:ext cx="32775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A4F9ED-5B1D-B14D-825B-C652B47CDCB9}"/>
                  </a:ext>
                </a:extLst>
              </p:cNvPr>
              <p:cNvSpPr txBox="1"/>
              <p:nvPr/>
            </p:nvSpPr>
            <p:spPr>
              <a:xfrm>
                <a:off x="4195532" y="3731282"/>
                <a:ext cx="380998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A4F9ED-5B1D-B14D-825B-C652B47C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32" y="3731282"/>
                <a:ext cx="38099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91">
            <a:extLst>
              <a:ext uri="{FF2B5EF4-FFF2-40B4-BE49-F238E27FC236}">
                <a16:creationId xmlns:a16="http://schemas.microsoft.com/office/drawing/2014/main" id="{8BAE88E4-7AFA-BA4A-8226-1C6512EF0A81}"/>
              </a:ext>
            </a:extLst>
          </p:cNvPr>
          <p:cNvCxnSpPr>
            <a:cxnSpLocks/>
          </p:cNvCxnSpPr>
          <p:nvPr/>
        </p:nvCxnSpPr>
        <p:spPr>
          <a:xfrm flipV="1">
            <a:off x="5283975" y="3272795"/>
            <a:ext cx="0" cy="828644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B1218D0-5603-6D45-91D2-BA13AEEC854E}"/>
                  </a:ext>
                </a:extLst>
              </p:cNvPr>
              <p:cNvSpPr txBox="1"/>
              <p:nvPr/>
            </p:nvSpPr>
            <p:spPr>
              <a:xfrm>
                <a:off x="4795642" y="3671725"/>
                <a:ext cx="3023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B1218D0-5603-6D45-91D2-BA13AEEC8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42" y="3671725"/>
                <a:ext cx="30236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8B7DCFA-491B-FE41-BCE0-D51389CF533E}"/>
                  </a:ext>
                </a:extLst>
              </p:cNvPr>
              <p:cNvSpPr txBox="1"/>
              <p:nvPr/>
            </p:nvSpPr>
            <p:spPr>
              <a:xfrm>
                <a:off x="5086831" y="3731282"/>
                <a:ext cx="380998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8B7DCFA-491B-FE41-BCE0-D51389CF5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31" y="3731282"/>
                <a:ext cx="38099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0494A46-B7ED-8D4E-8136-A165CFD4F53B}"/>
              </a:ext>
            </a:extLst>
          </p:cNvPr>
          <p:cNvCxnSpPr>
            <a:cxnSpLocks/>
          </p:cNvCxnSpPr>
          <p:nvPr/>
        </p:nvCxnSpPr>
        <p:spPr>
          <a:xfrm>
            <a:off x="3471501" y="4320106"/>
            <a:ext cx="2856555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108">
            <a:extLst>
              <a:ext uri="{FF2B5EF4-FFF2-40B4-BE49-F238E27FC236}">
                <a16:creationId xmlns:a16="http://schemas.microsoft.com/office/drawing/2014/main" id="{676FA163-1962-474D-8771-7425B99F1CE2}"/>
              </a:ext>
            </a:extLst>
          </p:cNvPr>
          <p:cNvCxnSpPr>
            <a:cxnSpLocks/>
          </p:cNvCxnSpPr>
          <p:nvPr/>
        </p:nvCxnSpPr>
        <p:spPr>
          <a:xfrm flipV="1">
            <a:off x="3961389" y="3756506"/>
            <a:ext cx="1" cy="542224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131">
            <a:extLst>
              <a:ext uri="{FF2B5EF4-FFF2-40B4-BE49-F238E27FC236}">
                <a16:creationId xmlns:a16="http://schemas.microsoft.com/office/drawing/2014/main" id="{B1C405C0-5D7F-0A47-BD22-20BCA01F280C}"/>
              </a:ext>
            </a:extLst>
          </p:cNvPr>
          <p:cNvCxnSpPr>
            <a:cxnSpLocks/>
          </p:cNvCxnSpPr>
          <p:nvPr/>
        </p:nvCxnSpPr>
        <p:spPr>
          <a:xfrm flipV="1">
            <a:off x="6330614" y="3275639"/>
            <a:ext cx="0" cy="1056191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756306-1630-A848-B3BE-56FDFA2A231A}"/>
              </a:ext>
            </a:extLst>
          </p:cNvPr>
          <p:cNvGrpSpPr/>
          <p:nvPr/>
        </p:nvGrpSpPr>
        <p:grpSpPr>
          <a:xfrm>
            <a:off x="6133574" y="3449845"/>
            <a:ext cx="390939" cy="369332"/>
            <a:chOff x="3448071" y="2796306"/>
            <a:chExt cx="390939" cy="36933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AF81E99-7B01-744E-8BAC-0CEC55429D8F}"/>
                </a:ext>
              </a:extLst>
            </p:cNvPr>
            <p:cNvSpPr/>
            <p:nvPr/>
          </p:nvSpPr>
          <p:spPr>
            <a:xfrm>
              <a:off x="3521197" y="2868994"/>
              <a:ext cx="251792" cy="2451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8686BBF-9CC8-2948-8F31-F52CA2DBF8EC}"/>
                    </a:ext>
                  </a:extLst>
                </p:cNvPr>
                <p:cNvSpPr txBox="1"/>
                <p:nvPr/>
              </p:nvSpPr>
              <p:spPr>
                <a:xfrm>
                  <a:off x="3448071" y="2796306"/>
                  <a:ext cx="3909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3423296-0B2F-4E67-9C1B-7C992F7D6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71" y="2796306"/>
                  <a:ext cx="3909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72723A-EB78-144F-84CE-D0196F9ECE0B}"/>
              </a:ext>
            </a:extLst>
          </p:cNvPr>
          <p:cNvCxnSpPr>
            <a:cxnSpLocks/>
          </p:cNvCxnSpPr>
          <p:nvPr/>
        </p:nvCxnSpPr>
        <p:spPr>
          <a:xfrm>
            <a:off x="5283974" y="3645262"/>
            <a:ext cx="91945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C04E30-6F42-7B4C-BAF5-4F024905604A}"/>
              </a:ext>
            </a:extLst>
          </p:cNvPr>
          <p:cNvSpPr txBox="1"/>
          <p:nvPr/>
        </p:nvSpPr>
        <p:spPr>
          <a:xfrm>
            <a:off x="6045788" y="3876026"/>
            <a:ext cx="58641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tanh</a:t>
            </a:r>
            <a:endParaRPr lang="ko-KR" altLang="en-US" sz="14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3899308-C7AE-4C4C-A8C5-D8D41E57AAD4}"/>
              </a:ext>
            </a:extLst>
          </p:cNvPr>
          <p:cNvCxnSpPr>
            <a:cxnSpLocks/>
          </p:cNvCxnSpPr>
          <p:nvPr/>
        </p:nvCxnSpPr>
        <p:spPr>
          <a:xfrm>
            <a:off x="4968844" y="4320106"/>
            <a:ext cx="91945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0F00D7-6FC9-FB4C-AA13-8FB15C6A9DE1}"/>
                  </a:ext>
                </a:extLst>
              </p:cNvPr>
              <p:cNvSpPr txBox="1"/>
              <p:nvPr/>
            </p:nvSpPr>
            <p:spPr>
              <a:xfrm>
                <a:off x="6591942" y="3654947"/>
                <a:ext cx="327751" cy="34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0F00D7-6FC9-FB4C-AA13-8FB15C6A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42" y="3654947"/>
                <a:ext cx="327751" cy="349519"/>
              </a:xfrm>
              <a:prstGeom prst="rect">
                <a:avLst/>
              </a:prstGeom>
              <a:blipFill>
                <a:blip r:embed="rId16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그룹 66">
            <a:extLst>
              <a:ext uri="{FF2B5EF4-FFF2-40B4-BE49-F238E27FC236}">
                <a16:creationId xmlns:a16="http://schemas.microsoft.com/office/drawing/2014/main" id="{9906E8CA-D4F6-C74D-86E7-7382CBE55843}"/>
              </a:ext>
            </a:extLst>
          </p:cNvPr>
          <p:cNvGrpSpPr/>
          <p:nvPr/>
        </p:nvGrpSpPr>
        <p:grpSpPr>
          <a:xfrm>
            <a:off x="5623372" y="3503302"/>
            <a:ext cx="380998" cy="283625"/>
            <a:chOff x="5664735" y="3112360"/>
            <a:chExt cx="652671" cy="28362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0EF05BF-104A-D346-9805-DD15EE4901BF}"/>
                </a:ext>
              </a:extLst>
            </p:cNvPr>
            <p:cNvSpPr/>
            <p:nvPr/>
          </p:nvSpPr>
          <p:spPr>
            <a:xfrm>
              <a:off x="5664735" y="3127434"/>
              <a:ext cx="652671" cy="2685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77B3A8-7F6A-444D-8964-593971B899C4}"/>
                </a:ext>
              </a:extLst>
            </p:cNvPr>
            <p:cNvSpPr txBox="1"/>
            <p:nvPr/>
          </p:nvSpPr>
          <p:spPr>
            <a:xfrm>
              <a:off x="5692898" y="3112360"/>
              <a:ext cx="596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1 -</a:t>
              </a:r>
              <a:endParaRPr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0BC06C-C320-B044-9F43-572148DDAE8B}"/>
                  </a:ext>
                </a:extLst>
              </p:cNvPr>
              <p:cNvSpPr txBox="1"/>
              <p:nvPr/>
            </p:nvSpPr>
            <p:spPr>
              <a:xfrm>
                <a:off x="6354376" y="2754418"/>
                <a:ext cx="6007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0BC06C-C320-B044-9F43-572148DD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76" y="2754418"/>
                <a:ext cx="60072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53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Gated Recurrent Unit (Cho et al., 2014)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EACDF4-FB81-F843-9CC2-651143BABCE4}"/>
              </a:ext>
            </a:extLst>
          </p:cNvPr>
          <p:cNvSpPr txBox="1"/>
          <p:nvPr/>
        </p:nvSpPr>
        <p:spPr>
          <a:xfrm>
            <a:off x="1281811" y="1128227"/>
            <a:ext cx="6441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LSTM, GRU, 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Vanila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RNN 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비교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성능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lvl="1"/>
            <a:r>
              <a:rPr lang="en-US" altLang="ko-KR" dirty="0">
                <a:solidFill>
                  <a:schemeClr val="accent2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LSTM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&gt;</a:t>
            </a:r>
            <a:r>
              <a:rPr lang="en-US" altLang="ko-KR" dirty="0">
                <a:solidFill>
                  <a:schemeClr val="accent2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 GRU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&gt;&gt;&gt; 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Vanila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RNN</a:t>
            </a:r>
          </a:p>
          <a:p>
            <a:pPr lvl="1"/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학습 시간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</a:t>
            </a:r>
            <a:r>
              <a:rPr lang="en-US" altLang="ko-KR" dirty="0">
                <a:solidFill>
                  <a:schemeClr val="accent2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LSTM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&gt;&gt;</a:t>
            </a:r>
            <a:r>
              <a:rPr lang="en-US" altLang="ko-KR" dirty="0">
                <a:solidFill>
                  <a:schemeClr val="accent2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 GRU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&gt;&gt;&gt; 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Vanila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RNN</a:t>
            </a:r>
          </a:p>
        </p:txBody>
      </p:sp>
      <p:pic>
        <p:nvPicPr>
          <p:cNvPr id="72" name="Picture 6" descr="gru cellì ëí ì´ë¯¸ì§ ê²ìê²°ê³¼">
            <a:extLst>
              <a:ext uri="{FF2B5EF4-FFF2-40B4-BE49-F238E27FC236}">
                <a16:creationId xmlns:a16="http://schemas.microsoft.com/office/drawing/2014/main" id="{86DAB0DC-FAA4-1B4F-9516-2D2DE8B4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51" y="3698449"/>
            <a:ext cx="3104614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LSTM cellì ëí ì´ë¯¸ì§ ê²ìê²°ê³¼">
            <a:extLst>
              <a:ext uri="{FF2B5EF4-FFF2-40B4-BE49-F238E27FC236}">
                <a16:creationId xmlns:a16="http://schemas.microsoft.com/office/drawing/2014/main" id="{5419141C-E2FA-374F-BD86-D1A540118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0"/>
          <a:stretch/>
        </p:blipFill>
        <p:spPr bwMode="auto">
          <a:xfrm>
            <a:off x="1406325" y="3326432"/>
            <a:ext cx="3271182" cy="28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62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Appendix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DD37DD-4266-154E-9BCA-5F544FFE3C39}"/>
                  </a:ext>
                </a:extLst>
              </p:cNvPr>
              <p:cNvSpPr txBox="1"/>
              <p:nvPr/>
            </p:nvSpPr>
            <p:spPr>
              <a:xfrm>
                <a:off x="2974676" y="735310"/>
                <a:ext cx="4687410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DD37DD-4266-154E-9BCA-5F544FFE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676" y="735310"/>
                <a:ext cx="4687410" cy="5504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2E9E9-D12C-2A45-BE34-6C64673301D4}"/>
                  </a:ext>
                </a:extLst>
              </p:cNvPr>
              <p:cNvSpPr txBox="1"/>
              <p:nvPr/>
            </p:nvSpPr>
            <p:spPr>
              <a:xfrm>
                <a:off x="2974676" y="1690264"/>
                <a:ext cx="5095782" cy="73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𝑀𝑎𝑥𝑖𝑚𝑖𝑧𝑒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2E9E9-D12C-2A45-BE34-6C646733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676" y="1690264"/>
                <a:ext cx="5095782" cy="739113"/>
              </a:xfrm>
              <a:prstGeom prst="rect">
                <a:avLst/>
              </a:prstGeom>
              <a:blipFill>
                <a:blip r:embed="rId3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089352F-4437-8E41-8DDE-B6A26A3CC77B}"/>
              </a:ext>
            </a:extLst>
          </p:cNvPr>
          <p:cNvSpPr txBox="1"/>
          <p:nvPr/>
        </p:nvSpPr>
        <p:spPr>
          <a:xfrm>
            <a:off x="1749973" y="735310"/>
            <a:ext cx="13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 Proof)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8399E-BE65-1E4E-841A-E00D376CD780}"/>
              </a:ext>
            </a:extLst>
          </p:cNvPr>
          <p:cNvSpPr txBox="1"/>
          <p:nvPr/>
        </p:nvSpPr>
        <p:spPr>
          <a:xfrm>
            <a:off x="1847627" y="1359435"/>
            <a:ext cx="331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Let’s solve the problem below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1BD67-1A2E-7B45-8BD9-66F26C93ADA7}"/>
              </a:ext>
            </a:extLst>
          </p:cNvPr>
          <p:cNvSpPr txBox="1"/>
          <p:nvPr/>
        </p:nvSpPr>
        <p:spPr>
          <a:xfrm>
            <a:off x="1847627" y="2413517"/>
            <a:ext cx="47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 using the Lagrange multiplier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D2375C-395C-F841-962B-A5F9F5737B62}"/>
                  </a:ext>
                </a:extLst>
              </p:cNvPr>
              <p:cNvSpPr txBox="1"/>
              <p:nvPr/>
            </p:nvSpPr>
            <p:spPr>
              <a:xfrm>
                <a:off x="3529322" y="2784966"/>
                <a:ext cx="3276276" cy="658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𝐴𝑥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</a:rPr>
                        <m:t>λ</m:t>
                      </m:r>
                      <m:f>
                        <m:fPr>
                          <m:ctrlPr>
                            <a:rPr lang="el-GR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ko-KR" altLang="el-G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D2375C-395C-F841-962B-A5F9F573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22" y="2784966"/>
                <a:ext cx="3276276" cy="658322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DF4680-5B19-0B4E-A338-4BD4674B2D6E}"/>
                  </a:ext>
                </a:extLst>
              </p:cNvPr>
              <p:cNvSpPr txBox="1"/>
              <p:nvPr/>
            </p:nvSpPr>
            <p:spPr>
              <a:xfrm>
                <a:off x="4213527" y="3506102"/>
                <a:ext cx="2082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DF4680-5B19-0B4E-A338-4BD4674B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27" y="3506102"/>
                <a:ext cx="20824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FF311A-5464-1842-A3EB-F8353061A6A8}"/>
                  </a:ext>
                </a:extLst>
              </p:cNvPr>
              <p:cNvSpPr txBox="1"/>
              <p:nvPr/>
            </p:nvSpPr>
            <p:spPr>
              <a:xfrm>
                <a:off x="3672793" y="3925669"/>
                <a:ext cx="3103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FF311A-5464-1842-A3EB-F8353061A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93" y="3925669"/>
                <a:ext cx="31033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02CFD12-BCE2-D04E-91C1-D5B47C848C91}"/>
              </a:ext>
            </a:extLst>
          </p:cNvPr>
          <p:cNvSpPr txBox="1"/>
          <p:nvPr/>
        </p:nvSpPr>
        <p:spPr>
          <a:xfrm>
            <a:off x="1847627" y="4497366"/>
            <a:ext cx="47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follows that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0CC5D6-2C07-394A-9025-B35457E46E3A}"/>
                  </a:ext>
                </a:extLst>
              </p:cNvPr>
              <p:cNvSpPr txBox="1"/>
              <p:nvPr/>
            </p:nvSpPr>
            <p:spPr>
              <a:xfrm>
                <a:off x="2073384" y="4866698"/>
                <a:ext cx="5997074" cy="5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ra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0CC5D6-2C07-394A-9025-B35457E46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84" y="4866698"/>
                <a:ext cx="5997074" cy="586058"/>
              </a:xfrm>
              <a:prstGeom prst="rect">
                <a:avLst/>
              </a:prstGeom>
              <a:blipFill>
                <a:blip r:embed="rId7"/>
                <a:stretch>
                  <a:fillRect t="-48936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32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관련 이미지">
            <a:extLst>
              <a:ext uri="{FF2B5EF4-FFF2-40B4-BE49-F238E27FC236}">
                <a16:creationId xmlns:a16="http://schemas.microsoft.com/office/drawing/2014/main" id="{9AF1D7FC-6864-0D44-91F7-57860F5B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7" b="89867" l="8750" r="90179">
                        <a14:foregroundMark x1="90357" y1="53067" x2="90357" y2="53067"/>
                        <a14:foregroundMark x1="55179" y1="9867" x2="55179" y2="9867"/>
                        <a14:foregroundMark x1="65357" y1="53067" x2="65357" y2="53067"/>
                        <a14:foregroundMark x1="67143" y1="90133" x2="67143" y2="90133"/>
                        <a14:foregroundMark x1="19821" y1="56533" x2="19821" y2="56533"/>
                        <a14:foregroundMark x1="16964" y1="58667" x2="16964" y2="58667"/>
                        <a14:foregroundMark x1="10714" y1="58133" x2="10714" y2="58133"/>
                        <a14:foregroundMark x1="40357" y1="61067" x2="40357" y2="61067"/>
                        <a14:foregroundMark x1="41429" y1="48267" x2="41429" y2="48267"/>
                        <a14:foregroundMark x1="45357" y1="47467" x2="45357" y2="47467"/>
                        <a14:foregroundMark x1="45714" y1="47733" x2="45714" y2="47733"/>
                        <a14:foregroundMark x1="44821" y1="46667" x2="45357" y2="51733"/>
                        <a14:foregroundMark x1="47143" y1="63733" x2="39107" y2="55467"/>
                        <a14:foregroundMark x1="39107" y1="55467" x2="40714" y2="48267"/>
                        <a14:foregroundMark x1="42500" y1="45600" x2="40893" y2="52800"/>
                        <a14:foregroundMark x1="64464" y1="34667" x2="55714" y2="68267"/>
                        <a14:foregroundMark x1="66429" y1="33067" x2="75179" y2="67467"/>
                        <a14:foregroundMark x1="75536" y1="74933" x2="68214" y2="63733"/>
                        <a14:foregroundMark x1="68214" y1="63733" x2="58750" y2="63467"/>
                        <a14:foregroundMark x1="58750" y1="63467" x2="54107" y2="74933"/>
                        <a14:foregroundMark x1="54107" y1="74933" x2="53571" y2="70667"/>
                        <a14:foregroundMark x1="47143" y1="67467" x2="38393" y2="65067"/>
                        <a14:foregroundMark x1="38393" y1="65067" x2="39643" y2="57067"/>
                        <a14:foregroundMark x1="47857" y1="53333" x2="45714" y2="62667"/>
                        <a14:foregroundMark x1="25179" y1="39200" x2="29821" y2="50933"/>
                        <a14:foregroundMark x1="29821" y1="50933" x2="27143" y2="65067"/>
                        <a14:foregroundMark x1="27143" y1="65067" x2="18214" y2="69867"/>
                        <a14:foregroundMark x1="18214" y1="69867" x2="15893" y2="55733"/>
                        <a14:foregroundMark x1="15893" y1="55733" x2="20893" y2="44533"/>
                        <a14:foregroundMark x1="20893" y1="44533" x2="26786" y2="41600"/>
                        <a14:foregroundMark x1="24821" y1="39733" x2="15893" y2="47467"/>
                        <a14:foregroundMark x1="15893" y1="47467" x2="13036" y2="62133"/>
                        <a14:foregroundMark x1="13036" y1="62133" x2="26964" y2="78933"/>
                        <a14:foregroundMark x1="31964" y1="82933" x2="31964" y2="82933"/>
                        <a14:foregroundMark x1="55357" y1="10933" x2="47143" y2="17867"/>
                        <a14:foregroundMark x1="47143" y1="17867" x2="47857" y2="31733"/>
                        <a14:foregroundMark x1="47857" y1="31733" x2="57143" y2="28800"/>
                        <a14:foregroundMark x1="57143" y1="28800" x2="59286" y2="15200"/>
                        <a14:foregroundMark x1="59286" y1="15200" x2="53750" y2="9867"/>
                        <a14:foregroundMark x1="52857" y1="16533" x2="53750" y2="23200"/>
                        <a14:foregroundMark x1="24107" y1="41067" x2="14464" y2="40800"/>
                        <a14:foregroundMark x1="14464" y1="40800" x2="12143" y2="47200"/>
                        <a14:foregroundMark x1="9821" y1="68800" x2="9821" y2="68800"/>
                        <a14:foregroundMark x1="8929" y1="55200" x2="8929" y2="55200"/>
                        <a14:foregroundMark x1="8929" y1="53333" x2="8750" y2="60800"/>
                        <a14:foregroundMark x1="10874" y1="69333" x2="11071" y2="70133"/>
                        <a14:foregroundMark x1="10809" y1="69067" x2="10874" y2="69333"/>
                        <a14:foregroundMark x1="10678" y1="68533" x2="10809" y2="69067"/>
                        <a14:foregroundMark x1="9107" y1="62133" x2="10678" y2="68533"/>
                        <a14:foregroundMark x1="10536" y1="67467" x2="11071" y2="54133"/>
                        <a14:foregroundMark x1="11071" y1="54133" x2="12679" y2="49333"/>
                        <a14:foregroundMark x1="9643" y1="65867" x2="10357" y2="6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19" y="2257188"/>
            <a:ext cx="3326422" cy="22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2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254FFC-D439-D44B-A6E2-8C5925B991CC}"/>
              </a:ext>
            </a:extLst>
          </p:cNvPr>
          <p:cNvSpPr txBox="1"/>
          <p:nvPr/>
        </p:nvSpPr>
        <p:spPr>
          <a:xfrm>
            <a:off x="701261" y="1099341"/>
            <a:ext cx="82167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3) Hidden Markov Model (HMM)</a:t>
            </a:r>
          </a:p>
          <a:p>
            <a:pPr marL="800100" lvl="1" indent="-342900">
              <a:buAutoNum type="arabicPeriod"/>
            </a:pP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Have a discrete one-of-N hidden state</a:t>
            </a:r>
          </a:p>
          <a:p>
            <a:pPr marL="800100" lvl="1" indent="-342900">
              <a:buAutoNum type="arabicPeriod"/>
            </a:pP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Transitions between states are stochastic and controlled by a </a:t>
            </a:r>
            <a:r>
              <a:rPr lang="en-US" altLang="ko-KR" sz="1600" dirty="0">
                <a:highlight>
                  <a:srgbClr val="FFFF00"/>
                </a:highlight>
                <a:latin typeface="Yoon 블랙핏 77" panose="02000503000000020003" pitchFamily="2" charset="-127"/>
                <a:ea typeface="Yoon 블랙핏 77" panose="02000503000000020003" pitchFamily="2" charset="-127"/>
              </a:rPr>
              <a:t>transition matrix</a:t>
            </a:r>
          </a:p>
          <a:p>
            <a:pPr marL="800100" lvl="1" indent="-342900">
              <a:buAutoNum type="arabicPeriod"/>
            </a:pP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Have to </a:t>
            </a:r>
            <a:r>
              <a:rPr lang="en-US" altLang="ko-KR" sz="1600" dirty="0">
                <a:highlight>
                  <a:srgbClr val="FFFF00"/>
                </a:highlight>
                <a:latin typeface="Yoon 블랙핏 77" panose="02000503000000020003" pitchFamily="2" charset="-127"/>
                <a:ea typeface="Yoon 블랙핏 77" panose="02000503000000020003" pitchFamily="2" charset="-127"/>
              </a:rPr>
              <a:t>infer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hidden state distribution (transition matrix)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36BB22-36BA-C648-9426-364A8CEF059C}"/>
              </a:ext>
            </a:extLst>
          </p:cNvPr>
          <p:cNvGrpSpPr/>
          <p:nvPr/>
        </p:nvGrpSpPr>
        <p:grpSpPr>
          <a:xfrm>
            <a:off x="4730049" y="2272130"/>
            <a:ext cx="3065583" cy="2608120"/>
            <a:chOff x="3370385" y="2421080"/>
            <a:chExt cx="3065583" cy="260812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74AF7E-B8E5-FD4F-ABEA-B64AA9521008}"/>
                </a:ext>
              </a:extLst>
            </p:cNvPr>
            <p:cNvSpPr/>
            <p:nvPr/>
          </p:nvSpPr>
          <p:spPr>
            <a:xfrm>
              <a:off x="3370385" y="3522784"/>
              <a:ext cx="457200" cy="1506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7DB00EC-1CCB-DE44-85E7-D53D48B5690D}"/>
                </a:ext>
              </a:extLst>
            </p:cNvPr>
            <p:cNvSpPr/>
            <p:nvPr/>
          </p:nvSpPr>
          <p:spPr>
            <a:xfrm>
              <a:off x="3452446" y="3593122"/>
              <a:ext cx="293077" cy="287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898218B-BE5D-A945-995A-24A5DEFF9CA2}"/>
                </a:ext>
              </a:extLst>
            </p:cNvPr>
            <p:cNvSpPr/>
            <p:nvPr/>
          </p:nvSpPr>
          <p:spPr>
            <a:xfrm>
              <a:off x="3452446" y="3952141"/>
              <a:ext cx="293077" cy="2872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D9D8ED1-73AD-6149-9403-2613CE382860}"/>
                </a:ext>
              </a:extLst>
            </p:cNvPr>
            <p:cNvSpPr/>
            <p:nvPr/>
          </p:nvSpPr>
          <p:spPr>
            <a:xfrm>
              <a:off x="3452445" y="4311160"/>
              <a:ext cx="293077" cy="287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3C75DDA-CF3A-B044-9388-44321A1D830B}"/>
                </a:ext>
              </a:extLst>
            </p:cNvPr>
            <p:cNvSpPr/>
            <p:nvPr/>
          </p:nvSpPr>
          <p:spPr>
            <a:xfrm>
              <a:off x="3452445" y="4670180"/>
              <a:ext cx="293077" cy="287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CAE0E73-E767-6243-8CD4-9BFA8C406109}"/>
                </a:ext>
              </a:extLst>
            </p:cNvPr>
            <p:cNvSpPr/>
            <p:nvPr/>
          </p:nvSpPr>
          <p:spPr>
            <a:xfrm>
              <a:off x="4677508" y="3522784"/>
              <a:ext cx="457200" cy="1506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4675505-C53D-F04A-819E-F70188263603}"/>
                </a:ext>
              </a:extLst>
            </p:cNvPr>
            <p:cNvSpPr/>
            <p:nvPr/>
          </p:nvSpPr>
          <p:spPr>
            <a:xfrm>
              <a:off x="4759569" y="3593122"/>
              <a:ext cx="293077" cy="287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704E320-530C-D944-9C0D-74CFD8252D15}"/>
                </a:ext>
              </a:extLst>
            </p:cNvPr>
            <p:cNvSpPr/>
            <p:nvPr/>
          </p:nvSpPr>
          <p:spPr>
            <a:xfrm>
              <a:off x="4759569" y="3952141"/>
              <a:ext cx="293077" cy="287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D7B0CCF-EBC1-C640-A1D4-C9F0542C5436}"/>
                </a:ext>
              </a:extLst>
            </p:cNvPr>
            <p:cNvSpPr/>
            <p:nvPr/>
          </p:nvSpPr>
          <p:spPr>
            <a:xfrm>
              <a:off x="4759568" y="4311160"/>
              <a:ext cx="293077" cy="287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E03F54D-8FD3-9543-AA2A-A31FCD5F57E3}"/>
                </a:ext>
              </a:extLst>
            </p:cNvPr>
            <p:cNvSpPr/>
            <p:nvPr/>
          </p:nvSpPr>
          <p:spPr>
            <a:xfrm>
              <a:off x="4759568" y="4670180"/>
              <a:ext cx="293077" cy="2872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25DED5-3B61-BB4F-B241-6BAF007CB047}"/>
                </a:ext>
              </a:extLst>
            </p:cNvPr>
            <p:cNvSpPr/>
            <p:nvPr/>
          </p:nvSpPr>
          <p:spPr>
            <a:xfrm>
              <a:off x="5978768" y="3522784"/>
              <a:ext cx="457200" cy="1506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75EF6D6-68CE-1543-99F3-76B502CB1ED7}"/>
                </a:ext>
              </a:extLst>
            </p:cNvPr>
            <p:cNvSpPr/>
            <p:nvPr/>
          </p:nvSpPr>
          <p:spPr>
            <a:xfrm>
              <a:off x="6060829" y="3593122"/>
              <a:ext cx="293077" cy="2872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AEA720F-2949-A14E-B811-4C7780D5A215}"/>
                </a:ext>
              </a:extLst>
            </p:cNvPr>
            <p:cNvSpPr/>
            <p:nvPr/>
          </p:nvSpPr>
          <p:spPr>
            <a:xfrm>
              <a:off x="6060829" y="3952141"/>
              <a:ext cx="293077" cy="287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B90C658-EB91-2240-B014-C21EBE80F5BA}"/>
                </a:ext>
              </a:extLst>
            </p:cNvPr>
            <p:cNvSpPr/>
            <p:nvPr/>
          </p:nvSpPr>
          <p:spPr>
            <a:xfrm>
              <a:off x="6060828" y="4311160"/>
              <a:ext cx="293077" cy="287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837F0FE-A7B2-FA4D-B523-09AB95DB0B95}"/>
                </a:ext>
              </a:extLst>
            </p:cNvPr>
            <p:cNvSpPr/>
            <p:nvPr/>
          </p:nvSpPr>
          <p:spPr>
            <a:xfrm>
              <a:off x="6060828" y="4670180"/>
              <a:ext cx="293077" cy="287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0F72D1D-71C2-BD47-96B1-80D69393B2D2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3827585" y="4275992"/>
              <a:ext cx="84992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6621258-7D8A-9146-BB71-5F360AC8A3D5}"/>
                </a:ext>
              </a:extLst>
            </p:cNvPr>
            <p:cNvCxnSpPr>
              <a:cxnSpLocks/>
            </p:cNvCxnSpPr>
            <p:nvPr/>
          </p:nvCxnSpPr>
          <p:spPr>
            <a:xfrm>
              <a:off x="5134708" y="4275992"/>
              <a:ext cx="84992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199273-4D7F-D540-908A-92697192FA3B}"/>
                </a:ext>
              </a:extLst>
            </p:cNvPr>
            <p:cNvSpPr txBox="1"/>
            <p:nvPr/>
          </p:nvSpPr>
          <p:spPr>
            <a:xfrm>
              <a:off x="3383539" y="2426626"/>
              <a:ext cx="430887" cy="9058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Yoon 블랙핏 77" panose="02000503000000020003" pitchFamily="2" charset="-127"/>
                  <a:ea typeface="Yoon 블랙핏 77" panose="02000503000000020003" pitchFamily="2" charset="-127"/>
                </a:rPr>
                <a:t>Output</a:t>
              </a:r>
              <a:endPara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B1ECFC-C591-E84F-949A-D468BC9B646F}"/>
                </a:ext>
              </a:extLst>
            </p:cNvPr>
            <p:cNvSpPr txBox="1"/>
            <p:nvPr/>
          </p:nvSpPr>
          <p:spPr>
            <a:xfrm>
              <a:off x="4690662" y="2421080"/>
              <a:ext cx="430887" cy="9058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Yoon 블랙핏 77" panose="02000503000000020003" pitchFamily="2" charset="-127"/>
                  <a:ea typeface="Yoon 블랙핏 77" panose="02000503000000020003" pitchFamily="2" charset="-127"/>
                </a:rPr>
                <a:t>Output</a:t>
              </a:r>
              <a:endPara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3B114F-FA9D-2249-A688-989809B6B334}"/>
                </a:ext>
              </a:extLst>
            </p:cNvPr>
            <p:cNvSpPr txBox="1"/>
            <p:nvPr/>
          </p:nvSpPr>
          <p:spPr>
            <a:xfrm>
              <a:off x="5991922" y="2428091"/>
              <a:ext cx="430887" cy="898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Yoon 블랙핏 77" panose="02000503000000020003" pitchFamily="2" charset="-127"/>
                  <a:ea typeface="Yoon 블랙핏 77" panose="02000503000000020003" pitchFamily="2" charset="-127"/>
                </a:rPr>
                <a:t>Output</a:t>
              </a:r>
              <a:endPara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5754315-D271-C945-90C3-4D59DF6717FC}"/>
                </a:ext>
              </a:extLst>
            </p:cNvPr>
            <p:cNvCxnSpPr>
              <a:cxnSpLocks/>
              <a:stCxn id="23" idx="0"/>
              <a:endCxn id="40" idx="2"/>
            </p:cNvCxnSpPr>
            <p:nvPr/>
          </p:nvCxnSpPr>
          <p:spPr>
            <a:xfrm flipH="1" flipV="1">
              <a:off x="3598983" y="3332440"/>
              <a:ext cx="2" cy="190344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6DAE8D-BAC5-FC42-8A09-81B8FAD30F46}"/>
                </a:ext>
              </a:extLst>
            </p:cNvPr>
            <p:cNvCxnSpPr>
              <a:cxnSpLocks/>
              <a:stCxn id="28" idx="0"/>
              <a:endCxn id="41" idx="2"/>
            </p:cNvCxnSpPr>
            <p:nvPr/>
          </p:nvCxnSpPr>
          <p:spPr>
            <a:xfrm flipH="1" flipV="1">
              <a:off x="4906106" y="3326894"/>
              <a:ext cx="2" cy="19589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A8B2010-FB3A-7142-B639-930C2508D0A0}"/>
                </a:ext>
              </a:extLst>
            </p:cNvPr>
            <p:cNvCxnSpPr>
              <a:cxnSpLocks/>
              <a:stCxn id="33" idx="0"/>
              <a:endCxn id="42" idx="2"/>
            </p:cNvCxnSpPr>
            <p:nvPr/>
          </p:nvCxnSpPr>
          <p:spPr>
            <a:xfrm flipH="1" flipV="1">
              <a:off x="6207366" y="3326893"/>
              <a:ext cx="2" cy="195891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8A7098-1F42-7640-94B4-FA33FE169906}"/>
                  </a:ext>
                </a:extLst>
              </p:cNvPr>
              <p:cNvSpPr txBox="1"/>
              <p:nvPr/>
            </p:nvSpPr>
            <p:spPr>
              <a:xfrm>
                <a:off x="1747952" y="3373834"/>
                <a:ext cx="2524897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.1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0.2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8A7098-1F42-7640-94B4-FA33FE169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52" y="3373834"/>
                <a:ext cx="2524897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CF10891-2869-C245-8E86-9461D16E28C9}"/>
              </a:ext>
            </a:extLst>
          </p:cNvPr>
          <p:cNvSpPr txBox="1"/>
          <p:nvPr/>
        </p:nvSpPr>
        <p:spPr>
          <a:xfrm>
            <a:off x="2260220" y="5293539"/>
            <a:ext cx="539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Memoryful</a:t>
            </a:r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models :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Time-cost to infer the hidden </a:t>
            </a:r>
            <a:r>
              <a:rPr lang="en-US" altLang="ko-KR" sz="1600">
                <a:latin typeface="Yoon 블랙핏 77" panose="02000503000000020003" pitchFamily="2" charset="-127"/>
                <a:ea typeface="Yoon 블랙핏 77" panose="02000503000000020003" pitchFamily="2" charset="-127"/>
              </a:rPr>
              <a:t>state distribution</a:t>
            </a:r>
            <a:endParaRPr lang="en-US" altLang="ko-KR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Sequence Learning</a:t>
            </a:r>
          </a:p>
        </p:txBody>
      </p:sp>
    </p:spTree>
    <p:extLst>
      <p:ext uri="{BB962C8B-B14F-4D97-AF65-F5344CB8AC3E}">
        <p14:creationId xmlns:p14="http://schemas.microsoft.com/office/powerpoint/2010/main" val="35549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1. Sequence Learning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5C9841-5597-EF4A-B123-AB008B873B69}"/>
              </a:ext>
            </a:extLst>
          </p:cNvPr>
          <p:cNvSpPr txBox="1"/>
          <p:nvPr/>
        </p:nvSpPr>
        <p:spPr>
          <a:xfrm>
            <a:off x="714753" y="1103075"/>
            <a:ext cx="73972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4) Recurrent Neural Network (RNN, 1986)</a:t>
            </a:r>
          </a:p>
          <a:p>
            <a:pPr marL="800100" lvl="1" indent="-342900">
              <a:buAutoNum type="arabicPeriod"/>
            </a:pP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Update the hidden state in a </a:t>
            </a:r>
            <a:r>
              <a:rPr lang="en-US" altLang="ko-KR" sz="1600" u="sng" dirty="0">
                <a:highlight>
                  <a:srgbClr val="FFFF00"/>
                </a:highlight>
                <a:latin typeface="Yoon 블랙핏 77" panose="02000503000000020003" pitchFamily="2" charset="-127"/>
                <a:ea typeface="Yoon 블랙핏 77" panose="02000503000000020003" pitchFamily="2" charset="-127"/>
              </a:rPr>
              <a:t>deterministic</a:t>
            </a: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nonlinear way</a:t>
            </a:r>
          </a:p>
          <a:p>
            <a:pPr marL="800100" lvl="1" indent="-342900">
              <a:buAutoNum type="arabicPeriod"/>
            </a:pP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No need to infer hidden state, pure deterministic</a:t>
            </a:r>
          </a:p>
          <a:p>
            <a:pPr marL="800100" lvl="1" indent="-342900">
              <a:buAutoNum type="arabicPeriod"/>
            </a:pPr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Weight sharing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F11422-28B4-0F48-8019-0732D247B588}"/>
              </a:ext>
            </a:extLst>
          </p:cNvPr>
          <p:cNvSpPr txBox="1"/>
          <p:nvPr/>
        </p:nvSpPr>
        <p:spPr>
          <a:xfrm>
            <a:off x="2609071" y="2830387"/>
            <a:ext cx="1025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HMM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FCC18C-3FA0-4043-92A3-2026BA9103A4}"/>
              </a:ext>
            </a:extLst>
          </p:cNvPr>
          <p:cNvSpPr txBox="1"/>
          <p:nvPr/>
        </p:nvSpPr>
        <p:spPr>
          <a:xfrm>
            <a:off x="6211967" y="2830387"/>
            <a:ext cx="1025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RNN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5F9B7D-8D8A-3C47-8D29-E8D933F395C6}"/>
              </a:ext>
            </a:extLst>
          </p:cNvPr>
          <p:cNvSpPr txBox="1"/>
          <p:nvPr/>
        </p:nvSpPr>
        <p:spPr>
          <a:xfrm>
            <a:off x="1822030" y="243803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Ex) We have 4 states</a:t>
            </a:r>
            <a:endParaRPr lang="ko-KR" altLang="en-US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510FB1-D32E-D344-9C1E-4C1F7975CC91}"/>
              </a:ext>
            </a:extLst>
          </p:cNvPr>
          <p:cNvSpPr txBox="1"/>
          <p:nvPr/>
        </p:nvSpPr>
        <p:spPr>
          <a:xfrm>
            <a:off x="2655875" y="3417919"/>
            <a:ext cx="9319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Now</a:t>
            </a:r>
          </a:p>
          <a:p>
            <a:pPr algn="ctr"/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State 1</a:t>
            </a:r>
            <a:endParaRPr lang="ko-KR" altLang="en-US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29C2C0-DE39-E54C-AD5B-304F672D4F23}"/>
              </a:ext>
            </a:extLst>
          </p:cNvPr>
          <p:cNvSpPr txBox="1"/>
          <p:nvPr/>
        </p:nvSpPr>
        <p:spPr>
          <a:xfrm>
            <a:off x="6348093" y="3315179"/>
            <a:ext cx="9319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Now</a:t>
            </a:r>
          </a:p>
          <a:p>
            <a:pPr algn="ctr"/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State 1</a:t>
            </a:r>
            <a:endParaRPr lang="ko-KR" altLang="en-US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표 56">
                <a:extLst>
                  <a:ext uri="{FF2B5EF4-FFF2-40B4-BE49-F238E27FC236}">
                    <a16:creationId xmlns:a16="http://schemas.microsoft.com/office/drawing/2014/main" id="{C0A14060-C116-5944-85C4-35A7E0AD48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126668"/>
                  </p:ext>
                </p:extLst>
              </p:nvPr>
            </p:nvGraphicFramePr>
            <p:xfrm>
              <a:off x="1448397" y="4776506"/>
              <a:ext cx="334694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6735">
                      <a:extLst>
                        <a:ext uri="{9D8B030D-6E8A-4147-A177-3AD203B41FA5}">
                          <a16:colId xmlns:a16="http://schemas.microsoft.com/office/drawing/2014/main" val="917968455"/>
                        </a:ext>
                      </a:extLst>
                    </a:gridCol>
                    <a:gridCol w="836735">
                      <a:extLst>
                        <a:ext uri="{9D8B030D-6E8A-4147-A177-3AD203B41FA5}">
                          <a16:colId xmlns:a16="http://schemas.microsoft.com/office/drawing/2014/main" val="2688796276"/>
                        </a:ext>
                      </a:extLst>
                    </a:gridCol>
                    <a:gridCol w="836735">
                      <a:extLst>
                        <a:ext uri="{9D8B030D-6E8A-4147-A177-3AD203B41FA5}">
                          <a16:colId xmlns:a16="http://schemas.microsoft.com/office/drawing/2014/main" val="4056831549"/>
                        </a:ext>
                      </a:extLst>
                    </a:gridCol>
                    <a:gridCol w="836735">
                      <a:extLst>
                        <a:ext uri="{9D8B030D-6E8A-4147-A177-3AD203B41FA5}">
                          <a16:colId xmlns:a16="http://schemas.microsoft.com/office/drawing/2014/main" val="1551997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State1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State2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State3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State4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55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588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표 56">
                <a:extLst>
                  <a:ext uri="{FF2B5EF4-FFF2-40B4-BE49-F238E27FC236}">
                    <a16:creationId xmlns:a16="http://schemas.microsoft.com/office/drawing/2014/main" id="{C0A14060-C116-5944-85C4-35A7E0AD48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126668"/>
                  </p:ext>
                </p:extLst>
              </p:nvPr>
            </p:nvGraphicFramePr>
            <p:xfrm>
              <a:off x="1448397" y="4776506"/>
              <a:ext cx="334694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6735">
                      <a:extLst>
                        <a:ext uri="{9D8B030D-6E8A-4147-A177-3AD203B41FA5}">
                          <a16:colId xmlns:a16="http://schemas.microsoft.com/office/drawing/2014/main" val="917968455"/>
                        </a:ext>
                      </a:extLst>
                    </a:gridCol>
                    <a:gridCol w="836735">
                      <a:extLst>
                        <a:ext uri="{9D8B030D-6E8A-4147-A177-3AD203B41FA5}">
                          <a16:colId xmlns:a16="http://schemas.microsoft.com/office/drawing/2014/main" val="2688796276"/>
                        </a:ext>
                      </a:extLst>
                    </a:gridCol>
                    <a:gridCol w="836735">
                      <a:extLst>
                        <a:ext uri="{9D8B030D-6E8A-4147-A177-3AD203B41FA5}">
                          <a16:colId xmlns:a16="http://schemas.microsoft.com/office/drawing/2014/main" val="4056831549"/>
                        </a:ext>
                      </a:extLst>
                    </a:gridCol>
                    <a:gridCol w="836735">
                      <a:extLst>
                        <a:ext uri="{9D8B030D-6E8A-4147-A177-3AD203B41FA5}">
                          <a16:colId xmlns:a16="http://schemas.microsoft.com/office/drawing/2014/main" val="1551997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State1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State2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State3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State4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55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5" t="-110345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15" t="-110345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110345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15" t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588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718B84C-EF45-DD47-8F9A-8037DF716728}"/>
              </a:ext>
            </a:extLst>
          </p:cNvPr>
          <p:cNvSpPr txBox="1"/>
          <p:nvPr/>
        </p:nvSpPr>
        <p:spPr>
          <a:xfrm>
            <a:off x="6306997" y="4776506"/>
            <a:ext cx="9319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State 4</a:t>
            </a:r>
            <a:endParaRPr lang="ko-KR" altLang="en-US" sz="1600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F6C8C64-72BF-0642-85D8-04DC1D3C3A13}"/>
              </a:ext>
            </a:extLst>
          </p:cNvPr>
          <p:cNvCxnSpPr>
            <a:stCxn id="55" idx="2"/>
            <a:endCxn id="57" idx="0"/>
          </p:cNvCxnSpPr>
          <p:nvPr/>
        </p:nvCxnSpPr>
        <p:spPr>
          <a:xfrm flipH="1">
            <a:off x="3121867" y="4002694"/>
            <a:ext cx="1" cy="773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1C27A70-003D-D540-B121-C6A4F5947FE0}"/>
              </a:ext>
            </a:extLst>
          </p:cNvPr>
          <p:cNvCxnSpPr/>
          <p:nvPr/>
        </p:nvCxnSpPr>
        <p:spPr>
          <a:xfrm flipH="1">
            <a:off x="6772988" y="4002694"/>
            <a:ext cx="1" cy="773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AE8D90-5215-4948-87B0-E5F26D6F126A}"/>
              </a:ext>
            </a:extLst>
          </p:cNvPr>
          <p:cNvSpPr txBox="1"/>
          <p:nvPr/>
        </p:nvSpPr>
        <p:spPr>
          <a:xfrm>
            <a:off x="3199492" y="4199483"/>
            <a:ext cx="61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TM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47BAF2-5A1E-6445-A070-1B3B01F50E2D}"/>
              </a:ext>
            </a:extLst>
          </p:cNvPr>
          <p:cNvSpPr txBox="1"/>
          <p:nvPr/>
        </p:nvSpPr>
        <p:spPr>
          <a:xfrm>
            <a:off x="6850612" y="4199483"/>
            <a:ext cx="61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93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DB2CC0-2995-8540-8F8F-ED3ECB16BE9C}"/>
              </a:ext>
            </a:extLst>
          </p:cNvPr>
          <p:cNvGrpSpPr/>
          <p:nvPr/>
        </p:nvGrpSpPr>
        <p:grpSpPr>
          <a:xfrm>
            <a:off x="2707356" y="1379321"/>
            <a:ext cx="1524000" cy="1920229"/>
            <a:chOff x="2957606" y="3844563"/>
            <a:chExt cx="1524000" cy="1920229"/>
          </a:xfrm>
        </p:grpSpPr>
        <p:sp>
          <p:nvSpPr>
            <p:cNvPr id="19" name="순서도: 수행의 시작/종료 93">
              <a:extLst>
                <a:ext uri="{FF2B5EF4-FFF2-40B4-BE49-F238E27FC236}">
                  <a16:creationId xmlns:a16="http://schemas.microsoft.com/office/drawing/2014/main" id="{CFFC146F-0198-544F-A7E4-EEE7FACE65B0}"/>
                </a:ext>
              </a:extLst>
            </p:cNvPr>
            <p:cNvSpPr/>
            <p:nvPr/>
          </p:nvSpPr>
          <p:spPr>
            <a:xfrm>
              <a:off x="3183277" y="5377930"/>
              <a:ext cx="1072661" cy="38686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수행의 시작/종료 96">
              <a:extLst>
                <a:ext uri="{FF2B5EF4-FFF2-40B4-BE49-F238E27FC236}">
                  <a16:creationId xmlns:a16="http://schemas.microsoft.com/office/drawing/2014/main" id="{0D83F44B-DE83-6F47-8E19-04378885CC22}"/>
                </a:ext>
              </a:extLst>
            </p:cNvPr>
            <p:cNvSpPr/>
            <p:nvPr/>
          </p:nvSpPr>
          <p:spPr>
            <a:xfrm>
              <a:off x="2957606" y="4611246"/>
              <a:ext cx="1524000" cy="386862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97">
              <a:extLst>
                <a:ext uri="{FF2B5EF4-FFF2-40B4-BE49-F238E27FC236}">
                  <a16:creationId xmlns:a16="http://schemas.microsoft.com/office/drawing/2014/main" id="{65870DE5-6A82-D34D-A3D6-29BDE523EB2F}"/>
                </a:ext>
              </a:extLst>
            </p:cNvPr>
            <p:cNvSpPr/>
            <p:nvPr/>
          </p:nvSpPr>
          <p:spPr>
            <a:xfrm>
              <a:off x="3183276" y="3844563"/>
              <a:ext cx="1072661" cy="386862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A22235-DFD3-8B47-87A9-BC25900095C6}"/>
                    </a:ext>
                  </a:extLst>
                </p:cNvPr>
                <p:cNvSpPr txBox="1"/>
                <p:nvPr/>
              </p:nvSpPr>
              <p:spPr>
                <a:xfrm>
                  <a:off x="3428999" y="5389654"/>
                  <a:ext cx="580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6364E4B-E5A6-45AC-A628-E38A85A0E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999" y="5389654"/>
                  <a:ext cx="58029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1787D2A-B2E6-8748-9894-B373E3F219DF}"/>
                    </a:ext>
                  </a:extLst>
                </p:cNvPr>
                <p:cNvSpPr txBox="1"/>
                <p:nvPr/>
              </p:nvSpPr>
              <p:spPr>
                <a:xfrm>
                  <a:off x="3428999" y="4606556"/>
                  <a:ext cx="580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887F56F-7097-4743-90A9-25C4141CB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999" y="4606556"/>
                  <a:ext cx="5802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EF23CD2-8DF0-704D-A09E-95B9770576F0}"/>
                    </a:ext>
                  </a:extLst>
                </p:cNvPr>
                <p:cNvSpPr txBox="1"/>
                <p:nvPr/>
              </p:nvSpPr>
              <p:spPr>
                <a:xfrm>
                  <a:off x="3434860" y="3845791"/>
                  <a:ext cx="580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AB7724C-9281-4BFC-A9FD-5824CA36C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860" y="3845791"/>
                  <a:ext cx="58029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r="-28421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A644B3C-EA15-9846-B61C-FCD340947EB3}"/>
                </a:ext>
              </a:extLst>
            </p:cNvPr>
            <p:cNvCxnSpPr>
              <a:cxnSpLocks/>
              <a:stCxn id="19" idx="0"/>
              <a:endCxn id="20" idx="2"/>
            </p:cNvCxnSpPr>
            <p:nvPr/>
          </p:nvCxnSpPr>
          <p:spPr>
            <a:xfrm flipH="1" flipV="1">
              <a:off x="3719606" y="4998108"/>
              <a:ext cx="2" cy="3798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1BBFD44-8BAA-504B-A66C-408D3B2D6E8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719145" y="4231425"/>
              <a:ext cx="461" cy="37982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A07F18-0955-7445-9677-492CB0EDABE1}"/>
                  </a:ext>
                </a:extLst>
              </p:cNvPr>
              <p:cNvSpPr txBox="1"/>
              <p:nvPr/>
            </p:nvSpPr>
            <p:spPr>
              <a:xfrm>
                <a:off x="4351340" y="1864315"/>
                <a:ext cx="16083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A07F18-0955-7445-9677-492CB0EDA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40" y="1864315"/>
                <a:ext cx="1608351" cy="923330"/>
              </a:xfrm>
              <a:prstGeom prst="rect">
                <a:avLst/>
              </a:prstGeom>
              <a:blipFill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5BA8F8-FDB2-EB48-8E47-299A12EEE8D9}"/>
                  </a:ext>
                </a:extLst>
              </p:cNvPr>
              <p:cNvSpPr txBox="1"/>
              <p:nvPr/>
            </p:nvSpPr>
            <p:spPr>
              <a:xfrm>
                <a:off x="3492343" y="2532866"/>
                <a:ext cx="363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5BA8F8-FDB2-EB48-8E47-299A12EE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343" y="2532866"/>
                <a:ext cx="3634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801BEA-6E25-2849-B13B-991F19E7DE9D}"/>
                  </a:ext>
                </a:extLst>
              </p:cNvPr>
              <p:cNvSpPr txBox="1"/>
              <p:nvPr/>
            </p:nvSpPr>
            <p:spPr>
              <a:xfrm>
                <a:off x="3492343" y="1776672"/>
                <a:ext cx="363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801BEA-6E25-2849-B13B-991F19E7D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343" y="1776672"/>
                <a:ext cx="363416" cy="369332"/>
              </a:xfrm>
              <a:prstGeom prst="rect">
                <a:avLst/>
              </a:prstGeom>
              <a:blipFill>
                <a:blip r:embed="rId7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6E1267-A11D-B04F-B57C-98386FD3EC9F}"/>
              </a:ext>
            </a:extLst>
          </p:cNvPr>
          <p:cNvGrpSpPr/>
          <p:nvPr/>
        </p:nvGrpSpPr>
        <p:grpSpPr>
          <a:xfrm>
            <a:off x="2481687" y="4186516"/>
            <a:ext cx="1524000" cy="1920229"/>
            <a:chOff x="2957606" y="3844563"/>
            <a:chExt cx="1524000" cy="1920229"/>
          </a:xfrm>
        </p:grpSpPr>
        <p:sp>
          <p:nvSpPr>
            <p:cNvPr id="31" name="순서도: 수행의 시작/종료 108">
              <a:extLst>
                <a:ext uri="{FF2B5EF4-FFF2-40B4-BE49-F238E27FC236}">
                  <a16:creationId xmlns:a16="http://schemas.microsoft.com/office/drawing/2014/main" id="{953DA1B5-AAA1-C740-9207-F610658E5056}"/>
                </a:ext>
              </a:extLst>
            </p:cNvPr>
            <p:cNvSpPr/>
            <p:nvPr/>
          </p:nvSpPr>
          <p:spPr>
            <a:xfrm>
              <a:off x="3183277" y="5377930"/>
              <a:ext cx="1072661" cy="38686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수행의 시작/종료 109">
              <a:extLst>
                <a:ext uri="{FF2B5EF4-FFF2-40B4-BE49-F238E27FC236}">
                  <a16:creationId xmlns:a16="http://schemas.microsoft.com/office/drawing/2014/main" id="{06D0305A-0580-C54F-B7CA-99BA31F5F7AE}"/>
                </a:ext>
              </a:extLst>
            </p:cNvPr>
            <p:cNvSpPr/>
            <p:nvPr/>
          </p:nvSpPr>
          <p:spPr>
            <a:xfrm>
              <a:off x="2957606" y="4611246"/>
              <a:ext cx="1524000" cy="386862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수행의 시작/종료 110">
              <a:extLst>
                <a:ext uri="{FF2B5EF4-FFF2-40B4-BE49-F238E27FC236}">
                  <a16:creationId xmlns:a16="http://schemas.microsoft.com/office/drawing/2014/main" id="{C1485315-B400-A74C-A231-DE2691C0CE2B}"/>
                </a:ext>
              </a:extLst>
            </p:cNvPr>
            <p:cNvSpPr/>
            <p:nvPr/>
          </p:nvSpPr>
          <p:spPr>
            <a:xfrm>
              <a:off x="3183276" y="3844563"/>
              <a:ext cx="1072661" cy="386862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4B2DE6A-B85A-AC40-B903-8EB217E09648}"/>
                    </a:ext>
                  </a:extLst>
                </p:cNvPr>
                <p:cNvSpPr txBox="1"/>
                <p:nvPr/>
              </p:nvSpPr>
              <p:spPr>
                <a:xfrm>
                  <a:off x="3428999" y="5389654"/>
                  <a:ext cx="580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3D1B45B-9CD2-4CB5-93B4-D7F7888B3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999" y="5389654"/>
                  <a:ext cx="5802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3468E73-D38C-1546-9790-950484949E94}"/>
                    </a:ext>
                  </a:extLst>
                </p:cNvPr>
                <p:cNvSpPr txBox="1"/>
                <p:nvPr/>
              </p:nvSpPr>
              <p:spPr>
                <a:xfrm>
                  <a:off x="3428999" y="4606556"/>
                  <a:ext cx="580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1DA8F76-A095-4884-A938-F0706FAC0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999" y="4606556"/>
                  <a:ext cx="58029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95F6835-CC0F-9640-A304-A8BAA3F63301}"/>
                    </a:ext>
                  </a:extLst>
                </p:cNvPr>
                <p:cNvSpPr txBox="1"/>
                <p:nvPr/>
              </p:nvSpPr>
              <p:spPr>
                <a:xfrm>
                  <a:off x="3434860" y="3845791"/>
                  <a:ext cx="580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63D56D8-6CF3-4C2A-9136-16A6C5A8A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860" y="3845791"/>
                  <a:ext cx="580292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6557" r="-20000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D4453AA-F82A-C347-9342-CE19CE80A748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H="1" flipV="1">
              <a:off x="3719606" y="4998108"/>
              <a:ext cx="2" cy="3798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50DAD0E-FAA5-E54E-B9C3-70265AD8830C}"/>
                </a:ext>
              </a:extLst>
            </p:cNvPr>
            <p:cNvCxnSpPr>
              <a:stCxn id="32" idx="0"/>
            </p:cNvCxnSpPr>
            <p:nvPr/>
          </p:nvCxnSpPr>
          <p:spPr>
            <a:xfrm flipH="1" flipV="1">
              <a:off x="3719145" y="4231425"/>
              <a:ext cx="461" cy="37982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CB8949-A6C9-7142-9762-1026809B9BD2}"/>
                  </a:ext>
                </a:extLst>
              </p:cNvPr>
              <p:cNvSpPr txBox="1"/>
              <p:nvPr/>
            </p:nvSpPr>
            <p:spPr>
              <a:xfrm>
                <a:off x="4592364" y="4671510"/>
                <a:ext cx="36959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CB8949-A6C9-7142-9762-1026809B9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64" y="4671510"/>
                <a:ext cx="3695917" cy="1200329"/>
              </a:xfrm>
              <a:prstGeom prst="rect">
                <a:avLst/>
              </a:prstGeom>
              <a:blipFill>
                <a:blip r:embed="rId11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DA5CA9-21F2-6440-958F-F5E827669B59}"/>
                  </a:ext>
                </a:extLst>
              </p:cNvPr>
              <p:cNvSpPr txBox="1"/>
              <p:nvPr/>
            </p:nvSpPr>
            <p:spPr>
              <a:xfrm>
                <a:off x="3266674" y="5340061"/>
                <a:ext cx="363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DA5CA9-21F2-6440-958F-F5E82766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674" y="5340061"/>
                <a:ext cx="3634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5A691B-13F2-4C40-BC4A-73C0D5D86600}"/>
                  </a:ext>
                </a:extLst>
              </p:cNvPr>
              <p:cNvSpPr txBox="1"/>
              <p:nvPr/>
            </p:nvSpPr>
            <p:spPr>
              <a:xfrm>
                <a:off x="3266674" y="4583867"/>
                <a:ext cx="363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5A691B-13F2-4C40-BC4A-73C0D5D86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674" y="4583867"/>
                <a:ext cx="363416" cy="369332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5CAC5C-6164-6E46-AF2D-8DD3CD1A2842}"/>
              </a:ext>
            </a:extLst>
          </p:cNvPr>
          <p:cNvCxnSpPr>
            <a:cxnSpLocks/>
          </p:cNvCxnSpPr>
          <p:nvPr/>
        </p:nvCxnSpPr>
        <p:spPr>
          <a:xfrm flipH="1" flipV="1">
            <a:off x="3349372" y="2533483"/>
            <a:ext cx="2" cy="3798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9C6369C-C2ED-FA4C-A924-E8E8E2A096B6}"/>
              </a:ext>
            </a:extLst>
          </p:cNvPr>
          <p:cNvCxnSpPr>
            <a:cxnSpLocks/>
          </p:cNvCxnSpPr>
          <p:nvPr/>
        </p:nvCxnSpPr>
        <p:spPr>
          <a:xfrm flipH="1" flipV="1">
            <a:off x="3348911" y="1766800"/>
            <a:ext cx="461" cy="37982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BEA9B38-A059-E245-9A1D-50F39D6BF96F}"/>
              </a:ext>
            </a:extLst>
          </p:cNvPr>
          <p:cNvCxnSpPr>
            <a:cxnSpLocks/>
          </p:cNvCxnSpPr>
          <p:nvPr/>
        </p:nvCxnSpPr>
        <p:spPr>
          <a:xfrm flipH="1" flipV="1">
            <a:off x="3143579" y="5341289"/>
            <a:ext cx="2" cy="3798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C697428-BE35-3545-A804-B46CF3884F46}"/>
              </a:ext>
            </a:extLst>
          </p:cNvPr>
          <p:cNvCxnSpPr>
            <a:cxnSpLocks/>
          </p:cNvCxnSpPr>
          <p:nvPr/>
        </p:nvCxnSpPr>
        <p:spPr>
          <a:xfrm flipH="1" flipV="1">
            <a:off x="3143118" y="4574606"/>
            <a:ext cx="461" cy="37982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위로 구부러짐 154">
            <a:extLst>
              <a:ext uri="{FF2B5EF4-FFF2-40B4-BE49-F238E27FC236}">
                <a16:creationId xmlns:a16="http://schemas.microsoft.com/office/drawing/2014/main" id="{7483AFFE-6EC3-184E-B9C6-8B48094B1298}"/>
              </a:ext>
            </a:extLst>
          </p:cNvPr>
          <p:cNvSpPr/>
          <p:nvPr/>
        </p:nvSpPr>
        <p:spPr>
          <a:xfrm rot="16200000">
            <a:off x="3980005" y="5008279"/>
            <a:ext cx="375139" cy="255596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위로 구부러짐 155">
            <a:extLst>
              <a:ext uri="{FF2B5EF4-FFF2-40B4-BE49-F238E27FC236}">
                <a16:creationId xmlns:a16="http://schemas.microsoft.com/office/drawing/2014/main" id="{F895605F-8B4C-0C40-8488-6F2DDA0D5009}"/>
              </a:ext>
            </a:extLst>
          </p:cNvPr>
          <p:cNvSpPr/>
          <p:nvPr/>
        </p:nvSpPr>
        <p:spPr>
          <a:xfrm rot="5400000">
            <a:off x="2117700" y="5018832"/>
            <a:ext cx="375139" cy="255596"/>
          </a:xfrm>
          <a:prstGeom prst="curved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6A95E7-0949-F140-B174-2F2D7DA1C1EE}"/>
              </a:ext>
            </a:extLst>
          </p:cNvPr>
          <p:cNvSpPr txBox="1"/>
          <p:nvPr/>
        </p:nvSpPr>
        <p:spPr>
          <a:xfrm>
            <a:off x="6791277" y="4466660"/>
            <a:ext cx="100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Old state</a:t>
            </a:r>
            <a:endParaRPr lang="ko-KR" altLang="en-US" sz="1200" dirty="0">
              <a:solidFill>
                <a:srgbClr val="FF0000"/>
              </a:solidFill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256C62-66A6-0D49-9552-E98AF4077632}"/>
              </a:ext>
            </a:extLst>
          </p:cNvPr>
          <p:cNvSpPr txBox="1"/>
          <p:nvPr/>
        </p:nvSpPr>
        <p:spPr>
          <a:xfrm>
            <a:off x="4365925" y="4445367"/>
            <a:ext cx="90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New state</a:t>
            </a:r>
            <a:endParaRPr lang="ko-KR" altLang="en-US" sz="1200" dirty="0">
              <a:solidFill>
                <a:schemeClr val="accent1"/>
              </a:solidFill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2C8473-D8DA-164F-A2C0-AE7AB02E48A4}"/>
              </a:ext>
            </a:extLst>
          </p:cNvPr>
          <p:cNvSpPr txBox="1"/>
          <p:nvPr/>
        </p:nvSpPr>
        <p:spPr>
          <a:xfrm>
            <a:off x="5478936" y="4301025"/>
            <a:ext cx="128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Input vector at some time step</a:t>
            </a:r>
            <a:endParaRPr lang="ko-KR" altLang="en-US" sz="1200" dirty="0">
              <a:solidFill>
                <a:schemeClr val="accent6"/>
              </a:solidFill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25CC52-CB2A-1A42-8B4E-396F221BE7AF}"/>
              </a:ext>
            </a:extLst>
          </p:cNvPr>
          <p:cNvSpPr/>
          <p:nvPr/>
        </p:nvSpPr>
        <p:spPr>
          <a:xfrm>
            <a:off x="6623604" y="4763288"/>
            <a:ext cx="662354" cy="3308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9369D7-65E6-A440-B1AD-E5924B6D7611}"/>
              </a:ext>
            </a:extLst>
          </p:cNvPr>
          <p:cNvSpPr/>
          <p:nvPr/>
        </p:nvSpPr>
        <p:spPr>
          <a:xfrm>
            <a:off x="6207434" y="4763288"/>
            <a:ext cx="328247" cy="33085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1B1314-0362-744F-AC1B-E2888F6CC18B}"/>
              </a:ext>
            </a:extLst>
          </p:cNvPr>
          <p:cNvSpPr/>
          <p:nvPr/>
        </p:nvSpPr>
        <p:spPr>
          <a:xfrm>
            <a:off x="4818032" y="4763288"/>
            <a:ext cx="363913" cy="33085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8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88438-AE0B-C944-825C-7B936463FC46}"/>
              </a:ext>
            </a:extLst>
          </p:cNvPr>
          <p:cNvSpPr txBox="1"/>
          <p:nvPr/>
        </p:nvSpPr>
        <p:spPr>
          <a:xfrm>
            <a:off x="1343063" y="1120754"/>
            <a:ext cx="295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Computational Graph</a:t>
            </a:r>
            <a:endParaRPr lang="ko-KR" altLang="en-US" sz="1600" b="1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AF49F47-4E07-E24F-826F-4549EE3FF401}"/>
                  </a:ext>
                </a:extLst>
              </p:cNvPr>
              <p:cNvSpPr txBox="1"/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AF49F47-4E07-E24F-826F-4549EE3F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B52442-46E5-254D-9985-F3FAB26756F7}"/>
                  </a:ext>
                </a:extLst>
              </p:cNvPr>
              <p:cNvSpPr txBox="1"/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B52442-46E5-254D-9985-F3FAB267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632CBC-00BD-D544-BABC-C34CBB3C7440}"/>
                  </a:ext>
                </a:extLst>
              </p:cNvPr>
              <p:cNvSpPr txBox="1"/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632CBC-00BD-D544-BABC-C34CBB3C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68A6C81-40B6-4544-AADC-75EB81446C66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1841293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33C2AE8-C845-E64E-90D5-2284D0A3D378}"/>
              </a:ext>
            </a:extLst>
          </p:cNvPr>
          <p:cNvCxnSpPr>
            <a:stCxn id="51" idx="0"/>
            <a:endCxn id="54" idx="2"/>
          </p:cNvCxnSpPr>
          <p:nvPr/>
        </p:nvCxnSpPr>
        <p:spPr>
          <a:xfrm flipV="1">
            <a:off x="2432924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E1FBFE-1D81-9F48-B9C4-8E86C8AC39CC}"/>
              </a:ext>
            </a:extLst>
          </p:cNvPr>
          <p:cNvCxnSpPr/>
          <p:nvPr/>
        </p:nvCxnSpPr>
        <p:spPr>
          <a:xfrm>
            <a:off x="2682039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3F2831-EA38-DB4F-AE37-10760DE27148}"/>
                  </a:ext>
                </a:extLst>
              </p:cNvPr>
              <p:cNvSpPr txBox="1"/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3F2831-EA38-DB4F-AE37-10760DE27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83DE9F-679A-BF4F-9CB9-3AE70B124305}"/>
                  </a:ext>
                </a:extLst>
              </p:cNvPr>
              <p:cNvSpPr txBox="1"/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83DE9F-679A-BF4F-9CB9-3AE70B12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62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88438-AE0B-C944-825C-7B936463FC46}"/>
              </a:ext>
            </a:extLst>
          </p:cNvPr>
          <p:cNvSpPr txBox="1"/>
          <p:nvPr/>
        </p:nvSpPr>
        <p:spPr>
          <a:xfrm>
            <a:off x="1343063" y="1120754"/>
            <a:ext cx="295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Computational Graph</a:t>
            </a:r>
            <a:endParaRPr lang="ko-KR" altLang="en-US" sz="1600" b="1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953FC4-00CA-8E4B-BA69-1C4F27E70A34}"/>
                  </a:ext>
                </a:extLst>
              </p:cNvPr>
              <p:cNvSpPr txBox="1"/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953FC4-00CA-8E4B-BA69-1C4F27E7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3E4BE4-DB24-BB44-A31C-A70D5575C4B9}"/>
                  </a:ext>
                </a:extLst>
              </p:cNvPr>
              <p:cNvSpPr txBox="1"/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3E4BE4-DB24-BB44-A31C-A70D5575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44CB59-9379-5348-8ECE-DE1445444F0E}"/>
                  </a:ext>
                </a:extLst>
              </p:cNvPr>
              <p:cNvSpPr txBox="1"/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44CB59-9379-5348-8ECE-DE1445444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C05061-70FB-4D41-9004-1B1457D179B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41293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96A83E-CA24-D947-B59A-91C4F61D60CB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 flipV="1">
            <a:off x="2432924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B1B95D3-416C-8847-AF29-F792236520F2}"/>
              </a:ext>
            </a:extLst>
          </p:cNvPr>
          <p:cNvCxnSpPr/>
          <p:nvPr/>
        </p:nvCxnSpPr>
        <p:spPr>
          <a:xfrm>
            <a:off x="2682039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B463DA-D577-1546-AB2E-EE9F53F433E5}"/>
                  </a:ext>
                </a:extLst>
              </p:cNvPr>
              <p:cNvSpPr txBox="1"/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B463DA-D577-1546-AB2E-EE9F53F4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0EE48F-6E84-2A4B-B036-55769C491670}"/>
                  </a:ext>
                </a:extLst>
              </p:cNvPr>
              <p:cNvSpPr txBox="1"/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0EE48F-6E84-2A4B-B036-55769C491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AC6159-4CE2-3148-9C54-11D00158E861}"/>
                  </a:ext>
                </a:extLst>
              </p:cNvPr>
              <p:cNvSpPr txBox="1"/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AC6159-4CE2-3148-9C54-11D00158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7F54F5-2CBA-1E43-A6C3-AECDBE330150}"/>
              </a:ext>
            </a:extLst>
          </p:cNvPr>
          <p:cNvCxnSpPr>
            <a:stCxn id="23" idx="0"/>
          </p:cNvCxnSpPr>
          <p:nvPr/>
        </p:nvCxnSpPr>
        <p:spPr>
          <a:xfrm flipV="1">
            <a:off x="4106203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E3FE84-BCFF-804A-A65C-C3CB3DC96B91}"/>
                  </a:ext>
                </a:extLst>
              </p:cNvPr>
              <p:cNvSpPr txBox="1"/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E3FE84-BCFF-804A-A65C-C3CB3DC9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825046-5905-7F4A-990F-335FB061E798}"/>
              </a:ext>
            </a:extLst>
          </p:cNvPr>
          <p:cNvCxnSpPr>
            <a:endCxn id="25" idx="1"/>
          </p:cNvCxnSpPr>
          <p:nvPr/>
        </p:nvCxnSpPr>
        <p:spPr>
          <a:xfrm>
            <a:off x="3514572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CB0CCA5-31AD-2B4A-9BAB-50B73C8E1EE2}"/>
              </a:ext>
            </a:extLst>
          </p:cNvPr>
          <p:cNvCxnSpPr/>
          <p:nvPr/>
        </p:nvCxnSpPr>
        <p:spPr>
          <a:xfrm>
            <a:off x="4355318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8C2306-4336-D340-BE9E-77CA66787DBE}"/>
                  </a:ext>
                </a:extLst>
              </p:cNvPr>
              <p:cNvSpPr txBox="1"/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8C2306-4336-D340-BE9E-77CA6678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E7E3DA-920F-EC42-A58D-F4DD0684C5EF}"/>
                  </a:ext>
                </a:extLst>
              </p:cNvPr>
              <p:cNvSpPr txBox="1"/>
              <p:nvPr/>
            </p:nvSpPr>
            <p:spPr>
              <a:xfrm>
                <a:off x="3398524" y="2947553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E7E3DA-920F-EC42-A58D-F4DD0684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4" y="2947553"/>
                <a:ext cx="1931200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92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676069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Vanila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RNN</a:t>
            </a:r>
          </a:p>
        </p:txBody>
      </p:sp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B86F156-4FB6-E349-ADA0-C7C2BA25D504}"/>
              </a:ext>
            </a:extLst>
          </p:cNvPr>
          <p:cNvSpPr txBox="1">
            <a:spLocks/>
          </p:cNvSpPr>
          <p:nvPr/>
        </p:nvSpPr>
        <p:spPr>
          <a:xfrm>
            <a:off x="4196289" y="52763"/>
            <a:ext cx="1341961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7237562" y="52763"/>
            <a:ext cx="1452847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69FD5-2ECD-EA4D-9C8D-5055BEAD03A8}"/>
              </a:ext>
            </a:extLst>
          </p:cNvPr>
          <p:cNvSpPr txBox="1"/>
          <p:nvPr/>
        </p:nvSpPr>
        <p:spPr>
          <a:xfrm>
            <a:off x="450935" y="600225"/>
            <a:ext cx="734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2. Recurrent Neural Network (RNN)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88438-AE0B-C944-825C-7B936463FC46}"/>
              </a:ext>
            </a:extLst>
          </p:cNvPr>
          <p:cNvSpPr txBox="1"/>
          <p:nvPr/>
        </p:nvSpPr>
        <p:spPr>
          <a:xfrm>
            <a:off x="1343063" y="1120754"/>
            <a:ext cx="295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Computational Graph</a:t>
            </a:r>
            <a:endParaRPr lang="ko-KR" altLang="en-US" sz="1600" b="1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953FC4-00CA-8E4B-BA69-1C4F27E70A34}"/>
                  </a:ext>
                </a:extLst>
              </p:cNvPr>
              <p:cNvSpPr txBox="1"/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953FC4-00CA-8E4B-BA69-1C4F27E7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4191000"/>
                <a:ext cx="4982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3E4BE4-DB24-BB44-A31C-A70D5575C4B9}"/>
                  </a:ext>
                </a:extLst>
              </p:cNvPr>
              <p:cNvSpPr txBox="1"/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3E4BE4-DB24-BB44-A31C-A70D5575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63" y="3452446"/>
                <a:ext cx="498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44CB59-9379-5348-8ECE-DE1445444F0E}"/>
                  </a:ext>
                </a:extLst>
              </p:cNvPr>
              <p:cNvSpPr txBox="1"/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44CB59-9379-5348-8ECE-DE1445444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09" y="3452446"/>
                <a:ext cx="4982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C05061-70FB-4D41-9004-1B1457D179B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41293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96A83E-CA24-D947-B59A-91C4F61D60CB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 flipV="1">
            <a:off x="2432924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B1B95D3-416C-8847-AF29-F792236520F2}"/>
              </a:ext>
            </a:extLst>
          </p:cNvPr>
          <p:cNvCxnSpPr/>
          <p:nvPr/>
        </p:nvCxnSpPr>
        <p:spPr>
          <a:xfrm>
            <a:off x="2682039" y="3637112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B463DA-D577-1546-AB2E-EE9F53F433E5}"/>
                  </a:ext>
                </a:extLst>
              </p:cNvPr>
              <p:cNvSpPr txBox="1"/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B463DA-D577-1546-AB2E-EE9F53F4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5" y="3452446"/>
                <a:ext cx="4982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0EE48F-6E84-2A4B-B036-55769C491670}"/>
                  </a:ext>
                </a:extLst>
              </p:cNvPr>
              <p:cNvSpPr txBox="1"/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0EE48F-6E84-2A4B-B036-55769C491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24" y="2947554"/>
                <a:ext cx="1931200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AC6159-4CE2-3148-9C54-11D00158E861}"/>
                  </a:ext>
                </a:extLst>
              </p:cNvPr>
              <p:cNvSpPr txBox="1"/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AC6159-4CE2-3148-9C54-11D00158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4191000"/>
                <a:ext cx="4982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7F54F5-2CBA-1E43-A6C3-AECDBE330150}"/>
              </a:ext>
            </a:extLst>
          </p:cNvPr>
          <p:cNvCxnSpPr>
            <a:stCxn id="23" idx="0"/>
          </p:cNvCxnSpPr>
          <p:nvPr/>
        </p:nvCxnSpPr>
        <p:spPr>
          <a:xfrm flipV="1">
            <a:off x="4106203" y="3821778"/>
            <a:ext cx="0" cy="369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E3FE84-BCFF-804A-A65C-C3CB3DC96B91}"/>
                  </a:ext>
                </a:extLst>
              </p:cNvPr>
              <p:cNvSpPr txBox="1"/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E3FE84-BCFF-804A-A65C-C3CB3DC9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88" y="3452391"/>
                <a:ext cx="4982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825046-5905-7F4A-990F-335FB061E798}"/>
              </a:ext>
            </a:extLst>
          </p:cNvPr>
          <p:cNvCxnSpPr>
            <a:endCxn id="25" idx="1"/>
          </p:cNvCxnSpPr>
          <p:nvPr/>
        </p:nvCxnSpPr>
        <p:spPr>
          <a:xfrm>
            <a:off x="3514572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CB0CCA5-31AD-2B4A-9BAB-50B73C8E1EE2}"/>
              </a:ext>
            </a:extLst>
          </p:cNvPr>
          <p:cNvCxnSpPr/>
          <p:nvPr/>
        </p:nvCxnSpPr>
        <p:spPr>
          <a:xfrm>
            <a:off x="4355318" y="3637057"/>
            <a:ext cx="34251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8C2306-4336-D340-BE9E-77CA66787DBE}"/>
                  </a:ext>
                </a:extLst>
              </p:cNvPr>
              <p:cNvSpPr txBox="1"/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8C2306-4336-D340-BE9E-77CA6678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4" y="3452391"/>
                <a:ext cx="4982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E7E3DA-920F-EC42-A58D-F4DD0684C5EF}"/>
                  </a:ext>
                </a:extLst>
              </p:cNvPr>
              <p:cNvSpPr txBox="1"/>
              <p:nvPr/>
            </p:nvSpPr>
            <p:spPr>
              <a:xfrm>
                <a:off x="3398524" y="2947553"/>
                <a:ext cx="193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E7E3DA-920F-EC42-A58D-F4DD0684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4" y="2947553"/>
                <a:ext cx="1931200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32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1494</Words>
  <Application>Microsoft Macintosh PowerPoint</Application>
  <PresentationFormat>화면 슬라이드 쇼(4:3)</PresentationFormat>
  <Paragraphs>509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나눔바른고딕</vt:lpstr>
      <vt:lpstr>Nanum Gothic</vt:lpstr>
      <vt:lpstr>Yoon 블랙핏 77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Myeongjun</dc:creator>
  <cp:lastModifiedBy>Jang Myeongjun</cp:lastModifiedBy>
  <cp:revision>55</cp:revision>
  <dcterms:created xsi:type="dcterms:W3CDTF">2019-04-11T05:56:22Z</dcterms:created>
  <dcterms:modified xsi:type="dcterms:W3CDTF">2019-04-16T00:04:08Z</dcterms:modified>
</cp:coreProperties>
</file>