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9" r:id="rId8"/>
    <p:sldId id="277" r:id="rId9"/>
    <p:sldId id="278" r:id="rId10"/>
    <p:sldId id="280" r:id="rId11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8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08.12.2021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3999" cy="2667000"/>
          </a:xfrm>
        </p:spPr>
        <p:txBody>
          <a:bodyPr rtlCol="0"/>
          <a:lstStyle/>
          <a:p>
            <a:pPr rtl="0"/>
            <a:r>
              <a:rPr lang="ru-RU" dirty="0" smtClean="0"/>
              <a:t>Идентификация авторства  текста с помощью цепей Маркова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Мигранов Денис, группа 20225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3068960"/>
            <a:ext cx="5652118" cy="310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18 фрагментов </a:t>
            </a:r>
            <a:r>
              <a:rPr lang="en-US" dirty="0" smtClean="0"/>
              <a:t>8</a:t>
            </a:r>
            <a:r>
              <a:rPr lang="ru-RU" dirty="0" smtClean="0"/>
              <a:t> авторов</a:t>
            </a:r>
          </a:p>
          <a:p>
            <a:pPr marL="0" indent="0">
              <a:buNone/>
            </a:pPr>
            <a:r>
              <a:rPr lang="ru-RU" dirty="0" smtClean="0"/>
              <a:t>16 правильно распознаны</a:t>
            </a:r>
            <a:endParaRPr lang="en-US" dirty="0"/>
          </a:p>
          <a:p>
            <a:pPr marL="0" indent="0">
              <a:buNone/>
            </a:pPr>
            <a:r>
              <a:rPr lang="ru-RU" sz="3200" dirty="0" smtClean="0"/>
              <a:t>Точность – </a:t>
            </a:r>
            <a:r>
              <a:rPr lang="ru-RU" sz="3200" b="1" dirty="0" smtClean="0"/>
              <a:t>89</a:t>
            </a:r>
            <a:r>
              <a:rPr lang="en-US" sz="3200" b="1" dirty="0" smtClean="0"/>
              <a:t>%</a:t>
            </a:r>
          </a:p>
          <a:p>
            <a:pPr marL="0" indent="0">
              <a:buNone/>
            </a:pPr>
            <a:r>
              <a:rPr lang="ru-RU" dirty="0" smtClean="0"/>
              <a:t>Произведения Ильфа и Петрова были ошибочно приписаны Булгакову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72816"/>
            <a:ext cx="2494011" cy="11223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4735" r="5298"/>
          <a:stretch/>
        </p:blipFill>
        <p:spPr>
          <a:xfrm>
            <a:off x="4582244" y="1969626"/>
            <a:ext cx="1368152" cy="72868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014101" y="2010801"/>
            <a:ext cx="353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+</a:t>
            </a:r>
            <a:endParaRPr lang="ru-RU" sz="36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8" r="13754"/>
          <a:stretch/>
        </p:blipFill>
        <p:spPr>
          <a:xfrm>
            <a:off x="9237736" y="2060848"/>
            <a:ext cx="2329284" cy="353300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79" y="2060848"/>
            <a:ext cx="2269953" cy="353300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830716" y="2719353"/>
            <a:ext cx="93968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800" dirty="0">
                <a:solidFill>
                  <a:schemeClr val="accent1"/>
                </a:solidFill>
              </a:rPr>
              <a:t>?</a:t>
            </a:r>
            <a:endParaRPr lang="ru-RU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Идентификация авторства текста</a:t>
            </a:r>
            <a:r>
              <a:rPr lang="en-US" b="1" dirty="0" smtClean="0"/>
              <a:t>: </a:t>
            </a:r>
            <a:r>
              <a:rPr lang="ru-RU" b="1" dirty="0" smtClean="0"/>
              <a:t>литературоведение и история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33385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Идентификация авторства </a:t>
            </a:r>
            <a:r>
              <a:rPr lang="ru-RU" b="1" dirty="0" smtClean="0"/>
              <a:t>текста</a:t>
            </a:r>
            <a:r>
              <a:rPr lang="en-US" b="1" dirty="0" smtClean="0"/>
              <a:t>: </a:t>
            </a:r>
            <a:r>
              <a:rPr lang="ru-RU" b="1" dirty="0" smtClean="0"/>
              <a:t>криминалистика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2" y="1905000"/>
            <a:ext cx="6397601" cy="4267200"/>
          </a:xfrm>
        </p:spPr>
      </p:pic>
    </p:spTree>
    <p:extLst>
      <p:ext uri="{BB962C8B-B14F-4D97-AF65-F5344CB8AC3E}">
        <p14:creationId xmlns:p14="http://schemas.microsoft.com/office/powerpoint/2010/main" val="3178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определения авторства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1844824"/>
            <a:ext cx="9143998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заключается в </a:t>
            </a:r>
            <a:r>
              <a:rPr lang="ru-RU" dirty="0"/>
              <a:t>установлении авторства </a:t>
            </a:r>
            <a:r>
              <a:rPr lang="ru-RU" dirty="0" smtClean="0"/>
              <a:t>текста с </a:t>
            </a:r>
            <a:r>
              <a:rPr lang="ru-RU" dirty="0"/>
              <a:t>помощью выделения особенностей авторского стиля и сравнения </a:t>
            </a:r>
            <a:r>
              <a:rPr lang="ru-RU" dirty="0" smtClean="0"/>
              <a:t>их </a:t>
            </a:r>
            <a:r>
              <a:rPr lang="ru-RU" dirty="0"/>
              <a:t>с другими произведениями, авторство которых </a:t>
            </a:r>
            <a:r>
              <a:rPr lang="ru-RU" b="1" dirty="0"/>
              <a:t>заведомо известно</a:t>
            </a:r>
            <a:r>
              <a:rPr lang="ru-RU" dirty="0"/>
              <a:t>.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r="12955" b="29018"/>
          <a:stretch/>
        </p:blipFill>
        <p:spPr>
          <a:xfrm>
            <a:off x="6958509" y="2996952"/>
            <a:ext cx="864095" cy="11479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t="8472" r="19905" b="30388"/>
          <a:stretch/>
        </p:blipFill>
        <p:spPr>
          <a:xfrm>
            <a:off x="6964169" y="4221088"/>
            <a:ext cx="858435" cy="11665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4" t="13650" r="26502" b="39102"/>
          <a:stretch/>
        </p:blipFill>
        <p:spPr>
          <a:xfrm>
            <a:off x="6958509" y="5463881"/>
            <a:ext cx="864095" cy="11436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0" y="3000666"/>
            <a:ext cx="952872" cy="952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0" y="3910728"/>
            <a:ext cx="952872" cy="952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45" y="5698484"/>
            <a:ext cx="952872" cy="9528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70" y="4784708"/>
            <a:ext cx="952872" cy="952872"/>
          </a:xfrm>
          <a:prstGeom prst="rect">
            <a:avLst/>
          </a:prstGeom>
        </p:spPr>
      </p:pic>
      <p:cxnSp>
        <p:nvCxnSpPr>
          <p:cNvPr id="13" name="Прямая со стрелкой 12"/>
          <p:cNvCxnSpPr>
            <a:stCxn id="7" idx="3"/>
          </p:cNvCxnSpPr>
          <p:nvPr/>
        </p:nvCxnSpPr>
        <p:spPr>
          <a:xfrm>
            <a:off x="5014292" y="3477102"/>
            <a:ext cx="1728192" cy="2399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</p:cNvCxnSpPr>
          <p:nvPr/>
        </p:nvCxnSpPr>
        <p:spPr>
          <a:xfrm>
            <a:off x="5014292" y="4387164"/>
            <a:ext cx="1728192" cy="39754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</p:cNvCxnSpPr>
          <p:nvPr/>
        </p:nvCxnSpPr>
        <p:spPr>
          <a:xfrm>
            <a:off x="4958942" y="5261144"/>
            <a:ext cx="1855550" cy="7745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856236" y="5904291"/>
            <a:ext cx="359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84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идентификации авторства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6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цепи Маркова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" b="5502"/>
          <a:stretch/>
        </p:blipFill>
        <p:spPr>
          <a:xfrm>
            <a:off x="1858978" y="2564904"/>
            <a:ext cx="8470868" cy="3888432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0" y="1988840"/>
            <a:ext cx="11783044" cy="3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Изначальная обработка текста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522414" y="1905000"/>
            <a:ext cx="5292078" cy="2748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— Скажи-ка, дядя, ведь не даром</a:t>
            </a:r>
            <a:br>
              <a:rPr lang="ru-RU" sz="2800" dirty="0"/>
            </a:br>
            <a:r>
              <a:rPr lang="ru-RU" sz="2800" dirty="0"/>
              <a:t>Москва, спаленная пожаром,</a:t>
            </a:r>
            <a:br>
              <a:rPr lang="ru-RU" sz="2800" dirty="0"/>
            </a:br>
            <a:r>
              <a:rPr lang="ru-RU" sz="2800" dirty="0"/>
              <a:t>Французу отдана?</a:t>
            </a:r>
            <a:br>
              <a:rPr lang="ru-RU" sz="2800" dirty="0"/>
            </a:br>
            <a:r>
              <a:rPr lang="ru-RU" sz="2800" dirty="0"/>
              <a:t>Ведь были ж схватки боевые,</a:t>
            </a:r>
            <a:br>
              <a:rPr lang="ru-RU" sz="2800" dirty="0"/>
            </a:br>
            <a:r>
              <a:rPr lang="ru-RU" sz="2800" dirty="0"/>
              <a:t>Да, говорят, еще какие!</a:t>
            </a:r>
            <a:br>
              <a:rPr lang="ru-RU" sz="2800" dirty="0"/>
            </a:br>
            <a:r>
              <a:rPr lang="ru-RU" sz="2800" dirty="0"/>
              <a:t>Недаром помнит вся Россия</a:t>
            </a:r>
            <a:br>
              <a:rPr lang="ru-RU" sz="2800" dirty="0"/>
            </a:br>
            <a:r>
              <a:rPr lang="ru-RU" sz="2800" dirty="0"/>
              <a:t>Про день Бородина!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10236" y="4869160"/>
            <a:ext cx="75608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скажи ка дядя ведь не даром </a:t>
            </a:r>
            <a:r>
              <a:rPr lang="ru-RU" sz="2800" dirty="0" err="1"/>
              <a:t>москва</a:t>
            </a:r>
            <a:r>
              <a:rPr lang="ru-RU" sz="2800" dirty="0"/>
              <a:t> спаленная пожаром французу </a:t>
            </a:r>
            <a:r>
              <a:rPr lang="ru-RU" sz="2800" dirty="0"/>
              <a:t>отдана ведь </a:t>
            </a:r>
            <a:r>
              <a:rPr lang="ru-RU" sz="2800" dirty="0"/>
              <a:t>были ж схватки боевые да говорят еще какие недаром помнит вся </a:t>
            </a:r>
            <a:r>
              <a:rPr lang="ru-RU" sz="2800" dirty="0" err="1"/>
              <a:t>россия</a:t>
            </a:r>
            <a:r>
              <a:rPr lang="ru-RU" sz="2800" dirty="0"/>
              <a:t> про день </a:t>
            </a:r>
            <a:r>
              <a:rPr lang="ru-RU" sz="2800" dirty="0" err="1"/>
              <a:t>бородина</a:t>
            </a:r>
            <a:endParaRPr lang="ru-RU" sz="28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6598468" y="3137528"/>
            <a:ext cx="3384376" cy="1731632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 rot="1629370">
            <a:off x="6685803" y="3655340"/>
            <a:ext cx="3413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токенизация и избавление от пунктуации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92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Вычисление вероятностей переходов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355975" cy="42672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marL="0" indent="0" rtl="0">
              <a:buNone/>
            </a:pPr>
            <a:endParaRPr lang="en-US" sz="3000" dirty="0"/>
          </a:p>
          <a:p>
            <a:pPr marL="0" indent="0" rtl="0">
              <a:buNone/>
            </a:pPr>
            <a:r>
              <a:rPr lang="ru-RU" sz="3000" dirty="0" smtClean="0"/>
              <a:t>Текст</a:t>
            </a:r>
            <a:r>
              <a:rPr lang="en-US" sz="3000" dirty="0" smtClean="0"/>
              <a:t>: </a:t>
            </a:r>
            <a:r>
              <a:rPr lang="en-US" sz="3000" dirty="0" smtClean="0"/>
              <a:t>“</a:t>
            </a:r>
            <a:r>
              <a:rPr lang="en-US" sz="3000" b="1" dirty="0" smtClean="0"/>
              <a:t>hello</a:t>
            </a:r>
            <a:r>
              <a:rPr lang="ru-RU" sz="3000" b="1" dirty="0" smtClean="0"/>
              <a:t> </a:t>
            </a:r>
            <a:r>
              <a:rPr lang="en-US" sz="3000" b="1" dirty="0" smtClean="0"/>
              <a:t>hello</a:t>
            </a:r>
            <a:r>
              <a:rPr lang="ru-RU" sz="3000" b="1" dirty="0" smtClean="0"/>
              <a:t> </a:t>
            </a:r>
            <a:r>
              <a:rPr lang="en-US" sz="3000" b="1" dirty="0" smtClean="0"/>
              <a:t>hello</a:t>
            </a:r>
            <a:r>
              <a:rPr lang="ru-RU" sz="3000" b="1" dirty="0" smtClean="0"/>
              <a:t> </a:t>
            </a:r>
            <a:r>
              <a:rPr lang="en-US" sz="3000" b="1" dirty="0" smtClean="0"/>
              <a:t>l”</a:t>
            </a:r>
            <a:endParaRPr lang="ru-RU" sz="3000" b="1" dirty="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9131654"/>
              </p:ext>
            </p:extLst>
          </p:nvPr>
        </p:nvGraphicFramePr>
        <p:xfrm>
          <a:off x="6598468" y="1738496"/>
          <a:ext cx="3528390" cy="2194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8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065"/>
                <a:gridCol w="588065"/>
                <a:gridCol w="588065"/>
              </a:tblGrid>
              <a:tr h="299571">
                <a:tc>
                  <a:txBody>
                    <a:bodyPr/>
                    <a:lstStyle/>
                    <a:p>
                      <a:pPr rtl="0"/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e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l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o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_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h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e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l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o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ru-RU" b="1" noProof="0" dirty="0" smtClean="0"/>
                        <a:t>_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8362663" y="3985425"/>
            <a:ext cx="0" cy="52369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669303"/>
              </p:ext>
            </p:extLst>
          </p:nvPr>
        </p:nvGraphicFramePr>
        <p:xfrm>
          <a:off x="6598468" y="4509120"/>
          <a:ext cx="3528390" cy="2194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8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065"/>
                <a:gridCol w="588065"/>
                <a:gridCol w="588065"/>
              </a:tblGrid>
              <a:tr h="299571">
                <a:tc>
                  <a:txBody>
                    <a:bodyPr/>
                    <a:lstStyle/>
                    <a:p>
                      <a:pPr rtl="0"/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e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l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o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_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h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e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l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0.5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0.5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o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ru-RU" b="1" noProof="0" dirty="0" smtClean="0"/>
                        <a:t>_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0.67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0.33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текстов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i="0">
                          <a:latin typeface="Cambria Math" panose="02040503050406030204" pitchFamily="18" charset="0"/>
                        </a:rPr>
                        <m:t>hello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𝑎𝑢𝑡h𝑜𝑟</m:t>
                          </m:r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𝑎𝑢𝑡h𝑜𝑟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/>
          <p:cNvCxnSpPr/>
          <p:nvPr/>
        </p:nvCxnSpPr>
        <p:spPr>
          <a:xfrm>
            <a:off x="6094412" y="3933056"/>
            <a:ext cx="0" cy="936104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863</TotalTime>
  <Words>199</Words>
  <Application>Microsoft Office PowerPoint</Application>
  <PresentationFormat>Произвольный</PresentationFormat>
  <Paragraphs>102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Consolas</vt:lpstr>
      <vt:lpstr>Corbel</vt:lpstr>
      <vt:lpstr>Школьная доска (16x9)</vt:lpstr>
      <vt:lpstr>Идентификация авторства  текста с помощью цепей Маркова</vt:lpstr>
      <vt:lpstr>Идентификация авторства текста: литературоведение и история</vt:lpstr>
      <vt:lpstr>Идентификация авторства текста: криминалистика</vt:lpstr>
      <vt:lpstr>Задача определения авторства текста</vt:lpstr>
      <vt:lpstr>Методы идентификации авторства</vt:lpstr>
      <vt:lpstr>Простые цепи Маркова</vt:lpstr>
      <vt:lpstr>Изначальная обработка текста</vt:lpstr>
      <vt:lpstr>Вычисление вероятностей переходов</vt:lpstr>
      <vt:lpstr>Классификация текстов</vt:lpstr>
      <vt:lpstr>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Идентификация авторства  текста с помощью цепей Маркова</dc:title>
  <dc:creator>Денис</dc:creator>
  <cp:lastModifiedBy>Учетная запись Майкрософт</cp:lastModifiedBy>
  <cp:revision>110</cp:revision>
  <dcterms:created xsi:type="dcterms:W3CDTF">2021-12-05T04:34:29Z</dcterms:created>
  <dcterms:modified xsi:type="dcterms:W3CDTF">2021-12-08T13:59:24Z</dcterms:modified>
</cp:coreProperties>
</file>