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0" r:id="rId3"/>
    <p:sldId id="271" r:id="rId4"/>
    <p:sldId id="272" r:id="rId5"/>
    <p:sldId id="274" r:id="rId6"/>
    <p:sldId id="273" r:id="rId7"/>
    <p:sldId id="279" r:id="rId8"/>
    <p:sldId id="277" r:id="rId9"/>
    <p:sldId id="278" r:id="rId10"/>
    <p:sldId id="280" r:id="rId11"/>
    <p:sldId id="267" r:id="rId12"/>
    <p:sldId id="268" r:id="rId13"/>
    <p:sldId id="258" r:id="rId14"/>
    <p:sldId id="260" r:id="rId15"/>
    <p:sldId id="261" r:id="rId16"/>
    <p:sldId id="262" r:id="rId17"/>
    <p:sldId id="263" r:id="rId18"/>
    <p:sldId id="266" r:id="rId19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4080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noProof="0" dirty="0"/>
              <a:t>Название диаграммы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150336"/>
        <c:axId val="406152296"/>
      </c:barChart>
      <c:catAx>
        <c:axId val="40615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6152296"/>
        <c:crosses val="autoZero"/>
        <c:auto val="1"/>
        <c:lblAlgn val="ctr"/>
        <c:lblOffset val="100"/>
        <c:noMultiLvlLbl val="0"/>
      </c:catAx>
      <c:valAx>
        <c:axId val="406152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06150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13D02FD-F98D-4393-8C2A-AA2B1B59A463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164D38-2738-4F9A-AE2C-9F3DA1661795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6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14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85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12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34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2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3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500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18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372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6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9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Полилиния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DCAA3-DEBC-406D-8401-30E1F946FF53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7" name="Линия" descr="Изображение линии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3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4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5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6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7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8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5B83A8-B65A-4820-B3AA-18435A44086F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7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5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6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7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8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9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0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41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67F8A-3B9B-475E-B703-D5E9DB2614A0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255" name="Линия" descr="Изображение линии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Полилиния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7" name="Полилиния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8" name="Полилиния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59" name="Полилиния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0" name="Полилиния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1" name="Полилиния 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2" name="Полилиния 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3" name="Полилиния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4" name="Полилиния 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5" name="Полилиния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6" name="Полилиния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7" name="Полилиния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8" name="Полилиния 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69" name="Полилиния 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0" name="Полилиния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1" name="Полилиния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2" name="Полилиния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3" name="Полилиния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4" name="Полилиния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5" name="Полилиния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6" name="Полилиния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7" name="Полилиния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8" name="Полилиния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79" name="Полилиния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0" name="Полилиния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1" name="Полилиния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2" name="Полилиния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3" name="Полилиния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4" name="Полилиния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5" name="Полилиния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6" name="Полилиния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7" name="Полилиния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8" name="Полилиния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89" name="Полилиния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0" name="Полилиния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1" name="Полилиния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2" name="Полилиния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3" name="Полилиния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4" name="Полилиния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5" name="Полилиния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6" name="Полилиния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7" name="Полилиния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8" name="Полилиния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99" name="Полилиния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0" name="Полилиния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1" name="Полилиния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2" name="Полилиния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3" name="Полилиния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4" name="Полилиния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5" name="Полилиния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6" name="Полилиния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7" name="Полилиния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8" name="Полилиния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09" name="Полилиния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0" name="Полилиния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1" name="Полилиния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2" name="Полилиния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3" name="Полилиния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4" name="Полилиния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5" name="Полилиния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6" name="Полилиния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7" name="Полилиния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8" name="Полилиния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19" name="Полилиния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0" name="Полилиния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1" name="Полилиния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2" name="Полилиния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3" name="Полилиния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4" name="Полилиния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5" name="Полилиния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6" name="Полилиния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7" name="Полилиния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8" name="Полилиния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29" name="Полилиния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0" name="Полилиния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1" name="Полилиния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2" name="Полилиния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3" name="Полилиния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4" name="Полилиния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5" name="Полилиния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6" name="Полилиния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7" name="Полилиния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8" name="Полилиния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9" name="Полилиния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0" name="Полилиния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1" name="Полилиния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2" name="Полилиния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3" name="Полилиния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4" name="Полилиния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5" name="Полилиния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6" name="Полилиния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7" name="Полилиния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8" name="Полилиния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9" name="Полилиния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0" name="Полилиния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1" name="Полилиния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2" name="Полилиния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3" name="Полилиния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4" name="Полилиния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5" name="Полилиния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6" name="Полилиния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7" name="Полилиния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8" name="Полилиния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59" name="Полилиния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0" name="Полилиния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1" name="Полилиния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2" name="Полилиния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3" name="Полилиния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4" name="Полилиния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5" name="Полилиния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6" name="Полилиния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7" name="Полилиния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8" name="Полилиния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69" name="Полилиния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0" name="Полилиния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1" name="Полилиния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2" name="Полилиния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3" name="Полилиния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4" name="Полилиния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5" name="Полилиния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6" name="Полилиния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7" name="Полилиния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8" name="Полилиния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6B7B8-68DB-4C8D-B1EE-F0C4532BD17D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8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8857C3-C93F-4E49-AD92-CBF7106F2783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60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Полилиния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1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2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3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4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36C73-844D-4651-9FC2-22D52B486471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5" name="Объект 3"/>
          <p:cNvSpPr>
            <a:spLocks noGrp="1"/>
          </p:cNvSpPr>
          <p:nvPr>
            <p:ph sz="half" idx="13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grpSp>
        <p:nvGrpSpPr>
          <p:cNvPr id="156" name="Линия" descr="Изображение линии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Полилиния 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8" name="Полилиния 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59" name="Полилиния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0" name="Полилиния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1" name="Полилиния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2" name="Полилиния 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3" name="Полилиния 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4" name="Полилиния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5" name="Полилиния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6" name="Полилиния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7" name="Полилиния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8" name="Полилиния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69" name="Полилиния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0" name="Полилиния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1" name="Полилиния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2" name="Полилиния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3" name="Полилиния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4" name="Полилиния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5" name="Полилиния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6" name="Полилиния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7" name="Полилиния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8" name="Полилиния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79" name="Полилиния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0" name="Полилиния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1" name="Полилиния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2" name="Полилиния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3" name="Полилиния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4" name="Полилиния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5" name="Полилиния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6" name="Полилиния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7" name="Полилиния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8" name="Полилиния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89" name="Полилиния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0" name="Полилиния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1" name="Полилиния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2" name="Полилиния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3" name="Полилиния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4" name="Полилиния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5" name="Полилиния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6" name="Полилиния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7" name="Полилиния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8" name="Полилиния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199" name="Полилиния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0" name="Полилиния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1" name="Полилиния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2" name="Полилиния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3" name="Полилиния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4" name="Полилиния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5" name="Полилиния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6" name="Полилиния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7" name="Полилиния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8" name="Полилиния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09" name="Полилиния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0" name="Полилиния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1" name="Полилиния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2" name="Полилиния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3" name="Полилиния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4" name="Полилиния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5" name="Полилиния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6" name="Полилиния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7" name="Полилиния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8" name="Полилиния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19" name="Полилиния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0" name="Полилиния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1" name="Полилиния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2" name="Полилиния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3" name="Полилиния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4" name="Полилиния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5" name="Полилиния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6" name="Полилиния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7" name="Полилиния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8" name="Полилиния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29" name="Полилиния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  <p:sp>
          <p:nvSpPr>
            <p:cNvPr id="230" name="Полилиния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ln>
                  <a:noFill/>
                </a:ln>
              </a:endParaRPr>
            </a:p>
          </p:txBody>
        </p:sp>
      </p:grp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2BE7C9-88BB-4EFE-8667-3062E1396877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13653-6E18-417E-A961-3DF0937C0BAA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grpSp>
        <p:nvGrpSpPr>
          <p:cNvPr id="615" name="рамка" descr="Изображение прямоугольника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Группа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Группа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Группа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Группа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Группа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Группа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705AF-92A4-4691-A540-883D58C8D1DC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grpSp>
        <p:nvGrpSpPr>
          <p:cNvPr id="614" name="рамка" descr="Изображение прямоугольника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Группа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Группа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Полилиния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Полилиния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Полилиния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Группа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Полилиния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Полилиния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Полилиния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Группа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Группа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Полилиния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Полилиния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Полилиния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Полилиния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Полилиния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Полилиния 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Полилиния 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Полилиния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Полилиния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Полилиния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Полилиния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Полилиния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Полилиния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Полилиния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Полилиния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Полилиния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Полилиния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Полилиния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Полилиния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Полилиния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Полилиния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Полилиния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Полилиния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Полилиния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Полилиния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Полилиния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Полилиния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Полилиния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Полилиния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Полилиния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Полилиния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Полилиния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Полилиния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Полилиния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Полилиния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Полилиния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Полилиния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Полилиния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Полилиния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Полилиния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Полилиния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Полилиния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Полилиния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Полилиния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Полилиния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Полилиния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Полилиния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Полилиния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Полилиния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Полилиния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Полилиния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Полилиния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Полилиния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Полилиния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Полилиния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Полилиния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Полилиния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Полилиния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Полилиния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Полилиния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Полилиния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Полилиния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Полилиния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Полилиния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Полилиния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Полилиния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Полилиния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Полилиния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Полилиния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Полилиния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Полилиния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Полилиния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Полилиния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Полилиния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Группа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Полилиния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Полилиния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Полилиния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Полилиния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Полилиния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Полилиния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Полилиния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Полилиния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Полилиния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Полилиния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Полилиния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Полилиния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Полилиния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Полилиния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Полилиния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Полилиния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Полилиния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Полилиния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Полилиния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Полилиния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Полилиния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Полилиния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Полилиния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Полилиния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Полилиния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Полилиния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Полилиния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Полилиния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Полилиния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Полилиния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Полилиния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Полилиния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Полилиния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Полилиния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Полилиния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Полилиния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Полилиния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Полилиния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Полилиния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Полилиния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Полилиния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Полилиния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Полилиния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Полилиния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Полилиния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Полилиния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Полилиния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Полилиния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Полилиния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Полилиния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Полилиния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Полилиния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Полилиния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Полилиния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Полилиния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Полилиния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Полилиния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Полилиния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Полилиния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Полилиния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Полилиния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Полилиния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Полилиния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Полилиния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Полилиния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Полилиния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Полилиния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Полилиния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Полилиния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Полилиния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Полилиния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Полилиния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Полилиния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Полилиния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ru-RU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09E27C-4335-4F92-9135-AD8999CC569B}" type="datetime1">
              <a:rPr lang="ru-RU" smtClean="0"/>
              <a:t>08.12.2021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9D4412-E0C6-4262-9FCB-58486E3B00CB}" type="datetime1">
              <a:rPr lang="ru-RU" noProof="0" smtClean="0"/>
              <a:t>08.12.2021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3999" cy="2667000"/>
          </a:xfrm>
        </p:spPr>
        <p:txBody>
          <a:bodyPr rtlCol="0"/>
          <a:lstStyle/>
          <a:p>
            <a:pPr rtl="0"/>
            <a:r>
              <a:rPr lang="ru-RU" dirty="0" smtClean="0"/>
              <a:t>Идентификация авторства  текста с помощью цепей Маркова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Мигранов Денис, группа 20225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3068960"/>
            <a:ext cx="6300190" cy="31032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18 книг</a:t>
            </a:r>
            <a:r>
              <a:rPr lang="en-US" dirty="0" smtClean="0"/>
              <a:t> 8</a:t>
            </a:r>
            <a:r>
              <a:rPr lang="ru-RU" dirty="0" smtClean="0"/>
              <a:t> авторов</a:t>
            </a:r>
          </a:p>
          <a:p>
            <a:pPr marL="0" indent="0">
              <a:buNone/>
            </a:pPr>
            <a:r>
              <a:rPr lang="ru-RU" dirty="0" smtClean="0"/>
              <a:t>16 правильно распознаны</a:t>
            </a:r>
            <a:r>
              <a:rPr lang="en-US" dirty="0" smtClean="0"/>
              <a:t> (</a:t>
            </a:r>
            <a:r>
              <a:rPr lang="ru-RU" dirty="0" smtClean="0"/>
              <a:t>точность 0.89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772816"/>
            <a:ext cx="2494011" cy="11223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4735" r="5298"/>
          <a:stretch/>
        </p:blipFill>
        <p:spPr>
          <a:xfrm>
            <a:off x="4582244" y="1969626"/>
            <a:ext cx="1368152" cy="72868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014101" y="2010801"/>
            <a:ext cx="353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+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5360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заголовка и объектов с диаграммой</a:t>
            </a:r>
            <a:endParaRPr lang="ru-RU" dirty="0"/>
          </a:p>
        </p:txBody>
      </p:sp>
      <p:graphicFrame>
        <p:nvGraphicFramePr>
          <p:cNvPr id="6" name="Объект 5" descr="Гистограмма с группировкой, где показаны значения трех рядов для четырех 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28780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Макет двух объектов с таблицей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Первый пункт списка</a:t>
            </a:r>
          </a:p>
          <a:p>
            <a:pPr rtl="0"/>
            <a:r>
              <a:rPr lang="ru-RU" dirty="0" smtClean="0"/>
              <a:t>Второй пункт списка</a:t>
            </a:r>
          </a:p>
          <a:p>
            <a:pPr rtl="0"/>
            <a:r>
              <a:rPr lang="ru-RU" dirty="0" smtClean="0"/>
              <a:t>Третий пункт списка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1013514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Группа А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Группа Б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 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82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95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 2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76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88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ru-RU" noProof="0" dirty="0" smtClean="0"/>
                        <a:t>Класс 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84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90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 smtClean="0"/>
              <a:t>Добавить заголовок </a:t>
            </a:r>
            <a:r>
              <a:rPr lang="ru-RU" dirty="0"/>
              <a:t>слайда —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Добавить заголовок слайда —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Рисунок 5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Идентификация авторства текста</a:t>
            </a:r>
            <a:r>
              <a:rPr lang="en-US" b="1" dirty="0" smtClean="0"/>
              <a:t>: </a:t>
            </a:r>
            <a:r>
              <a:rPr lang="ru-RU" b="1" dirty="0" smtClean="0"/>
              <a:t>литературоведение и история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600" cy="4267200"/>
          </a:xfrm>
        </p:spPr>
      </p:pic>
    </p:spTree>
    <p:extLst>
      <p:ext uri="{BB962C8B-B14F-4D97-AF65-F5344CB8AC3E}">
        <p14:creationId xmlns:p14="http://schemas.microsoft.com/office/powerpoint/2010/main" val="333857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Идентификация авторства </a:t>
            </a:r>
            <a:r>
              <a:rPr lang="ru-RU" b="1" dirty="0" smtClean="0"/>
              <a:t>текста</a:t>
            </a:r>
            <a:r>
              <a:rPr lang="en-US" b="1" dirty="0" smtClean="0"/>
              <a:t>: </a:t>
            </a:r>
            <a:r>
              <a:rPr lang="ru-RU" b="1" dirty="0" smtClean="0"/>
              <a:t>криминалистика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2" y="1905000"/>
            <a:ext cx="6397601" cy="4267200"/>
          </a:xfrm>
        </p:spPr>
      </p:pic>
    </p:spTree>
    <p:extLst>
      <p:ext uri="{BB962C8B-B14F-4D97-AF65-F5344CB8AC3E}">
        <p14:creationId xmlns:p14="http://schemas.microsoft.com/office/powerpoint/2010/main" val="3178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определения авторства текста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2414" y="1844824"/>
            <a:ext cx="9143998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Задача заключается в </a:t>
            </a:r>
            <a:r>
              <a:rPr lang="ru-RU" dirty="0"/>
              <a:t>установлении авторства </a:t>
            </a:r>
            <a:r>
              <a:rPr lang="ru-RU" dirty="0" smtClean="0"/>
              <a:t>текста с </a:t>
            </a:r>
            <a:r>
              <a:rPr lang="ru-RU" dirty="0"/>
              <a:t>помощью выделения особенностей авторского стиля и сравнения </a:t>
            </a:r>
            <a:r>
              <a:rPr lang="ru-RU" dirty="0" smtClean="0"/>
              <a:t>их </a:t>
            </a:r>
            <a:r>
              <a:rPr lang="ru-RU" dirty="0"/>
              <a:t>с другими произведениями, авторство которых </a:t>
            </a:r>
            <a:r>
              <a:rPr lang="ru-RU" b="1" dirty="0"/>
              <a:t>заведомо известно</a:t>
            </a:r>
            <a:r>
              <a:rPr lang="ru-RU" dirty="0"/>
              <a:t>.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r="12955" b="29018"/>
          <a:stretch/>
        </p:blipFill>
        <p:spPr>
          <a:xfrm>
            <a:off x="6958509" y="2996952"/>
            <a:ext cx="864095" cy="11479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t="8472" r="19905" b="30388"/>
          <a:stretch/>
        </p:blipFill>
        <p:spPr>
          <a:xfrm>
            <a:off x="6964169" y="4221088"/>
            <a:ext cx="858435" cy="11665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74" t="13650" r="26502" b="39102"/>
          <a:stretch/>
        </p:blipFill>
        <p:spPr>
          <a:xfrm>
            <a:off x="6958509" y="5463881"/>
            <a:ext cx="864095" cy="11436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0" y="3000666"/>
            <a:ext cx="952872" cy="9528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20" y="3910728"/>
            <a:ext cx="952872" cy="9528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745" y="5698484"/>
            <a:ext cx="952872" cy="95287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70" y="4784708"/>
            <a:ext cx="952872" cy="952872"/>
          </a:xfrm>
          <a:prstGeom prst="rect">
            <a:avLst/>
          </a:prstGeom>
        </p:spPr>
      </p:pic>
      <p:cxnSp>
        <p:nvCxnSpPr>
          <p:cNvPr id="13" name="Прямая со стрелкой 12"/>
          <p:cNvCxnSpPr>
            <a:stCxn id="7" idx="3"/>
          </p:cNvCxnSpPr>
          <p:nvPr/>
        </p:nvCxnSpPr>
        <p:spPr>
          <a:xfrm>
            <a:off x="5014292" y="3477102"/>
            <a:ext cx="1728192" cy="2399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</p:cNvCxnSpPr>
          <p:nvPr/>
        </p:nvCxnSpPr>
        <p:spPr>
          <a:xfrm>
            <a:off x="5014292" y="4387164"/>
            <a:ext cx="1728192" cy="39754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</p:cNvCxnSpPr>
          <p:nvPr/>
        </p:nvCxnSpPr>
        <p:spPr>
          <a:xfrm>
            <a:off x="4958942" y="5261144"/>
            <a:ext cx="1855550" cy="77456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856236" y="5904291"/>
            <a:ext cx="359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2846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идентификации авторства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6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цепи Маркова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" b="5502"/>
          <a:stretch/>
        </p:blipFill>
        <p:spPr>
          <a:xfrm>
            <a:off x="1858978" y="2564904"/>
            <a:ext cx="8470868" cy="3888432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90" y="1988840"/>
            <a:ext cx="11783044" cy="3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Изначальная обработка текста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522414" y="1905000"/>
            <a:ext cx="4716014" cy="274813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— Скажи-ка, дядя, ведь не даром</a:t>
            </a:r>
            <a:br>
              <a:rPr lang="ru-RU" dirty="0"/>
            </a:br>
            <a:r>
              <a:rPr lang="ru-RU" dirty="0"/>
              <a:t>Москва, спаленная пожаром,</a:t>
            </a:r>
            <a:br>
              <a:rPr lang="ru-RU" dirty="0"/>
            </a:br>
            <a:r>
              <a:rPr lang="ru-RU" dirty="0"/>
              <a:t>Французу отдана?</a:t>
            </a:r>
            <a:br>
              <a:rPr lang="ru-RU" dirty="0"/>
            </a:br>
            <a:r>
              <a:rPr lang="ru-RU" dirty="0"/>
              <a:t>Ведь были ж схватки боевые,</a:t>
            </a:r>
            <a:br>
              <a:rPr lang="ru-RU" dirty="0"/>
            </a:br>
            <a:r>
              <a:rPr lang="ru-RU" dirty="0"/>
              <a:t>Да, говорят, еще какие!</a:t>
            </a:r>
            <a:br>
              <a:rPr lang="ru-RU" dirty="0"/>
            </a:br>
            <a:r>
              <a:rPr lang="ru-RU" dirty="0"/>
              <a:t>Недаром помнит вся Россия</a:t>
            </a:r>
            <a:br>
              <a:rPr lang="ru-RU" dirty="0"/>
            </a:br>
            <a:r>
              <a:rPr lang="ru-RU" dirty="0"/>
              <a:t>Про день Бородина!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02324" y="4797152"/>
            <a:ext cx="6588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скажи ка дядя ведь не даром </a:t>
            </a:r>
            <a:r>
              <a:rPr lang="ru-RU" sz="2400" dirty="0" err="1"/>
              <a:t>москва</a:t>
            </a:r>
            <a:r>
              <a:rPr lang="ru-RU" sz="2400" dirty="0"/>
              <a:t> спаленная пожаром французу отдана ведь были ж схватки боевые да говорят еще какие недаром помнит вся </a:t>
            </a:r>
            <a:r>
              <a:rPr lang="ru-RU" sz="2400" dirty="0" err="1"/>
              <a:t>россия</a:t>
            </a:r>
            <a:r>
              <a:rPr lang="ru-RU" sz="2400" dirty="0"/>
              <a:t> про день </a:t>
            </a:r>
            <a:r>
              <a:rPr lang="ru-RU" sz="2400" dirty="0" err="1"/>
              <a:t>бородина</a:t>
            </a:r>
            <a:endParaRPr lang="ru-RU" sz="24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654252" y="4077072"/>
            <a:ext cx="2088232" cy="720080"/>
          </a:xfrm>
          <a:prstGeom prst="straightConnector1">
            <a:avLst/>
          </a:prstGeom>
          <a:ln w="571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Вычисление вероятностей переходов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3995935" cy="42672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marL="0" indent="0" rtl="0">
              <a:buNone/>
            </a:pPr>
            <a:endParaRPr lang="en-US" sz="3000" dirty="0"/>
          </a:p>
          <a:p>
            <a:pPr marL="0" indent="0" rtl="0">
              <a:buNone/>
            </a:pPr>
            <a:r>
              <a:rPr lang="ru-RU" sz="3000" dirty="0" smtClean="0"/>
              <a:t>Текст</a:t>
            </a:r>
            <a:r>
              <a:rPr lang="en-US" sz="3000" dirty="0" smtClean="0"/>
              <a:t>: </a:t>
            </a:r>
            <a:r>
              <a:rPr lang="en-US" sz="3000" b="1" dirty="0" err="1" smtClean="0"/>
              <a:t>hellohellohello</a:t>
            </a:r>
            <a:r>
              <a:rPr lang="en-US" sz="3000" b="1" dirty="0" err="1"/>
              <a:t>l</a:t>
            </a:r>
            <a:endParaRPr lang="ru-RU" sz="3000" b="1" dirty="0" smtClean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040985"/>
              </p:ext>
            </p:extLst>
          </p:nvPr>
        </p:nvGraphicFramePr>
        <p:xfrm>
          <a:off x="6598468" y="1772816"/>
          <a:ext cx="3528390" cy="202805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56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56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56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5678"/>
                <a:gridCol w="705678"/>
              </a:tblGrid>
              <a:tr h="405611">
                <a:tc>
                  <a:txBody>
                    <a:bodyPr/>
                    <a:lstStyle/>
                    <a:p>
                      <a:pPr rtl="0"/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e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l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o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61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h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61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e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61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l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3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561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o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2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294421"/>
              </p:ext>
            </p:extLst>
          </p:nvPr>
        </p:nvGraphicFramePr>
        <p:xfrm>
          <a:off x="6598468" y="4509120"/>
          <a:ext cx="3528390" cy="202805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56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56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56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5678"/>
                <a:gridCol w="705678"/>
              </a:tblGrid>
              <a:tr h="405611">
                <a:tc>
                  <a:txBody>
                    <a:bodyPr/>
                    <a:lstStyle/>
                    <a:p>
                      <a:pPr rtl="0"/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h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e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l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o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61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h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61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e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1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61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l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0.5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0.5</a:t>
                      </a:r>
                      <a:endParaRPr lang="ru-RU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5611">
                <a:tc>
                  <a:txBody>
                    <a:bodyPr/>
                    <a:lstStyle/>
                    <a:p>
                      <a:pPr rtl="0"/>
                      <a:r>
                        <a:rPr lang="en-US" b="1" noProof="0" dirty="0" smtClean="0"/>
                        <a:t>o</a:t>
                      </a:r>
                      <a:endParaRPr lang="ru-RU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0.67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0.33</a:t>
                      </a:r>
                      <a:endParaRPr lang="ru-RU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 smtClean="0"/>
                        <a:t>0</a:t>
                      </a:r>
                      <a:endParaRPr lang="ru-RU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Прямая со стрелкой 12"/>
          <p:cNvCxnSpPr/>
          <p:nvPr/>
        </p:nvCxnSpPr>
        <p:spPr>
          <a:xfrm>
            <a:off x="8362663" y="3861048"/>
            <a:ext cx="0" cy="63367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 текстов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4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Школьная доска (16x9)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88_TF02804846_TF02804846.potx" id="{B0D334FF-33A8-46AB-96CF-63558F5650FA}" vid="{48B67DF7-1DEB-4C08-A175-C7A2C8FA45E8}"/>
    </a:ext>
  </a:extLst>
</a:theme>
</file>

<file path=ppt/theme/theme2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 на школьной доске (широкоэкранный формат)</Template>
  <TotalTime>748</TotalTime>
  <Words>230</Words>
  <Application>Microsoft Office PowerPoint</Application>
  <PresentationFormat>Произвольный</PresentationFormat>
  <Paragraphs>102</Paragraphs>
  <Slides>18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Consolas</vt:lpstr>
      <vt:lpstr>Corbel</vt:lpstr>
      <vt:lpstr>Школьная доска (16x9)</vt:lpstr>
      <vt:lpstr>Идентификация авторства  текста с помощью цепей Маркова</vt:lpstr>
      <vt:lpstr>Идентификация авторства текста: литературоведение и история</vt:lpstr>
      <vt:lpstr>Идентификация авторства текста: криминалистика</vt:lpstr>
      <vt:lpstr>Задача определения авторства текста</vt:lpstr>
      <vt:lpstr>Методы идентификации авторства</vt:lpstr>
      <vt:lpstr>Простые цепи Маркова</vt:lpstr>
      <vt:lpstr>Изначальная обработка текста</vt:lpstr>
      <vt:lpstr>Вычисление вероятностей переходов</vt:lpstr>
      <vt:lpstr>Классификация текстов</vt:lpstr>
      <vt:lpstr>Результаты</vt:lpstr>
      <vt:lpstr>Макет заголовка и объектов с диаграммой</vt:lpstr>
      <vt:lpstr>Макет двух объектов с таблицей</vt:lpstr>
      <vt:lpstr>Добавить заголовок слайда — 1</vt:lpstr>
      <vt:lpstr>Добавить заголовок слайда — 2</vt:lpstr>
      <vt:lpstr>Добавить заголовок слайда — 3</vt:lpstr>
      <vt:lpstr>Презентация PowerPoint</vt:lpstr>
      <vt:lpstr>Добавить заголовок слайда — 4</vt:lpstr>
      <vt:lpstr>Добавить заголовок слайда —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Идентификация авторства  текста с помощью цепей Маркова</dc:title>
  <dc:creator>Денис</dc:creator>
  <cp:lastModifiedBy>Учетная запись Майкрософт</cp:lastModifiedBy>
  <cp:revision>67</cp:revision>
  <dcterms:created xsi:type="dcterms:W3CDTF">2021-12-05T04:34:29Z</dcterms:created>
  <dcterms:modified xsi:type="dcterms:W3CDTF">2021-12-08T12:04:17Z</dcterms:modified>
</cp:coreProperties>
</file>