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ill Sans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6" roundtripDataSignature="AMtx7mils/LHysbjquLzvAF3BriAuBO3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your findings. Did you find what you expected to find? If not, why not? What inferences or general conclusions can you draw from your analysis?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 Mortem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any difficulties that arose, and how you dealt with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any additional questions that came up, but which you didn't have time to answer: What would you research next, if you had two more weeks?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Open-floor Q&amp;A with the audience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 &amp; Summary Slide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 the core message or hypothesis of your project.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Describe the questions you asked, and </a:t>
            </a:r>
            <a:r>
              <a:rPr lang="en-US" i="1"/>
              <a:t>why</a:t>
            </a:r>
            <a:r>
              <a:rPr lang="en-US"/>
              <a:t> you asked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Describe whether you were able to answer these questions to your satisfaction, and briefly summarize your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&amp;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Elaborate on the questions you asked, describing what kinds of data you needed to answer them, and where you found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b98e1d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1b98e1d3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61b98e1d3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Cleanup &amp; Exploration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Describe the exploration and cleanup 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insights you had while exploring the data that you didn't anticipate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any problems that arose after exploring the data, and how you resolved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exploration, ideally with the help of Jupyter Notebook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steps you took to analyze the data and answer each question you asked in your proposal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and discuss interesting figures developed during analysis, ideally with the help of Jupyter Notebook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CRIME AND REAL ESTATE IN METRO ATLANTA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RACHEL POULOS, DANIELLE WEEKS, ERIC ROBERTS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ANALYSIS PROCESS</a:t>
            </a:r>
            <a:endParaRPr/>
          </a:p>
        </p:txBody>
      </p:sp>
      <p:pic>
        <p:nvPicPr>
          <p:cNvPr id="170" name="Google Shape;170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3444" y="1861629"/>
            <a:ext cx="7524661" cy="41549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9C4F45-014C-404E-80FE-E04E3A3D38B8}"/>
              </a:ext>
            </a:extLst>
          </p:cNvPr>
          <p:cNvSpPr/>
          <p:nvPr/>
        </p:nvSpPr>
        <p:spPr>
          <a:xfrm>
            <a:off x="7272073" y="2337490"/>
            <a:ext cx="43387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/>
              <a:t>Steps are:</a:t>
            </a:r>
          </a:p>
          <a:p>
            <a:pPr marL="457200" lvl="0" indent="-333756">
              <a:spcBef>
                <a:spcPts val="600"/>
              </a:spcBef>
              <a:buSzPts val="1656"/>
              <a:buAutoNum type="arabicParenR"/>
            </a:pPr>
            <a:r>
              <a:rPr lang="en-US" dirty="0"/>
              <a:t>Same process</a:t>
            </a:r>
          </a:p>
          <a:p>
            <a:pPr marL="123444">
              <a:spcBef>
                <a:spcPts val="600"/>
              </a:spcBef>
              <a:buSzPts val="1656"/>
            </a:pPr>
            <a:r>
              <a:rPr lang="en-US" dirty="0"/>
              <a:t>Findings:</a:t>
            </a:r>
          </a:p>
          <a:p>
            <a:pPr marL="409194" indent="-285750">
              <a:spcBef>
                <a:spcPts val="600"/>
              </a:spcBef>
              <a:buSzPts val="1656"/>
              <a:buFont typeface="Arial" panose="020B0604020202020204" pitchFamily="34" charset="0"/>
              <a:buChar char="•"/>
            </a:pPr>
            <a:r>
              <a:rPr lang="en-US" dirty="0"/>
              <a:t>Five highest priced neighborhoods had crime rates well below average</a:t>
            </a:r>
          </a:p>
          <a:p>
            <a:pPr marL="409194" indent="-285750">
              <a:spcBef>
                <a:spcPts val="600"/>
              </a:spcBef>
              <a:buSzPts val="1656"/>
              <a:buFont typeface="Arial" panose="020B0604020202020204" pitchFamily="34" charset="0"/>
              <a:buChar char="•"/>
            </a:pPr>
            <a:r>
              <a:rPr lang="en-US" dirty="0"/>
              <a:t>No consistency in upward/downward trend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SUMMARY TABLE FOR TOP 5 LEAST EXPENSIVE NEIGHBORHOODS</a:t>
            </a:r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190" y="2352075"/>
            <a:ext cx="11029617" cy="2460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SUMMARY TABLE FOR TOP 5 MOST EXPENSIVE NEIGHBORHOODS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192" y="2376119"/>
            <a:ext cx="11029615" cy="2516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HEAT MAPS</a:t>
            </a:r>
            <a:endParaRPr/>
          </a:p>
        </p:txBody>
      </p:sp>
      <p:pic>
        <p:nvPicPr>
          <p:cNvPr id="193" name="Google Shape;193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4614" y="2110202"/>
            <a:ext cx="5482990" cy="4112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7604" y="1891383"/>
            <a:ext cx="5852172" cy="438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HEAT MAPS</a:t>
            </a:r>
            <a:endParaRPr/>
          </a:p>
        </p:txBody>
      </p:sp>
      <p:pic>
        <p:nvPicPr>
          <p:cNvPr id="201" name="Google Shape;201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1820" y="2061233"/>
            <a:ext cx="5314180" cy="398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6027" y="1952258"/>
            <a:ext cx="5604781" cy="4203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2014 HEAT MAP  VS. 2018 HEAT MAP</a:t>
            </a:r>
            <a:endParaRPr/>
          </a:p>
        </p:txBody>
      </p:sp>
      <p:pic>
        <p:nvPicPr>
          <p:cNvPr id="209" name="Google Shape;209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4513" y="2071922"/>
            <a:ext cx="4904317" cy="367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977039"/>
            <a:ext cx="5157340" cy="386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OUR FINDINGS &amp; POST MORTEM</a:t>
            </a: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 dirty="0"/>
              <a:t>Our Findings</a:t>
            </a:r>
            <a:endParaRPr dirty="0"/>
          </a:p>
          <a:p>
            <a:pPr marL="630000" lvl="1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/>
              <a:t>Significantly more crime per capita in neighborhoods with lowest Median Home Values</a:t>
            </a:r>
            <a:endParaRPr dirty="0"/>
          </a:p>
          <a:p>
            <a:pPr marL="630000" lvl="1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/>
              <a:t>Downward trend in crime per capita among neighborhoods with lowest Median Home Values</a:t>
            </a:r>
          </a:p>
          <a:p>
            <a:pPr marL="630000" lvl="1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/>
              <a:t>Neighborhoods with highest Median Home Values had significantly lower crime rates than average with no consistent trend upwards or downwards</a:t>
            </a:r>
            <a:endParaRPr sz="2000"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306000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 dirty="0"/>
              <a:t>In a Perfect World</a:t>
            </a:r>
            <a:endParaRPr dirty="0"/>
          </a:p>
          <a:p>
            <a:pPr marL="630000" lvl="1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/>
              <a:t>Compare trends to trends if we’d had year over year Home Value data from Zillow</a:t>
            </a:r>
            <a:endParaRPr dirty="0"/>
          </a:p>
          <a:p>
            <a:pPr marL="630000" lvl="1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/>
              <a:t>Better Census Data for each year we were analyzing</a:t>
            </a:r>
            <a:endParaRPr dirty="0"/>
          </a:p>
          <a:p>
            <a:pPr marL="630000" lvl="1" indent="-306000" algn="l" rtl="0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dirty="0"/>
              <a:t>Linear Regression to see if we could estimate crime per capita based on home values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QUESTIONS &amp; ANSWERS</a:t>
            </a:r>
            <a:endParaRPr/>
          </a:p>
        </p:txBody>
      </p:sp>
      <p:pic>
        <p:nvPicPr>
          <p:cNvPr id="224" name="Google Shape;224;p16" descr="Image result for funny Q&amp;A image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19552" y="2181225"/>
            <a:ext cx="5552895" cy="367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31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8" name="Google Shape;108;p2" descr="A screenshot of a social media pos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268" y="643467"/>
            <a:ext cx="10175464" cy="557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 rot="1443111">
            <a:off x="8536286" y="758266"/>
            <a:ext cx="3799643" cy="3693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Background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7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6" name="Google Shape;116;p3" descr="A screenshot of a social media pos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397" y="643467"/>
            <a:ext cx="10413205" cy="557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 rot="1443111">
            <a:off x="8536286" y="758266"/>
            <a:ext cx="3799643" cy="36933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Background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PROJECT PURPOSE &amp; HYPOTHESIS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282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Is there a correlation between crime and real estate values in Metro Atlanta?</a:t>
            </a:r>
            <a:endParaRPr/>
          </a:p>
          <a:p>
            <a:pPr marL="630000" lvl="1" indent="-306000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Is crime trending upwards or downwards in lower priced neighborhoods?</a:t>
            </a:r>
            <a:endParaRPr/>
          </a:p>
          <a:p>
            <a:pPr marL="630000" lvl="1" indent="-306000" algn="l" rtl="0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Is crime trending upwards or downwards in higher priced neighborhoods?</a:t>
            </a:r>
            <a:endParaRPr/>
          </a:p>
          <a:p>
            <a:pPr marL="630000" lvl="1" indent="-212528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/>
          </a:p>
          <a:p>
            <a:pPr marL="630000" lvl="1" indent="-212528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/>
          </a:p>
        </p:txBody>
      </p:sp>
      <p:pic>
        <p:nvPicPr>
          <p:cNvPr id="125" name="Google Shape;125;p4" descr="Image result for CRIME EMOJ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0598" y="4048217"/>
            <a:ext cx="2614474" cy="26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 descr="Image result for CRIME EMOJ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8544" y="4048217"/>
            <a:ext cx="4376692" cy="2461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DATA AND BACKGROUND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Background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dirty="0"/>
              <a:t>Atlanta divides itself into more than 230 different logical “neighborhoods”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 dirty="0"/>
              <a:t>We analyzed several databases to find answers: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dirty="0"/>
              <a:t>Crime Statistics by Neighborhood, reported by Atlanta Police Department.  This database contains every crime reported to APD for several years.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dirty="0"/>
              <a:t>Real Estate Values by a real estate website, Niche.com.  We started with Zillow but there it was not suitable to the task.  Niche.com has no API; it was necessary to use Web Scraping to get the price data for a given neighborhood.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dirty="0"/>
              <a:t>US Census Data from 2010 showing population for given neighborhoods.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dirty="0"/>
              <a:t>Combining three separate databases provides insights into geographical crime, crime per capita, crime per real estate value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dirty="0"/>
              <a:t>Metro Atlanta Geography API to determine neighborhood boundaries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b98e1d3c_0_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REAL ESTATE PRICES BY NEIGHBORHOOD</a:t>
            </a:r>
            <a:endParaRPr sz="2400"/>
          </a:p>
        </p:txBody>
      </p:sp>
      <p:sp>
        <p:nvSpPr>
          <p:cNvPr id="140" name="Google Shape;140;g61b98e1d3c_0_0"/>
          <p:cNvSpPr txBox="1">
            <a:spLocks noGrp="1"/>
          </p:cNvSpPr>
          <p:nvPr>
            <p:ph type="body" idx="1"/>
          </p:nvPr>
        </p:nvSpPr>
        <p:spPr>
          <a:xfrm>
            <a:off x="388450" y="1974850"/>
            <a:ext cx="6924900" cy="460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Starting from a database of crime statistics, which includes a neighborhood column, it’s easy to get a list of unique values for the neighborhood using pandas techniques.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We noticed </a:t>
            </a:r>
            <a:r>
              <a:rPr lang="en-US" dirty="0" err="1"/>
              <a:t>Niche.com’s</a:t>
            </a:r>
            <a:r>
              <a:rPr lang="en-US" dirty="0"/>
              <a:t> webmaster uses a predictable format for their URLs: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Midtown</a:t>
            </a:r>
            <a:r>
              <a:rPr lang="en-US" sz="1600" dirty="0"/>
              <a:t>: https://www.niche.com/places-to-live/n/</a:t>
            </a:r>
            <a:r>
              <a:rPr lang="en-US" sz="1600" b="1" dirty="0"/>
              <a:t>midtown</a:t>
            </a:r>
            <a:r>
              <a:rPr lang="en-US" sz="1600" dirty="0"/>
              <a:t>-atlanta-ga/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South River Gardens:</a:t>
            </a: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https://www.niche.com/places-to-live/n/</a:t>
            </a:r>
            <a:r>
              <a:rPr lang="en-US" sz="1600" b="1" dirty="0"/>
              <a:t>south-river-gardens</a:t>
            </a:r>
            <a:r>
              <a:rPr lang="en-US" sz="1600" dirty="0"/>
              <a:t>-atlanta-ga/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Steps are:</a:t>
            </a:r>
            <a:endParaRPr dirty="0"/>
          </a:p>
          <a:p>
            <a:pPr marL="457200" lvl="0" indent="-333756" algn="l" rtl="0">
              <a:spcBef>
                <a:spcPts val="600"/>
              </a:spcBef>
              <a:spcAft>
                <a:spcPts val="0"/>
              </a:spcAft>
              <a:buSzPts val="1656"/>
              <a:buAutoNum type="arabicParenR"/>
            </a:pPr>
            <a:r>
              <a:rPr lang="en-US" dirty="0"/>
              <a:t>Build a list of URLs</a:t>
            </a:r>
            <a:endParaRPr dirty="0"/>
          </a:p>
          <a:p>
            <a:pPr marL="457200" lvl="0" indent="-333756" algn="l" rtl="0">
              <a:spcBef>
                <a:spcPts val="0"/>
              </a:spcBef>
              <a:spcAft>
                <a:spcPts val="0"/>
              </a:spcAft>
              <a:buSzPts val="1656"/>
              <a:buAutoNum type="arabicParenR"/>
            </a:pPr>
            <a:r>
              <a:rPr lang="en-US" dirty="0"/>
              <a:t>Act like a web browser and fetch each HTML page into memory</a:t>
            </a:r>
            <a:endParaRPr dirty="0"/>
          </a:p>
          <a:p>
            <a:pPr marL="457200" lvl="0" indent="-333756" algn="l" rtl="0">
              <a:spcBef>
                <a:spcPts val="0"/>
              </a:spcBef>
              <a:spcAft>
                <a:spcPts val="0"/>
              </a:spcAft>
              <a:buSzPts val="1656"/>
              <a:buAutoNum type="arabicParenR"/>
            </a:pPr>
            <a:r>
              <a:rPr lang="en-US" dirty="0"/>
              <a:t>Use Beautiful Soup to find the median home value</a:t>
            </a:r>
            <a:endParaRPr dirty="0"/>
          </a:p>
          <a:p>
            <a:pPr marL="457200" lvl="0" indent="-333756" algn="l" rtl="0">
              <a:spcBef>
                <a:spcPts val="0"/>
              </a:spcBef>
              <a:spcAft>
                <a:spcPts val="0"/>
              </a:spcAft>
              <a:buSzPts val="1656"/>
              <a:buAutoNum type="arabicParenR"/>
            </a:pPr>
            <a:r>
              <a:rPr lang="en-US" dirty="0"/>
              <a:t>Put that into a Pandas </a:t>
            </a:r>
            <a:r>
              <a:rPr lang="en-US" dirty="0" err="1"/>
              <a:t>dataframe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pic>
        <p:nvPicPr>
          <p:cNvPr id="141" name="Google Shape;141;g61b98e1d3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2875" y="124000"/>
            <a:ext cx="4808625" cy="6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61b98e1d3c_0_0"/>
          <p:cNvSpPr/>
          <p:nvPr/>
        </p:nvSpPr>
        <p:spPr>
          <a:xfrm>
            <a:off x="7541125" y="4406825"/>
            <a:ext cx="964500" cy="661800"/>
          </a:xfrm>
          <a:prstGeom prst="wedgeRectCallout">
            <a:avLst>
              <a:gd name="adj1" fmla="val 47214"/>
              <a:gd name="adj2" fmla="val 19084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...we want this</a:t>
            </a:r>
            <a:endParaRPr/>
          </a:p>
        </p:txBody>
      </p:sp>
      <p:sp>
        <p:nvSpPr>
          <p:cNvPr id="143" name="Google Shape;143;g61b98e1d3c_0_0"/>
          <p:cNvSpPr/>
          <p:nvPr/>
        </p:nvSpPr>
        <p:spPr>
          <a:xfrm>
            <a:off x="9054700" y="1157050"/>
            <a:ext cx="2169900" cy="661800"/>
          </a:xfrm>
          <a:prstGeom prst="wedgeRectCallout">
            <a:avLst>
              <a:gd name="adj1" fmla="val -58025"/>
              <a:gd name="adj2" fmla="val 121264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a given neighborhood...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DATA EXPLORATION AND CLEANUP</a:t>
            </a: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body" idx="1"/>
          </p:nvPr>
        </p:nvSpPr>
        <p:spPr>
          <a:xfrm>
            <a:off x="581192" y="2180497"/>
            <a:ext cx="11029615" cy="296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Zip Code and NPU failures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Unable to find year over year sales data for Fulton County housing prices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Zillow’s lack of relevant data on neighborhood level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Census data at the Neighborhood level only existed as recent as 2010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Eliminating Null Values when combining Census Data with Neighborhood Median Home Values due to grouping of neighborhoods in some NPUs (Screenshot – Next Slide)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DATA EXPLORATION AND CLEANUP</a:t>
            </a:r>
            <a:endParaRPr/>
          </a:p>
        </p:txBody>
      </p:sp>
      <p:pic>
        <p:nvPicPr>
          <p:cNvPr id="156" name="Google Shape;156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3446" y="1998344"/>
            <a:ext cx="11029615" cy="446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ANALYSIS PROCESS</a:t>
            </a:r>
            <a:endParaRPr/>
          </a:p>
        </p:txBody>
      </p:sp>
      <p:pic>
        <p:nvPicPr>
          <p:cNvPr id="163" name="Google Shape;163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2905" y="1898246"/>
            <a:ext cx="8312895" cy="41269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AE6E5FB-8DEF-4A94-981C-378753943482}"/>
              </a:ext>
            </a:extLst>
          </p:cNvPr>
          <p:cNvSpPr/>
          <p:nvPr/>
        </p:nvSpPr>
        <p:spPr>
          <a:xfrm>
            <a:off x="7352520" y="2406112"/>
            <a:ext cx="4258287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dirty="0"/>
              <a:t>Steps are:</a:t>
            </a:r>
          </a:p>
          <a:p>
            <a:pPr marL="457200" lvl="0" indent="-333756">
              <a:spcBef>
                <a:spcPts val="600"/>
              </a:spcBef>
              <a:buSzPts val="1656"/>
              <a:buAutoNum type="arabicParenR"/>
            </a:pPr>
            <a:r>
              <a:rPr lang="en-US" dirty="0"/>
              <a:t>Used loc method to isolate crime data by year</a:t>
            </a:r>
          </a:p>
          <a:p>
            <a:pPr marL="457200" lvl="0" indent="-333756">
              <a:spcBef>
                <a:spcPts val="600"/>
              </a:spcBef>
              <a:buSzPts val="1656"/>
              <a:buAutoNum type="arabicParenR"/>
            </a:pPr>
            <a:r>
              <a:rPr lang="en-US" dirty="0" err="1"/>
              <a:t>Value_count</a:t>
            </a:r>
            <a:r>
              <a:rPr lang="en-US" dirty="0"/>
              <a:t> by Neighborhood to get crime incident count per neighborhood for each year’s </a:t>
            </a:r>
            <a:r>
              <a:rPr lang="en-US" dirty="0" err="1"/>
              <a:t>dataframe</a:t>
            </a:r>
            <a:endParaRPr lang="en-US" dirty="0"/>
          </a:p>
          <a:p>
            <a:pPr marL="457200" lvl="0" indent="-333756">
              <a:spcBef>
                <a:spcPts val="600"/>
              </a:spcBef>
              <a:buSzPts val="1656"/>
              <a:buAutoNum type="arabicParenR"/>
            </a:pPr>
            <a:r>
              <a:rPr lang="en-US" dirty="0"/>
              <a:t>Merged </a:t>
            </a:r>
            <a:r>
              <a:rPr lang="en-US" dirty="0" err="1"/>
              <a:t>dataframes</a:t>
            </a:r>
            <a:r>
              <a:rPr lang="en-US" dirty="0"/>
              <a:t> with Eric’s Niche Price </a:t>
            </a:r>
            <a:r>
              <a:rPr lang="en-US" dirty="0" err="1"/>
              <a:t>dataframe</a:t>
            </a:r>
            <a:r>
              <a:rPr lang="en-US" dirty="0"/>
              <a:t> and with the population data</a:t>
            </a:r>
          </a:p>
          <a:p>
            <a:pPr marL="457200" lvl="0" indent="-333756">
              <a:spcBef>
                <a:spcPts val="600"/>
              </a:spcBef>
              <a:buSzPts val="1656"/>
              <a:buAutoNum type="arabicParenR"/>
            </a:pPr>
            <a:r>
              <a:rPr lang="en-US" dirty="0"/>
              <a:t>Use loc again to pull 5 neighborhoods with lowest median home value</a:t>
            </a:r>
          </a:p>
          <a:p>
            <a:pPr marL="457200" lvl="0" indent="-333756">
              <a:spcBef>
                <a:spcPts val="600"/>
              </a:spcBef>
              <a:buSzPts val="1656"/>
              <a:buAutoNum type="arabicParenR"/>
            </a:pPr>
            <a:r>
              <a:rPr lang="en-US" dirty="0"/>
              <a:t>Took an average of the crime count for all neighborhoods in original </a:t>
            </a:r>
            <a:r>
              <a:rPr lang="en-US" dirty="0" err="1"/>
              <a:t>dataframe</a:t>
            </a:r>
            <a:r>
              <a:rPr lang="en-US" dirty="0"/>
              <a:t> for comparison</a:t>
            </a:r>
          </a:p>
          <a:p>
            <a:pPr marL="123444">
              <a:spcBef>
                <a:spcPts val="600"/>
              </a:spcBef>
              <a:buSzPts val="1656"/>
            </a:pPr>
            <a:r>
              <a:rPr lang="en-US" dirty="0"/>
              <a:t>Findings:</a:t>
            </a:r>
          </a:p>
          <a:p>
            <a:pPr marL="409194" indent="-285750">
              <a:spcBef>
                <a:spcPts val="600"/>
              </a:spcBef>
              <a:buSzPts val="1656"/>
              <a:buFont typeface="Arial" panose="020B0604020202020204" pitchFamily="34" charset="0"/>
              <a:buChar char="•"/>
            </a:pPr>
            <a:r>
              <a:rPr lang="en-US" dirty="0"/>
              <a:t>Downward trend for lowest 5 neighborhoods</a:t>
            </a:r>
          </a:p>
          <a:p>
            <a:pPr marL="409194" indent="-285750">
              <a:spcBef>
                <a:spcPts val="600"/>
              </a:spcBef>
              <a:buSzPts val="1656"/>
              <a:buFont typeface="Arial" panose="020B0604020202020204" pitchFamily="34" charset="0"/>
              <a:buChar char="•"/>
            </a:pPr>
            <a:r>
              <a:rPr lang="en-US" dirty="0"/>
              <a:t>Two neighborhoods with crime rates well above average for all</a:t>
            </a:r>
          </a:p>
          <a:p>
            <a:pPr marL="457200" lvl="0" indent="-333756">
              <a:spcBef>
                <a:spcPts val="600"/>
              </a:spcBef>
              <a:buSzPts val="1656"/>
              <a:buAutoNum type="arabicParenR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1102</Words>
  <Application>Microsoft Office PowerPoint</Application>
  <PresentationFormat>Widescreen</PresentationFormat>
  <Paragraphs>122</Paragraphs>
  <Slides>17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Gill Sans</vt:lpstr>
      <vt:lpstr>Calibri</vt:lpstr>
      <vt:lpstr>Noto Sans Symbols</vt:lpstr>
      <vt:lpstr>Arial</vt:lpstr>
      <vt:lpstr>Dividend</vt:lpstr>
      <vt:lpstr>CRIME AND REAL ESTATE IN METRO ATLANTA</vt:lpstr>
      <vt:lpstr>PowerPoint Presentation</vt:lpstr>
      <vt:lpstr>PowerPoint Presentation</vt:lpstr>
      <vt:lpstr>PROJECT PURPOSE &amp; HYPOTHESIS</vt:lpstr>
      <vt:lpstr>DATA AND BACKGROUND</vt:lpstr>
      <vt:lpstr>REAL ESTATE PRICES BY NEIGHBORHOOD</vt:lpstr>
      <vt:lpstr>DATA EXPLORATION AND CLEANUP</vt:lpstr>
      <vt:lpstr>DATA EXPLORATION AND CLEANUP</vt:lpstr>
      <vt:lpstr>ANALYSIS PROCESS</vt:lpstr>
      <vt:lpstr>ANALYSIS PROCESS</vt:lpstr>
      <vt:lpstr>SUMMARY TABLE FOR TOP 5 LEAST EXPENSIVE NEIGHBORHOODS</vt:lpstr>
      <vt:lpstr>SUMMARY TABLE FOR TOP 5 MOST EXPENSIVE NEIGHBORHOODS</vt:lpstr>
      <vt:lpstr>HEAT MAPS</vt:lpstr>
      <vt:lpstr>HEAT MAPS</vt:lpstr>
      <vt:lpstr>2014 HEAT MAP  VS. 2018 HEAT MAP</vt:lpstr>
      <vt:lpstr>OUR FINDINGS &amp; POST MORTEM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REAL ESTATE IN METRO ATLANTA</dc:title>
  <dc:creator>ERIC ROBERTS</dc:creator>
  <cp:lastModifiedBy> </cp:lastModifiedBy>
  <cp:revision>3</cp:revision>
  <dcterms:created xsi:type="dcterms:W3CDTF">2019-09-28T14:41:12Z</dcterms:created>
  <dcterms:modified xsi:type="dcterms:W3CDTF">2019-10-02T22:25:45Z</dcterms:modified>
</cp:coreProperties>
</file>