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2"/>
  </p:notesMasterIdLst>
  <p:sldIdLst>
    <p:sldId id="256" r:id="rId2"/>
    <p:sldId id="324" r:id="rId3"/>
    <p:sldId id="322" r:id="rId4"/>
    <p:sldId id="327" r:id="rId5"/>
    <p:sldId id="263" r:id="rId6"/>
    <p:sldId id="299" r:id="rId7"/>
    <p:sldId id="265" r:id="rId8"/>
    <p:sldId id="267" r:id="rId9"/>
    <p:sldId id="359" r:id="rId10"/>
    <p:sldId id="261" r:id="rId11"/>
    <p:sldId id="262" r:id="rId12"/>
    <p:sldId id="264" r:id="rId13"/>
    <p:sldId id="360" r:id="rId14"/>
    <p:sldId id="266" r:id="rId15"/>
    <p:sldId id="258" r:id="rId16"/>
    <p:sldId id="323" r:id="rId17"/>
    <p:sldId id="268" r:id="rId18"/>
    <p:sldId id="269" r:id="rId19"/>
    <p:sldId id="272" r:id="rId20"/>
    <p:sldId id="273" r:id="rId21"/>
    <p:sldId id="274" r:id="rId22"/>
    <p:sldId id="290" r:id="rId23"/>
    <p:sldId id="291" r:id="rId24"/>
    <p:sldId id="276" r:id="rId25"/>
    <p:sldId id="277" r:id="rId26"/>
    <p:sldId id="275" r:id="rId27"/>
    <p:sldId id="278" r:id="rId28"/>
    <p:sldId id="279" r:id="rId29"/>
    <p:sldId id="281" r:id="rId30"/>
    <p:sldId id="280" r:id="rId31"/>
    <p:sldId id="282" r:id="rId32"/>
    <p:sldId id="283" r:id="rId33"/>
    <p:sldId id="286" r:id="rId34"/>
    <p:sldId id="287" r:id="rId35"/>
    <p:sldId id="288" r:id="rId36"/>
    <p:sldId id="289" r:id="rId37"/>
    <p:sldId id="284" r:id="rId38"/>
    <p:sldId id="285" r:id="rId39"/>
    <p:sldId id="295" r:id="rId40"/>
    <p:sldId id="292" r:id="rId41"/>
    <p:sldId id="270" r:id="rId42"/>
    <p:sldId id="294" r:id="rId43"/>
    <p:sldId id="296" r:id="rId44"/>
    <p:sldId id="297" r:id="rId45"/>
    <p:sldId id="298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257" r:id="rId54"/>
    <p:sldId id="309" r:id="rId55"/>
    <p:sldId id="308" r:id="rId56"/>
    <p:sldId id="310" r:id="rId57"/>
    <p:sldId id="311" r:id="rId58"/>
    <p:sldId id="312" r:id="rId59"/>
    <p:sldId id="313" r:id="rId60"/>
    <p:sldId id="318" r:id="rId61"/>
    <p:sldId id="319" r:id="rId62"/>
    <p:sldId id="317" r:id="rId63"/>
    <p:sldId id="314" r:id="rId64"/>
    <p:sldId id="315" r:id="rId65"/>
    <p:sldId id="316" r:id="rId66"/>
    <p:sldId id="320" r:id="rId67"/>
    <p:sldId id="321" r:id="rId68"/>
    <p:sldId id="325" r:id="rId69"/>
    <p:sldId id="331" r:id="rId70"/>
    <p:sldId id="332" r:id="rId71"/>
    <p:sldId id="333" r:id="rId72"/>
    <p:sldId id="334" r:id="rId73"/>
    <p:sldId id="335" r:id="rId74"/>
    <p:sldId id="336" r:id="rId75"/>
    <p:sldId id="337" r:id="rId76"/>
    <p:sldId id="361" r:id="rId77"/>
    <p:sldId id="362" r:id="rId78"/>
    <p:sldId id="339" r:id="rId79"/>
    <p:sldId id="340" r:id="rId80"/>
    <p:sldId id="341" r:id="rId81"/>
    <p:sldId id="342" r:id="rId82"/>
    <p:sldId id="343" r:id="rId83"/>
    <p:sldId id="344" r:id="rId84"/>
    <p:sldId id="345" r:id="rId85"/>
    <p:sldId id="346" r:id="rId86"/>
    <p:sldId id="347" r:id="rId87"/>
    <p:sldId id="348" r:id="rId88"/>
    <p:sldId id="349" r:id="rId89"/>
    <p:sldId id="350" r:id="rId90"/>
    <p:sldId id="351" r:id="rId91"/>
    <p:sldId id="363" r:id="rId92"/>
    <p:sldId id="364" r:id="rId93"/>
    <p:sldId id="357" r:id="rId94"/>
    <p:sldId id="365" r:id="rId95"/>
    <p:sldId id="358" r:id="rId96"/>
    <p:sldId id="352" r:id="rId97"/>
    <p:sldId id="353" r:id="rId98"/>
    <p:sldId id="354" r:id="rId99"/>
    <p:sldId id="355" r:id="rId100"/>
    <p:sldId id="356" r:id="rId10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27A6"/>
    <a:srgbClr val="EE3F43"/>
    <a:srgbClr val="126D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E25F3-7F13-4892-A6C1-27DF3422C8A4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27B5F-C5A0-4AE4-95E8-17F773826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06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proper name of the hash</a:t>
            </a:r>
            <a:r>
              <a:rPr lang="en-US" baseline="0" dirty="0" smtClean="0"/>
              <a:t> </a:t>
            </a:r>
            <a:r>
              <a:rPr lang="en-US" dirty="0" smtClean="0"/>
              <a:t>symbol (#) is the</a:t>
            </a:r>
            <a:r>
              <a:rPr lang="en-US" baseline="0" dirty="0" smtClean="0"/>
              <a:t>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octothorpe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27B5F-C5A0-4AE4-95E8-17F77382687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9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things to pay attention to</a:t>
            </a:r>
          </a:p>
          <a:p>
            <a:r>
              <a:rPr lang="en-US" dirty="0" smtClean="0"/>
              <a:t>\n in </a:t>
            </a:r>
            <a:r>
              <a:rPr lang="en-US" dirty="0" err="1" smtClean="0"/>
              <a:t>raw_input</a:t>
            </a:r>
            <a:endParaRPr lang="en-US" dirty="0" smtClean="0"/>
          </a:p>
          <a:p>
            <a:r>
              <a:rPr lang="en-US" dirty="0" err="1" smtClean="0"/>
              <a:t>fav.lower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Double</a:t>
            </a:r>
            <a:r>
              <a:rPr lang="en-US" baseline="0" dirty="0" smtClean="0"/>
              <a:t> equals sign</a:t>
            </a:r>
          </a:p>
          <a:p>
            <a:r>
              <a:rPr lang="en-US" baseline="0" dirty="0" smtClean="0"/>
              <a:t>Indentation</a:t>
            </a:r>
          </a:p>
          <a:p>
            <a:r>
              <a:rPr lang="en-US" baseline="0" dirty="0" err="1" smtClean="0"/>
              <a:t>elif</a:t>
            </a:r>
            <a:r>
              <a:rPr lang="en-US" baseline="0" dirty="0" smtClean="0"/>
              <a:t> for multiple conditions</a:t>
            </a:r>
          </a:p>
          <a:p>
            <a:r>
              <a:rPr lang="en-US" dirty="0" smtClean="0"/>
              <a:t>else clause if no other condition is met</a:t>
            </a:r>
          </a:p>
          <a:p>
            <a:r>
              <a:rPr lang="en-US" dirty="0" err="1" smtClean="0"/>
              <a:t>str.format</a:t>
            </a:r>
            <a:r>
              <a:rPr lang="en-US" dirty="0" smtClean="0"/>
              <a:t> in the last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27B5F-C5A0-4AE4-95E8-17F77382687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34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</a:t>
            </a:r>
            <a:r>
              <a:rPr lang="en-US" baseline="0" dirty="0" smtClean="0"/>
              <a:t> note:</a:t>
            </a:r>
          </a:p>
          <a:p>
            <a:r>
              <a:rPr lang="en-US" baseline="0" dirty="0" smtClean="0"/>
              <a:t>Casting input to an </a:t>
            </a:r>
            <a:r>
              <a:rPr lang="en-US" baseline="0" dirty="0" err="1" smtClean="0"/>
              <a:t>int</a:t>
            </a:r>
            <a:endParaRPr lang="en-US" baseline="0" dirty="0" smtClean="0"/>
          </a:p>
          <a:p>
            <a:r>
              <a:rPr lang="en-US" baseline="0" dirty="0" smtClean="0"/>
              <a:t>Or</a:t>
            </a:r>
          </a:p>
          <a:p>
            <a:r>
              <a:rPr lang="en-US" baseline="0" dirty="0" smtClean="0"/>
              <a:t>And</a:t>
            </a:r>
          </a:p>
          <a:p>
            <a:r>
              <a:rPr lang="en-US" baseline="0" dirty="0" smtClean="0"/>
              <a:t>Escaping the ‘</a:t>
            </a:r>
          </a:p>
          <a:p>
            <a:r>
              <a:rPr lang="en-US" baseline="0" dirty="0" smtClean="0"/>
              <a:t>Colon after condition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27B5F-C5A0-4AE4-95E8-17F77382687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97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E46-7934-4920-B987-28BC6ABFDB1F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Start-Up Chile Introduction to Programming: 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EE1F-9323-4809-A02F-522F707C3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96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E46-7934-4920-B987-28BC6ABFDB1F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EE1F-9323-4809-A02F-522F707C3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2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E46-7934-4920-B987-28BC6ABFDB1F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EE1F-9323-4809-A02F-522F707C3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99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E46-7934-4920-B987-28BC6ABFDB1F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EE1F-9323-4809-A02F-522F707C3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8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E46-7934-4920-B987-28BC6ABFDB1F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Start-Up Chile Introduction to Programming: Python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EE1F-9323-4809-A02F-522F707C3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32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Blank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FontTx/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FontTx/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FontTx/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FontTx/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E46-7934-4920-B987-28BC6ABFDB1F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Start-Up Chile Introduction to Programming: Python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EE1F-9323-4809-A02F-522F707C3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5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E46-7934-4920-B987-28BC6ABFDB1F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EE1F-9323-4809-A02F-522F707C3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65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E46-7934-4920-B987-28BC6ABFDB1F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EE1F-9323-4809-A02F-522F707C3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02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E46-7934-4920-B987-28BC6ABFDB1F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EE1F-9323-4809-A02F-522F707C3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42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E46-7934-4920-B987-28BC6ABFDB1F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EE1F-9323-4809-A02F-522F707C3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08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E46-7934-4920-B987-28BC6ABFDB1F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EE1F-9323-4809-A02F-522F707C3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5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E46-7934-4920-B987-28BC6ABFDB1F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EE1F-9323-4809-A02F-522F707C3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9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CAE46-7934-4920-B987-28BC6ABFDB1F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Start-Up Chile Introduction to Programming: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9EE1F-9323-4809-A02F-522F707C3C9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-16934" y="25401"/>
            <a:ext cx="7772401" cy="0"/>
          </a:xfrm>
          <a:prstGeom prst="line">
            <a:avLst/>
          </a:prstGeom>
          <a:ln w="57150">
            <a:solidFill>
              <a:srgbClr val="BB27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7679267" y="25401"/>
            <a:ext cx="451273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Peter\SkyDrive\Documents\Presentations\LLC August 10 Python\ladies-learning-python\assets\images\ladieslearningcode-125x125.gif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0733" y="6036733"/>
            <a:ext cx="821267" cy="82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3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drv.ms/12uSLo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drv.ms/12uSLo9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library/string.html#formatstrings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twitter.com/juanmusleh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jangobook.com/en/2.0/index.html" TargetMode="External"/><Relationship Id="rId2" Type="http://schemas.openxmlformats.org/officeDocument/2006/relationships/hyperlink" Target="http://www.pyschool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earnpythonthehardway.org/" TargetMode="Externa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U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Programming</a:t>
            </a:r>
            <a:r>
              <a:rPr lang="en-US" dirty="0"/>
              <a:t>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509458"/>
          </a:xfrm>
        </p:spPr>
        <p:txBody>
          <a:bodyPr>
            <a:normAutofit/>
          </a:bodyPr>
          <a:lstStyle/>
          <a:p>
            <a:r>
              <a:rPr lang="en-US" dirty="0" smtClean="0"/>
              <a:t>Peter Newhook</a:t>
            </a:r>
          </a:p>
          <a:p>
            <a:r>
              <a:rPr lang="en-US" dirty="0" smtClean="0"/>
              <a:t>August 10, 2013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sdrv.ms/12uSLo9</a:t>
            </a:r>
            <a:endParaRPr lang="en-US" dirty="0" smtClean="0"/>
          </a:p>
        </p:txBody>
      </p:sp>
      <p:pic>
        <p:nvPicPr>
          <p:cNvPr id="5122" name="Picture 2" descr="http://mirrors.creativecommons.org/presskit/buttons/88x31/png/b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6" y="6252974"/>
            <a:ext cx="1536592" cy="53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a programming language</a:t>
            </a:r>
          </a:p>
          <a:p>
            <a:r>
              <a:rPr lang="en-US" dirty="0" smtClean="0"/>
              <a:t>What is a programming language?</a:t>
            </a:r>
          </a:p>
          <a:p>
            <a:r>
              <a:rPr lang="en-US" dirty="0" smtClean="0"/>
              <a:t>Why do we need one?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3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code is reusable by other code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8000"/>
                </a:solidFill>
              </a:rPr>
              <a:t># start python in the same folder as </a:t>
            </a:r>
            <a:r>
              <a:rPr lang="en-US" dirty="0" smtClean="0">
                <a:solidFill>
                  <a:srgbClr val="008000"/>
                </a:solidFill>
              </a:rPr>
              <a:t>functions.py</a:t>
            </a:r>
            <a:endParaRPr lang="en-US" dirty="0" smtClean="0">
              <a:solidFill>
                <a:srgbClr val="000000"/>
              </a:solidFill>
            </a:endParaRPr>
          </a:p>
          <a:p>
            <a:pPr lvl="0"/>
            <a:r>
              <a:rPr lang="en-US" dirty="0" smtClean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 functions </a:t>
            </a:r>
            <a:r>
              <a:rPr lang="en-US" dirty="0" smtClean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add_two</a:t>
            </a:r>
            <a:endParaRPr lang="en-US" dirty="0">
              <a:solidFill>
                <a:srgbClr val="000000"/>
              </a:solidFill>
            </a:endParaRPr>
          </a:p>
          <a:p>
            <a:pPr lvl="0"/>
            <a:r>
              <a:rPr lang="en-US" dirty="0" smtClean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 err="1">
                <a:solidFill>
                  <a:srgbClr val="000000"/>
                </a:solidFill>
              </a:rPr>
              <a:t>add_two</a:t>
            </a:r>
            <a:r>
              <a:rPr lang="en-US" dirty="0">
                <a:solidFill>
                  <a:srgbClr val="00808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1</a:t>
            </a:r>
            <a:r>
              <a:rPr lang="en-US" dirty="0">
                <a:solidFill>
                  <a:srgbClr val="008080"/>
                </a:solidFill>
              </a:rPr>
              <a:t>,</a:t>
            </a:r>
            <a:r>
              <a:rPr lang="en-US" dirty="0">
                <a:solidFill>
                  <a:srgbClr val="000000"/>
                </a:solidFill>
              </a:rPr>
              <a:t>2</a:t>
            </a:r>
            <a:r>
              <a:rPr lang="en-US" dirty="0">
                <a:solidFill>
                  <a:srgbClr val="008080"/>
                </a:solidFill>
              </a:rPr>
              <a:t>)</a:t>
            </a:r>
            <a:endParaRPr lang="en-US" sz="4000" dirty="0">
              <a:latin typeface="Arial" panose="020B0604020202020204" pitchFamily="34" charset="0"/>
            </a:endParaRPr>
          </a:p>
          <a:p>
            <a:endParaRPr lang="en-US" dirty="0" smtClean="0"/>
          </a:p>
          <a:p>
            <a:pPr lvl="0"/>
            <a:r>
              <a:rPr lang="en-US" dirty="0">
                <a:solidFill>
                  <a:srgbClr val="008000"/>
                </a:solidFill>
              </a:rPr>
              <a:t># from math import factorial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sz="40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78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computer </a:t>
            </a:r>
            <a:r>
              <a:rPr lang="en-US" dirty="0"/>
              <a:t>s</a:t>
            </a:r>
            <a:r>
              <a:rPr lang="en-US" dirty="0" smtClean="0"/>
              <a:t>peaks </a:t>
            </a:r>
            <a:r>
              <a:rPr lang="en-US" dirty="0"/>
              <a:t>a</a:t>
            </a:r>
            <a:r>
              <a:rPr lang="en-US" dirty="0" smtClean="0"/>
              <a:t>nother </a:t>
            </a:r>
            <a:r>
              <a:rPr lang="en-US" dirty="0"/>
              <a:t>l</a:t>
            </a:r>
            <a:r>
              <a:rPr lang="en-US" dirty="0" smtClean="0"/>
              <a:t>anguage</a:t>
            </a:r>
            <a:endParaRPr lang="en-US" dirty="0"/>
          </a:p>
        </p:txBody>
      </p:sp>
      <p:pic>
        <p:nvPicPr>
          <p:cNvPr id="4098" name="Picture 2" descr="C:\Users\Peter\Downloads\ladies-learning-python\assets\images\machine-langu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00" y="1296987"/>
            <a:ext cx="7854950" cy="538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94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python is great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use: It is closer to human language than to machine language.</a:t>
            </a:r>
          </a:p>
          <a:p>
            <a:r>
              <a:rPr lang="en-US" dirty="0" smtClean="0"/>
              <a:t>Powerful: It's used in academic research, Google and NASA.</a:t>
            </a:r>
          </a:p>
          <a:p>
            <a:r>
              <a:rPr lang="en-US" dirty="0" smtClean="0"/>
              <a:t>Runs Everywhere: It's platform independent. You can write your program on a Mac and run it on Windows.</a:t>
            </a:r>
          </a:p>
          <a:p>
            <a:r>
              <a:rPr lang="en-US" dirty="0" smtClean="0"/>
              <a:t>Free and Open Source.</a:t>
            </a:r>
          </a:p>
          <a:p>
            <a:r>
              <a:rPr lang="en-US" dirty="0" smtClean="0"/>
              <a:t>Great Community.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78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to Code is as Simple as ABC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8800" dirty="0" smtClean="0"/>
              <a:t>Always</a:t>
            </a:r>
          </a:p>
          <a:p>
            <a:pPr marL="0" indent="0">
              <a:buNone/>
            </a:pPr>
            <a:r>
              <a:rPr lang="en-US" sz="8800" dirty="0" smtClean="0"/>
              <a:t>Be</a:t>
            </a:r>
          </a:p>
          <a:p>
            <a:pPr marL="0" indent="0">
              <a:buNone/>
            </a:pPr>
            <a:r>
              <a:rPr lang="en-US" sz="8800" dirty="0" smtClean="0"/>
              <a:t>Coding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55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is good at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&gt;&gt;&gt; 1 </a:t>
            </a:r>
            <a:r>
              <a:rPr lang="en-US" dirty="0" smtClean="0">
                <a:solidFill>
                  <a:srgbClr val="008080"/>
                </a:solidFill>
              </a:rPr>
              <a:t>+</a:t>
            </a:r>
            <a:r>
              <a:rPr lang="en-US" dirty="0">
                <a:solidFill>
                  <a:srgbClr val="000000"/>
                </a:solidFill>
              </a:rPr>
              <a:t> 1 </a:t>
            </a:r>
            <a:endParaRPr lang="en-US" sz="4000" dirty="0">
              <a:latin typeface="Arial" panose="020B0604020202020204" pitchFamily="34" charset="0"/>
            </a:endParaRP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&gt;&gt;&gt; 2 </a:t>
            </a:r>
            <a:r>
              <a:rPr lang="en-US" dirty="0">
                <a:solidFill>
                  <a:srgbClr val="008080"/>
                </a:solidFill>
              </a:rPr>
              <a:t>-</a:t>
            </a:r>
            <a:r>
              <a:rPr lang="en-US" dirty="0" smtClean="0"/>
              <a:t> 3</a:t>
            </a:r>
          </a:p>
          <a:p>
            <a:r>
              <a:rPr lang="en-US" dirty="0" smtClean="0"/>
              <a:t>-1</a:t>
            </a:r>
          </a:p>
          <a:p>
            <a:r>
              <a:rPr lang="en-US" dirty="0" smtClean="0"/>
              <a:t>&gt;&gt;&gt; (345 </a:t>
            </a:r>
            <a:r>
              <a:rPr lang="en-US" dirty="0" smtClean="0">
                <a:solidFill>
                  <a:srgbClr val="008080"/>
                </a:solidFill>
              </a:rPr>
              <a:t>+</a:t>
            </a:r>
            <a:r>
              <a:rPr lang="en-US" dirty="0" smtClean="0"/>
              <a:t> 3) </a:t>
            </a:r>
            <a:r>
              <a:rPr lang="en-US" dirty="0" smtClean="0">
                <a:solidFill>
                  <a:srgbClr val="008080"/>
                </a:solidFill>
              </a:rPr>
              <a:t>*</a:t>
            </a:r>
            <a:r>
              <a:rPr lang="en-US" dirty="0" smtClean="0"/>
              <a:t> 9</a:t>
            </a:r>
          </a:p>
          <a:p>
            <a:r>
              <a:rPr lang="en-US" dirty="0" smtClean="0"/>
              <a:t>3132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49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 Addition</a:t>
            </a:r>
          </a:p>
          <a:p>
            <a:r>
              <a:rPr lang="en-US" dirty="0"/>
              <a:t>– Subtraction</a:t>
            </a:r>
            <a:endParaRPr lang="en-US" dirty="0" smtClean="0"/>
          </a:p>
          <a:p>
            <a:r>
              <a:rPr lang="en-US" dirty="0"/>
              <a:t>* Multiplication</a:t>
            </a:r>
            <a:endParaRPr lang="en-US" dirty="0" smtClean="0"/>
          </a:p>
          <a:p>
            <a:r>
              <a:rPr lang="en-US"/>
              <a:t>/ </a:t>
            </a:r>
            <a:r>
              <a:rPr lang="en-US" smtClean="0"/>
              <a:t>Division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411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Try some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Python follow order of operation rules?</a:t>
            </a:r>
          </a:p>
          <a:p>
            <a:r>
              <a:rPr lang="en-US" dirty="0" smtClean="0"/>
              <a:t>Did division return the whole result?</a:t>
            </a:r>
          </a:p>
        </p:txBody>
      </p:sp>
    </p:spTree>
    <p:extLst>
      <p:ext uri="{BB962C8B-B14F-4D97-AF65-F5344CB8AC3E}">
        <p14:creationId xmlns:p14="http://schemas.microsoft.com/office/powerpoint/2010/main" val="340333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can use more than just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&gt;&gt;&gt; </a:t>
            </a:r>
            <a:r>
              <a:rPr lang="en-US" dirty="0">
                <a:solidFill>
                  <a:srgbClr val="A31515"/>
                </a:solidFill>
              </a:rPr>
              <a:t>"Buenos"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008080"/>
                </a:solidFill>
              </a:rPr>
              <a:t>+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A31515"/>
                </a:solidFill>
              </a:rPr>
              <a:t>" </a:t>
            </a:r>
            <a:r>
              <a:rPr lang="en-US" dirty="0" err="1" smtClean="0">
                <a:solidFill>
                  <a:srgbClr val="A31515"/>
                </a:solidFill>
              </a:rPr>
              <a:t>dias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sz="4000" dirty="0"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</a:rPr>
              <a:t>'Buenos </a:t>
            </a:r>
            <a:r>
              <a:rPr lang="en-US" dirty="0" err="1" smtClean="0">
                <a:solidFill>
                  <a:srgbClr val="000000"/>
                </a:solidFill>
              </a:rPr>
              <a:t>dias</a:t>
            </a:r>
            <a:r>
              <a:rPr lang="en-US" dirty="0" smtClean="0">
                <a:solidFill>
                  <a:srgbClr val="000000"/>
                </a:solidFill>
              </a:rPr>
              <a:t>'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&gt;&gt;&gt; </a:t>
            </a:r>
            <a:r>
              <a:rPr lang="en-US" dirty="0">
                <a:solidFill>
                  <a:srgbClr val="A31515"/>
                </a:solidFill>
              </a:rPr>
              <a:t>'or I can use single quotes'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sz="4000" dirty="0">
              <a:latin typeface="Arial" panose="020B0604020202020204" pitchFamily="34" charset="0"/>
            </a:endParaRPr>
          </a:p>
          <a:p>
            <a:r>
              <a:rPr lang="en-US" dirty="0" smtClean="0"/>
              <a:t>'or </a:t>
            </a:r>
            <a:r>
              <a:rPr lang="en-US" dirty="0"/>
              <a:t>I can use single </a:t>
            </a:r>
            <a:r>
              <a:rPr lang="en-US" dirty="0" smtClean="0"/>
              <a:t>quotes</a:t>
            </a:r>
            <a:r>
              <a:rPr lang="en-US" dirty="0"/>
              <a:t>'</a:t>
            </a:r>
            <a:endParaRPr lang="en-US" dirty="0" smtClean="0"/>
          </a:p>
          <a:p>
            <a:pPr lvl="0"/>
            <a:r>
              <a:rPr lang="en-US" dirty="0">
                <a:solidFill>
                  <a:srgbClr val="000000"/>
                </a:solidFill>
              </a:rPr>
              <a:t>&gt;&gt;&gt; </a:t>
            </a:r>
            <a:r>
              <a:rPr lang="en-US" dirty="0">
                <a:solidFill>
                  <a:srgbClr val="A31515"/>
                </a:solidFill>
              </a:rPr>
              <a:t>'but I cannot use both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SyntaxError</a:t>
            </a:r>
            <a:r>
              <a:rPr lang="en-US" dirty="0">
                <a:solidFill>
                  <a:srgbClr val="FF0000"/>
                </a:solidFill>
              </a:rPr>
              <a:t>: EOL while scanning string literal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74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if we combine text and numbers?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&gt;&gt;&gt; </a:t>
            </a:r>
            <a:r>
              <a:rPr lang="en-US" dirty="0">
                <a:solidFill>
                  <a:srgbClr val="A31515"/>
                </a:solidFill>
              </a:rPr>
              <a:t>"I'll see you at "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008080"/>
                </a:solidFill>
              </a:rPr>
              <a:t>+</a:t>
            </a:r>
            <a:r>
              <a:rPr lang="en-US" dirty="0">
                <a:solidFill>
                  <a:srgbClr val="000000"/>
                </a:solidFill>
              </a:rPr>
              <a:t> 2 </a:t>
            </a:r>
            <a:endParaRPr lang="en-US" dirty="0" smtClean="0">
              <a:solidFill>
                <a:srgbClr val="000000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dirty="0" err="1">
                <a:solidFill>
                  <a:srgbClr val="FF0000"/>
                </a:solidFill>
              </a:rPr>
              <a:t>Traceback</a:t>
            </a:r>
            <a:r>
              <a:rPr lang="en-US" sz="4000" dirty="0">
                <a:solidFill>
                  <a:srgbClr val="FF0000"/>
                </a:solidFill>
              </a:rPr>
              <a:t> (most recent call last):   File "&lt;</a:t>
            </a:r>
            <a:r>
              <a:rPr lang="en-US" sz="4000" dirty="0" err="1">
                <a:solidFill>
                  <a:srgbClr val="FF0000"/>
                </a:solidFill>
              </a:rPr>
              <a:t>stdin</a:t>
            </a:r>
            <a:r>
              <a:rPr lang="en-US" sz="4000" dirty="0">
                <a:solidFill>
                  <a:srgbClr val="FF0000"/>
                </a:solidFill>
              </a:rPr>
              <a:t>&gt;", line 1, in &lt;module&gt; </a:t>
            </a:r>
            <a:r>
              <a:rPr lang="en-US" sz="4000" dirty="0" err="1">
                <a:solidFill>
                  <a:srgbClr val="FF0000"/>
                </a:solidFill>
              </a:rPr>
              <a:t>TypeError</a:t>
            </a:r>
            <a:r>
              <a:rPr lang="en-US" sz="4000" dirty="0">
                <a:solidFill>
                  <a:srgbClr val="FF0000"/>
                </a:solidFill>
              </a:rPr>
              <a:t>: cannot concatenate '</a:t>
            </a:r>
            <a:r>
              <a:rPr lang="en-US" sz="4000" dirty="0" err="1">
                <a:solidFill>
                  <a:srgbClr val="FF0000"/>
                </a:solidFill>
              </a:rPr>
              <a:t>str</a:t>
            </a:r>
            <a:r>
              <a:rPr lang="en-US" sz="4000" dirty="0">
                <a:solidFill>
                  <a:srgbClr val="FF0000"/>
                </a:solidFill>
              </a:rPr>
              <a:t>' and '</a:t>
            </a:r>
            <a:r>
              <a:rPr lang="en-US" sz="4000" dirty="0" err="1">
                <a:solidFill>
                  <a:srgbClr val="FF0000"/>
                </a:solidFill>
              </a:rPr>
              <a:t>int</a:t>
            </a:r>
            <a:r>
              <a:rPr lang="en-US" sz="4000" dirty="0">
                <a:solidFill>
                  <a:srgbClr val="FF0000"/>
                </a:solidFill>
              </a:rPr>
              <a:t>' objects</a:t>
            </a:r>
            <a:endParaRPr lang="en-US" sz="5400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76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extremely picky and needs to classify everything before it knows what to do with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“I’ll see you at “ is a </a:t>
            </a:r>
            <a:r>
              <a:rPr lang="en-US" b="1" dirty="0" smtClean="0"/>
              <a:t>String</a:t>
            </a:r>
          </a:p>
          <a:p>
            <a:r>
              <a:rPr lang="en-US" dirty="0" smtClean="0"/>
              <a:t>2 is an </a:t>
            </a:r>
            <a:r>
              <a:rPr lang="en-US" b="1" dirty="0" smtClean="0"/>
              <a:t>Integer</a:t>
            </a:r>
          </a:p>
          <a:p>
            <a:r>
              <a:rPr lang="en-US" dirty="0" smtClean="0"/>
              <a:t>Use 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type()</a:t>
            </a:r>
            <a:r>
              <a:rPr lang="en-US" dirty="0" smtClean="0">
                <a:cs typeface="Consolas" panose="020B0609020204030204" pitchFamily="49" charset="0"/>
              </a:rPr>
              <a:t> function to tell what type an object is</a:t>
            </a:r>
          </a:p>
        </p:txBody>
      </p:sp>
    </p:spTree>
    <p:extLst>
      <p:ext uri="{BB962C8B-B14F-4D97-AF65-F5344CB8AC3E}">
        <p14:creationId xmlns:p14="http://schemas.microsoft.com/office/powerpoint/2010/main" val="203987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Programs</a:t>
            </a:r>
          </a:p>
          <a:p>
            <a:r>
              <a:rPr lang="en-US" dirty="0" smtClean="0"/>
              <a:t>Basic math with Python</a:t>
            </a:r>
          </a:p>
          <a:p>
            <a:r>
              <a:rPr lang="en-US" dirty="0" smtClean="0"/>
              <a:t>Types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Printing</a:t>
            </a:r>
          </a:p>
          <a:p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  <a:p>
            <a:r>
              <a:rPr lang="en-US" dirty="0"/>
              <a:t>Data </a:t>
            </a:r>
            <a:r>
              <a:rPr lang="en-US" dirty="0" smtClean="0"/>
              <a:t>structures</a:t>
            </a:r>
          </a:p>
          <a:p>
            <a:r>
              <a:rPr lang="en-US" dirty="0" smtClean="0"/>
              <a:t>Building </a:t>
            </a:r>
            <a:r>
              <a:rPr lang="en-US" smtClean="0"/>
              <a:t>a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6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</a:rPr>
              <a:t>&gt;&gt;&gt; type</a:t>
            </a:r>
            <a:r>
              <a:rPr lang="en-US" dirty="0" smtClean="0">
                <a:solidFill>
                  <a:srgbClr val="008080"/>
                </a:solidFill>
              </a:rPr>
              <a:t>(</a:t>
            </a:r>
            <a:r>
              <a:rPr lang="en-US" dirty="0" smtClean="0">
                <a:solidFill>
                  <a:srgbClr val="A31515"/>
                </a:solidFill>
              </a:rPr>
              <a:t>"Ladies Learning Code"</a:t>
            </a:r>
            <a:r>
              <a:rPr lang="en-US" dirty="0" smtClean="0">
                <a:solidFill>
                  <a:srgbClr val="008080"/>
                </a:solidFill>
              </a:rPr>
              <a:t>)</a:t>
            </a:r>
            <a:endParaRPr lang="en-US" dirty="0" smtClean="0">
              <a:solidFill>
                <a:srgbClr val="000000"/>
              </a:solidFill>
            </a:endParaRPr>
          </a:p>
          <a:p>
            <a:pPr lvl="0"/>
            <a:r>
              <a:rPr lang="en-US" dirty="0" smtClean="0">
                <a:solidFill>
                  <a:srgbClr val="000000"/>
                </a:solidFill>
              </a:rPr>
              <a:t>&lt;</a:t>
            </a:r>
            <a:r>
              <a:rPr lang="en-US" dirty="0">
                <a:solidFill>
                  <a:srgbClr val="000000"/>
                </a:solidFill>
              </a:rPr>
              <a:t>type '</a:t>
            </a:r>
            <a:r>
              <a:rPr lang="en-US" dirty="0" err="1">
                <a:solidFill>
                  <a:srgbClr val="000000"/>
                </a:solidFill>
              </a:rPr>
              <a:t>str</a:t>
            </a:r>
            <a:r>
              <a:rPr lang="en-US" dirty="0" smtClean="0">
                <a:solidFill>
                  <a:srgbClr val="000000"/>
                </a:solidFill>
              </a:rPr>
              <a:t>'&gt;</a:t>
            </a:r>
          </a:p>
          <a:p>
            <a:r>
              <a:rPr lang="en-US" dirty="0">
                <a:solidFill>
                  <a:srgbClr val="000000"/>
                </a:solidFill>
              </a:rPr>
              <a:t>&gt;&gt;&gt; type</a:t>
            </a:r>
            <a:r>
              <a:rPr lang="en-US" dirty="0">
                <a:solidFill>
                  <a:srgbClr val="00808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6</a:t>
            </a:r>
            <a:r>
              <a:rPr lang="en-US" dirty="0" smtClean="0">
                <a:solidFill>
                  <a:srgbClr val="008080"/>
                </a:solidFill>
              </a:rPr>
              <a:t>)</a:t>
            </a:r>
          </a:p>
          <a:p>
            <a:pPr lvl="0"/>
            <a:r>
              <a:rPr lang="en-US" dirty="0">
                <a:solidFill>
                  <a:srgbClr val="000000"/>
                </a:solidFill>
              </a:rPr>
              <a:t>&lt;type '</a:t>
            </a: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'&gt;</a:t>
            </a:r>
          </a:p>
          <a:p>
            <a:r>
              <a:rPr lang="en-US" dirty="0">
                <a:solidFill>
                  <a:srgbClr val="000000"/>
                </a:solidFill>
              </a:rPr>
              <a:t>&gt;&gt;&gt; type</a:t>
            </a:r>
            <a:r>
              <a:rPr lang="en-US" dirty="0">
                <a:solidFill>
                  <a:srgbClr val="00808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6.1</a:t>
            </a:r>
            <a:r>
              <a:rPr lang="en-US" dirty="0" smtClean="0">
                <a:solidFill>
                  <a:srgbClr val="008080"/>
                </a:solidFill>
              </a:rPr>
              <a:t>)</a:t>
            </a:r>
          </a:p>
          <a:p>
            <a:pPr lvl="0"/>
            <a:r>
              <a:rPr lang="en-US" dirty="0">
                <a:solidFill>
                  <a:srgbClr val="000000"/>
                </a:solidFill>
              </a:rPr>
              <a:t>&lt;type 'float'&gt;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&gt;&gt;&gt;</a:t>
            </a:r>
            <a:r>
              <a:rPr lang="en-US" dirty="0">
                <a:solidFill>
                  <a:srgbClr val="000000"/>
                </a:solidFill>
              </a:rPr>
              <a:t> type</a:t>
            </a:r>
            <a:r>
              <a:rPr lang="en-US" dirty="0">
                <a:solidFill>
                  <a:srgbClr val="00808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6.0</a:t>
            </a:r>
            <a:r>
              <a:rPr lang="en-US" dirty="0">
                <a:solidFill>
                  <a:srgbClr val="008080"/>
                </a:solidFill>
              </a:rPr>
              <a:t>)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sz="4000" dirty="0">
              <a:latin typeface="Arial" panose="020B0604020202020204" pitchFamily="34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</a:rPr>
              <a:t>&lt;type 'float'&gt;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8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types?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</a:t>
            </a:r>
            <a:r>
              <a:rPr lang="en-US" dirty="0" smtClean="0"/>
              <a:t>rules </a:t>
            </a:r>
            <a:r>
              <a:rPr lang="en-US" dirty="0"/>
              <a:t>for what to do with different types of objects.</a:t>
            </a:r>
          </a:p>
          <a:p>
            <a:r>
              <a:rPr lang="en-US" dirty="0"/>
              <a:t>When you ask Python what </a:t>
            </a:r>
            <a:r>
              <a:rPr lang="en-US" b="1" dirty="0"/>
              <a:t>1 + 2</a:t>
            </a:r>
            <a:r>
              <a:rPr lang="en-US" dirty="0"/>
              <a:t> is:</a:t>
            </a:r>
          </a:p>
          <a:p>
            <a:pPr lvl="1"/>
            <a:r>
              <a:rPr lang="en-US" dirty="0"/>
              <a:t>It knows that 1 is an </a:t>
            </a:r>
            <a:r>
              <a:rPr lang="en-US" dirty="0" smtClean="0"/>
              <a:t>INTEGER</a:t>
            </a:r>
            <a:endParaRPr lang="en-US" dirty="0"/>
          </a:p>
          <a:p>
            <a:pPr lvl="1"/>
            <a:r>
              <a:rPr lang="en-US" dirty="0"/>
              <a:t>It knows that 2 is an </a:t>
            </a:r>
            <a:r>
              <a:rPr lang="en-US" dirty="0" smtClean="0"/>
              <a:t>INTEGER</a:t>
            </a:r>
            <a:endParaRPr lang="en-US" dirty="0"/>
          </a:p>
          <a:p>
            <a:pPr lvl="1"/>
            <a:r>
              <a:rPr lang="en-US" dirty="0"/>
              <a:t>It finds the instruction sheet for </a:t>
            </a:r>
            <a:r>
              <a:rPr lang="en-US" dirty="0" smtClean="0"/>
              <a:t>INTEGER</a:t>
            </a:r>
            <a:endParaRPr lang="en-US" dirty="0"/>
          </a:p>
          <a:p>
            <a:pPr lvl="1"/>
            <a:r>
              <a:rPr lang="en-US" dirty="0"/>
              <a:t>Scans the instruction sheet for </a:t>
            </a:r>
            <a:r>
              <a:rPr lang="en-US" b="1" dirty="0" smtClean="0"/>
              <a:t>+</a:t>
            </a:r>
            <a:endParaRPr lang="en-US" dirty="0"/>
          </a:p>
          <a:p>
            <a:pPr lvl="1"/>
            <a:r>
              <a:rPr lang="en-US" dirty="0"/>
              <a:t>Understands that when you ask for an INTEGER + INTEGER, you want it to add the two </a:t>
            </a:r>
            <a:r>
              <a:rPr lang="en-US" dirty="0" smtClean="0"/>
              <a:t>together</a:t>
            </a:r>
          </a:p>
          <a:p>
            <a:r>
              <a:rPr lang="en-US" dirty="0" smtClean="0"/>
              <a:t>The rules for combining “hello” and “world” are different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62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Sometimes we can change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4400" dirty="0">
                <a:solidFill>
                  <a:srgbClr val="000000"/>
                </a:solidFill>
              </a:rPr>
              <a:t>&gt;&gt;&gt; </a:t>
            </a:r>
            <a:r>
              <a:rPr lang="en-US" sz="4400" dirty="0">
                <a:solidFill>
                  <a:srgbClr val="A31515"/>
                </a:solidFill>
              </a:rPr>
              <a:t>"I'll see you at "</a:t>
            </a:r>
            <a:r>
              <a:rPr lang="en-US" sz="4400" dirty="0">
                <a:solidFill>
                  <a:srgbClr val="000000"/>
                </a:solidFill>
              </a:rPr>
              <a:t> </a:t>
            </a:r>
            <a:r>
              <a:rPr lang="en-US" sz="4400" dirty="0">
                <a:solidFill>
                  <a:srgbClr val="008080"/>
                </a:solidFill>
              </a:rPr>
              <a:t>+</a:t>
            </a:r>
            <a:r>
              <a:rPr lang="en-US" sz="4400" dirty="0">
                <a:solidFill>
                  <a:srgbClr val="000000"/>
                </a:solidFill>
              </a:rPr>
              <a:t> </a:t>
            </a:r>
            <a:r>
              <a:rPr lang="en-US" sz="4400" dirty="0" err="1">
                <a:solidFill>
                  <a:srgbClr val="000000"/>
                </a:solidFill>
              </a:rPr>
              <a:t>str</a:t>
            </a:r>
            <a:r>
              <a:rPr lang="en-US" sz="4400" dirty="0">
                <a:solidFill>
                  <a:srgbClr val="008080"/>
                </a:solidFill>
              </a:rPr>
              <a:t>(</a:t>
            </a:r>
            <a:r>
              <a:rPr lang="en-US" sz="4400" dirty="0">
                <a:solidFill>
                  <a:srgbClr val="000000"/>
                </a:solidFill>
              </a:rPr>
              <a:t>2</a:t>
            </a:r>
            <a:r>
              <a:rPr lang="en-US" sz="4400" dirty="0">
                <a:solidFill>
                  <a:srgbClr val="008080"/>
                </a:solidFill>
              </a:rPr>
              <a:t>)</a:t>
            </a:r>
            <a:r>
              <a:rPr lang="en-US" sz="4400" dirty="0">
                <a:solidFill>
                  <a:srgbClr val="000000"/>
                </a:solidFill>
              </a:rPr>
              <a:t> </a:t>
            </a:r>
            <a:endParaRPr lang="en-US" sz="4400" dirty="0" smtClean="0">
              <a:solidFill>
                <a:srgbClr val="000000"/>
              </a:solidFill>
            </a:endParaRPr>
          </a:p>
          <a:p>
            <a:pPr lvl="0"/>
            <a:r>
              <a:rPr lang="en-US" sz="4400" dirty="0" smtClean="0">
                <a:solidFill>
                  <a:srgbClr val="000000"/>
                </a:solidFill>
              </a:rPr>
              <a:t>"</a:t>
            </a:r>
            <a:r>
              <a:rPr lang="en-US" sz="4400" dirty="0">
                <a:solidFill>
                  <a:srgbClr val="000000"/>
                </a:solidFill>
              </a:rPr>
              <a:t>I'll see you at 2" </a:t>
            </a:r>
            <a:endParaRPr lang="en-US" sz="4400" dirty="0" smtClean="0">
              <a:solidFill>
                <a:srgbClr val="000000"/>
              </a:solidFill>
            </a:endParaRPr>
          </a:p>
          <a:p>
            <a:pPr lvl="0"/>
            <a:r>
              <a:rPr lang="en-US" sz="4400" dirty="0" smtClean="0">
                <a:solidFill>
                  <a:srgbClr val="000000"/>
                </a:solidFill>
              </a:rPr>
              <a:t>&gt;&gt;&gt;</a:t>
            </a:r>
            <a:r>
              <a:rPr lang="en-US" sz="4400" dirty="0">
                <a:solidFill>
                  <a:srgbClr val="000000"/>
                </a:solidFill>
              </a:rPr>
              <a:t> 1 </a:t>
            </a:r>
            <a:r>
              <a:rPr lang="en-US" sz="4400" dirty="0">
                <a:solidFill>
                  <a:srgbClr val="008080"/>
                </a:solidFill>
              </a:rPr>
              <a:t>+</a:t>
            </a:r>
            <a:r>
              <a:rPr lang="en-US" sz="4400" dirty="0">
                <a:solidFill>
                  <a:srgbClr val="000000"/>
                </a:solidFill>
              </a:rPr>
              <a:t> </a:t>
            </a:r>
            <a:r>
              <a:rPr lang="en-US" sz="4400" dirty="0" err="1">
                <a:solidFill>
                  <a:srgbClr val="000000"/>
                </a:solidFill>
              </a:rPr>
              <a:t>int</a:t>
            </a:r>
            <a:r>
              <a:rPr lang="en-US" sz="4400" dirty="0">
                <a:solidFill>
                  <a:srgbClr val="008080"/>
                </a:solidFill>
              </a:rPr>
              <a:t>(</a:t>
            </a:r>
            <a:r>
              <a:rPr lang="en-US" sz="4400" dirty="0">
                <a:solidFill>
                  <a:srgbClr val="A31515"/>
                </a:solidFill>
              </a:rPr>
              <a:t>"2"</a:t>
            </a:r>
            <a:r>
              <a:rPr lang="en-US" sz="4400" dirty="0">
                <a:solidFill>
                  <a:srgbClr val="008080"/>
                </a:solidFill>
              </a:rPr>
              <a:t>)</a:t>
            </a:r>
            <a:r>
              <a:rPr lang="en-US" sz="4400" dirty="0">
                <a:solidFill>
                  <a:srgbClr val="000000"/>
                </a:solidFill>
              </a:rPr>
              <a:t> </a:t>
            </a:r>
            <a:endParaRPr lang="en-US" sz="4400" dirty="0" smtClean="0">
              <a:solidFill>
                <a:srgbClr val="000000"/>
              </a:solidFill>
            </a:endParaRPr>
          </a:p>
          <a:p>
            <a:pPr lvl="0"/>
            <a:r>
              <a:rPr lang="en-US" sz="4400" dirty="0" smtClean="0">
                <a:solidFill>
                  <a:srgbClr val="000000"/>
                </a:solidFill>
              </a:rPr>
              <a:t>3</a:t>
            </a:r>
            <a:endParaRPr lang="en-US" sz="4400" dirty="0">
              <a:latin typeface="Arial" panose="020B0604020202020204" pitchFamily="34" charset="0"/>
            </a:endParaRP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8291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casting won’t always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</a:rPr>
              <a:t>&gt;&gt;&gt; 1 </a:t>
            </a:r>
            <a:r>
              <a:rPr lang="en-US" dirty="0">
                <a:solidFill>
                  <a:srgbClr val="008080"/>
                </a:solidFill>
              </a:rPr>
              <a:t>+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8080"/>
                </a:solidFill>
              </a:rPr>
              <a:t>(</a:t>
            </a:r>
            <a:r>
              <a:rPr lang="en-US" dirty="0">
                <a:solidFill>
                  <a:srgbClr val="A31515"/>
                </a:solidFill>
              </a:rPr>
              <a:t>"two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8080"/>
                </a:solidFill>
              </a:rPr>
              <a:t>)</a:t>
            </a:r>
          </a:p>
          <a:p>
            <a:pPr lvl="0"/>
            <a:r>
              <a:rPr lang="en-US" dirty="0" err="1" smtClean="0">
                <a:solidFill>
                  <a:srgbClr val="FF0000"/>
                </a:solidFill>
              </a:rPr>
              <a:t>Traceback</a:t>
            </a:r>
            <a:r>
              <a:rPr lang="en-US" dirty="0">
                <a:solidFill>
                  <a:srgbClr val="FF0000"/>
                </a:solidFill>
              </a:rPr>
              <a:t> (most recent call last</a:t>
            </a:r>
            <a:r>
              <a:rPr lang="en-US" dirty="0" smtClean="0">
                <a:solidFill>
                  <a:srgbClr val="FF0000"/>
                </a:solidFill>
              </a:rPr>
              <a:t>):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  File "&lt;</a:t>
            </a:r>
            <a:r>
              <a:rPr lang="en-US" dirty="0" err="1">
                <a:solidFill>
                  <a:srgbClr val="FF0000"/>
                </a:solidFill>
              </a:rPr>
              <a:t>stdin</a:t>
            </a:r>
            <a:r>
              <a:rPr lang="en-US" dirty="0">
                <a:solidFill>
                  <a:srgbClr val="FF0000"/>
                </a:solidFill>
              </a:rPr>
              <a:t>&gt;", line 1, in &lt;</a:t>
            </a:r>
            <a:r>
              <a:rPr lang="en-US" dirty="0" smtClean="0">
                <a:solidFill>
                  <a:srgbClr val="FF0000"/>
                </a:solidFill>
              </a:rPr>
              <a:t>module&gt;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err="1" smtClean="0">
                <a:solidFill>
                  <a:srgbClr val="FF0000"/>
                </a:solidFill>
              </a:rPr>
              <a:t>ValueError</a:t>
            </a:r>
            <a:r>
              <a:rPr lang="en-US" dirty="0">
                <a:solidFill>
                  <a:srgbClr val="FF0000"/>
                </a:solidFill>
              </a:rPr>
              <a:t>: invalid literal for 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() with base 10: 'two'</a:t>
            </a:r>
            <a:endParaRPr lang="en-US" sz="40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43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math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you want to do something more complex than addition, subtraction, </a:t>
            </a:r>
            <a:r>
              <a:rPr lang="en-US" dirty="0" err="1" smtClean="0"/>
              <a:t>etc</a:t>
            </a:r>
            <a:r>
              <a:rPr lang="en-US" dirty="0" smtClean="0"/>
              <a:t>?</a:t>
            </a:r>
          </a:p>
          <a:p>
            <a:r>
              <a:rPr lang="en-US" dirty="0" smtClean="0"/>
              <a:t>Python gives us </a:t>
            </a:r>
            <a:r>
              <a:rPr lang="en-US" i="1" dirty="0" smtClean="0"/>
              <a:t>functions</a:t>
            </a:r>
            <a:r>
              <a:rPr lang="en-US" dirty="0" smtClean="0"/>
              <a:t> to do more complex operations</a:t>
            </a:r>
          </a:p>
          <a:p>
            <a:r>
              <a:rPr lang="en-US" dirty="0" smtClean="0"/>
              <a:t>Functions act on specific types</a:t>
            </a:r>
          </a:p>
        </p:txBody>
      </p:sp>
      <p:pic>
        <p:nvPicPr>
          <p:cNvPr id="3074" name="Picture 2" descr="http://mathinsight.org/site_media/image/image/function_mach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727" y="3180016"/>
            <a:ext cx="3330912" cy="357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42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</a:t>
            </a:r>
          </a:p>
          <a:p>
            <a:r>
              <a:rPr lang="en-US" dirty="0" smtClean="0"/>
              <a:t>pow</a:t>
            </a:r>
          </a:p>
          <a:p>
            <a:pPr marL="0" indent="0">
              <a:buNone/>
            </a:pPr>
            <a:r>
              <a:rPr lang="en-US" dirty="0" smtClean="0"/>
              <a:t>Hint: to figure out what a function does use the help function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 help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5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</a:rPr>
              <a:t>&gt;&gt;&gt; 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 err="1" smtClean="0">
                <a:solidFill>
                  <a:srgbClr val="A31515"/>
                </a:solidFill>
              </a:rPr>
              <a:t>toronto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capitalize</a:t>
            </a:r>
            <a:r>
              <a:rPr lang="en-US" dirty="0" smtClean="0">
                <a:solidFill>
                  <a:srgbClr val="008080"/>
                </a:solidFill>
              </a:rPr>
              <a:t>()</a:t>
            </a:r>
          </a:p>
          <a:p>
            <a:pPr lvl="0"/>
            <a:r>
              <a:rPr lang="en-US" dirty="0" smtClean="0">
                <a:solidFill>
                  <a:srgbClr val="000000"/>
                </a:solidFill>
              </a:rPr>
              <a:t>'Toronto' </a:t>
            </a:r>
          </a:p>
          <a:p>
            <a:pPr lvl="0"/>
            <a:r>
              <a:rPr lang="en-US" dirty="0" smtClean="0">
                <a:solidFill>
                  <a:srgbClr val="000000"/>
                </a:solidFill>
              </a:rPr>
              <a:t>&gt;&gt;&gt;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 smtClean="0">
                <a:solidFill>
                  <a:srgbClr val="A31515"/>
                </a:solidFill>
              </a:rPr>
              <a:t>"Ladies Learning </a:t>
            </a:r>
            <a:r>
              <a:rPr lang="en-US" dirty="0" err="1" smtClean="0">
                <a:solidFill>
                  <a:srgbClr val="A31515"/>
                </a:solidFill>
              </a:rPr>
              <a:t>Code"</a:t>
            </a:r>
            <a:r>
              <a:rPr lang="en-US" dirty="0" err="1" smtClean="0">
                <a:solidFill>
                  <a:srgbClr val="0000FF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replace</a:t>
            </a:r>
            <a:r>
              <a:rPr lang="en-US" dirty="0" smtClean="0">
                <a:solidFill>
                  <a:srgbClr val="008080"/>
                </a:solidFill>
              </a:rPr>
              <a:t>(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 err="1" smtClean="0">
                <a:solidFill>
                  <a:srgbClr val="A31515"/>
                </a:solidFill>
              </a:rPr>
              <a:t>Ladies"</a:t>
            </a:r>
            <a:r>
              <a:rPr lang="en-US" dirty="0" err="1" smtClean="0">
                <a:solidFill>
                  <a:srgbClr val="008080"/>
                </a:solidFill>
              </a:rPr>
              <a:t>,</a:t>
            </a:r>
            <a:r>
              <a:rPr lang="en-US" dirty="0" err="1" smtClean="0">
                <a:solidFill>
                  <a:srgbClr val="A31515"/>
                </a:solidFill>
              </a:rPr>
              <a:t>"Girls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8080"/>
                </a:solidFill>
              </a:rPr>
              <a:t>)</a:t>
            </a:r>
          </a:p>
          <a:p>
            <a:pPr lvl="0"/>
            <a:r>
              <a:rPr lang="en-US" dirty="0" smtClean="0">
                <a:solidFill>
                  <a:srgbClr val="000000"/>
                </a:solidFill>
              </a:rPr>
              <a:t>'Girls Learning Code'</a:t>
            </a:r>
          </a:p>
          <a:p>
            <a:pPr lvl="0"/>
            <a:r>
              <a:rPr lang="en-US" dirty="0" smtClean="0">
                <a:solidFill>
                  <a:srgbClr val="000000"/>
                </a:solidFill>
              </a:rPr>
              <a:t>&gt;&gt;&gt;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A31515"/>
                </a:solidFill>
              </a:rPr>
              <a:t>"MOAR PYTHON!!!"</a:t>
            </a:r>
            <a:r>
              <a:rPr lang="en-US" dirty="0">
                <a:solidFill>
                  <a:srgbClr val="0000FF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lower</a:t>
            </a:r>
            <a:r>
              <a:rPr lang="en-US" dirty="0" smtClean="0">
                <a:solidFill>
                  <a:srgbClr val="008080"/>
                </a:solidFill>
              </a:rPr>
              <a:t>()</a:t>
            </a:r>
            <a:endParaRPr lang="en-US" dirty="0" smtClean="0">
              <a:solidFill>
                <a:srgbClr val="000000"/>
              </a:solidFill>
            </a:endParaRPr>
          </a:p>
          <a:p>
            <a:pPr lvl="0"/>
            <a:r>
              <a:rPr lang="en-US" dirty="0" smtClean="0">
                <a:solidFill>
                  <a:srgbClr val="000000"/>
                </a:solidFill>
              </a:rPr>
              <a:t>'</a:t>
            </a:r>
            <a:r>
              <a:rPr lang="en-US" dirty="0" err="1" smtClean="0">
                <a:solidFill>
                  <a:srgbClr val="000000"/>
                </a:solidFill>
              </a:rPr>
              <a:t>moar</a:t>
            </a:r>
            <a:r>
              <a:rPr lang="en-US" dirty="0">
                <a:solidFill>
                  <a:srgbClr val="000000"/>
                </a:solidFill>
              </a:rPr>
              <a:t> python!!!'</a:t>
            </a:r>
            <a:endParaRPr lang="en-US" sz="40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62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the Following String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</a:p>
          <a:p>
            <a:r>
              <a:rPr lang="en-US" dirty="0"/>
              <a:t>s</a:t>
            </a:r>
            <a:r>
              <a:rPr lang="en-US" dirty="0" smtClean="0"/>
              <a:t>trip</a:t>
            </a:r>
          </a:p>
          <a:p>
            <a:r>
              <a:rPr lang="en-US" dirty="0" smtClean="0"/>
              <a:t>index</a:t>
            </a:r>
          </a:p>
          <a:p>
            <a:r>
              <a:rPr lang="en-US" dirty="0" smtClean="0"/>
              <a:t>split</a:t>
            </a:r>
          </a:p>
          <a:p>
            <a:pPr marL="0" indent="0">
              <a:buNone/>
            </a:pPr>
            <a:r>
              <a:rPr lang="en-US" dirty="0" smtClean="0"/>
              <a:t>Hint: if to find out what a method does use the help function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 help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strip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functions only work on certain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</a:rPr>
              <a:t>&gt;&gt;&gt; pow</a:t>
            </a:r>
            <a:r>
              <a:rPr lang="en-US" dirty="0">
                <a:solidFill>
                  <a:srgbClr val="008080"/>
                </a:solidFill>
              </a:rPr>
              <a:t>(</a:t>
            </a:r>
            <a:r>
              <a:rPr lang="en-US" dirty="0">
                <a:solidFill>
                  <a:srgbClr val="A31515"/>
                </a:solidFill>
              </a:rPr>
              <a:t>"elephant"</a:t>
            </a:r>
            <a:r>
              <a:rPr lang="en-US" dirty="0">
                <a:solidFill>
                  <a:srgbClr val="008080"/>
                </a:solidFill>
              </a:rPr>
              <a:t>,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A31515"/>
                </a:solidFill>
              </a:rPr>
              <a:t>"brain"</a:t>
            </a:r>
            <a:r>
              <a:rPr lang="en-US" dirty="0">
                <a:solidFill>
                  <a:srgbClr val="008080"/>
                </a:solidFill>
              </a:rPr>
              <a:t>)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sz="4000" dirty="0" err="1">
                <a:solidFill>
                  <a:srgbClr val="FF0000"/>
                </a:solidFill>
              </a:rPr>
              <a:t>Traceback</a:t>
            </a:r>
            <a:r>
              <a:rPr lang="en-US" sz="4000" dirty="0">
                <a:solidFill>
                  <a:srgbClr val="FF0000"/>
                </a:solidFill>
              </a:rPr>
              <a:t> (most recent call last):   File "&lt;</a:t>
            </a:r>
            <a:r>
              <a:rPr lang="en-US" sz="4000" dirty="0" err="1">
                <a:solidFill>
                  <a:srgbClr val="FF0000"/>
                </a:solidFill>
              </a:rPr>
              <a:t>stdin</a:t>
            </a:r>
            <a:r>
              <a:rPr lang="en-US" sz="4000" dirty="0">
                <a:solidFill>
                  <a:srgbClr val="FF0000"/>
                </a:solidFill>
              </a:rPr>
              <a:t>&gt;", line 1, in &lt;module&gt; </a:t>
            </a:r>
            <a:r>
              <a:rPr lang="en-US" sz="4000" dirty="0" err="1">
                <a:solidFill>
                  <a:srgbClr val="FF0000"/>
                </a:solidFill>
              </a:rPr>
              <a:t>TypeError</a:t>
            </a:r>
            <a:r>
              <a:rPr lang="en-US" sz="4000" dirty="0">
                <a:solidFill>
                  <a:srgbClr val="FF0000"/>
                </a:solidFill>
              </a:rPr>
              <a:t>: unsupported operand type(s) for ** or pow(): '</a:t>
            </a:r>
            <a:r>
              <a:rPr lang="en-US" sz="4000" dirty="0" err="1">
                <a:solidFill>
                  <a:srgbClr val="FF0000"/>
                </a:solidFill>
              </a:rPr>
              <a:t>str</a:t>
            </a:r>
            <a:r>
              <a:rPr lang="en-US" sz="4000" dirty="0">
                <a:solidFill>
                  <a:srgbClr val="FF0000"/>
                </a:solidFill>
              </a:rPr>
              <a:t>' and '</a:t>
            </a:r>
            <a:r>
              <a:rPr lang="en-US" sz="4000" dirty="0" err="1">
                <a:solidFill>
                  <a:srgbClr val="FF0000"/>
                </a:solidFill>
              </a:rPr>
              <a:t>str</a:t>
            </a:r>
            <a:r>
              <a:rPr lang="en-US" sz="4000" dirty="0" smtClean="0">
                <a:solidFill>
                  <a:srgbClr val="FF0000"/>
                </a:solidFill>
              </a:rPr>
              <a:t>'</a:t>
            </a:r>
            <a:endParaRPr lang="en-US" sz="40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28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Programming languages are intermediates between computer and human language</a:t>
            </a:r>
          </a:p>
          <a:p>
            <a:r>
              <a:rPr lang="en-US" dirty="0" smtClean="0"/>
              <a:t>Programs are sets of instructions</a:t>
            </a:r>
          </a:p>
          <a:p>
            <a:r>
              <a:rPr lang="en-US" dirty="0" smtClean="0"/>
              <a:t>Languages have ‘types’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tring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float</a:t>
            </a:r>
          </a:p>
          <a:p>
            <a:pPr lvl="1"/>
            <a:r>
              <a:rPr lang="en-US" dirty="0" smtClean="0"/>
              <a:t>and lots more</a:t>
            </a:r>
          </a:p>
          <a:p>
            <a:r>
              <a:rPr lang="en-US" dirty="0" smtClean="0"/>
              <a:t>Functions add </a:t>
            </a:r>
            <a:r>
              <a:rPr lang="en-US" dirty="0" err="1" smtClean="0"/>
              <a:t>behaviour</a:t>
            </a:r>
            <a:endParaRPr lang="en-US" dirty="0" smtClean="0"/>
          </a:p>
          <a:p>
            <a:r>
              <a:rPr lang="en-US" dirty="0" smtClean="0"/>
              <a:t>Most functions work on only one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9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your code DRY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4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</a:t>
            </a:r>
            <a:r>
              <a:rPr lang="en-US" dirty="0" smtClean="0"/>
              <a:t>on’t </a:t>
            </a:r>
            <a:r>
              <a:rPr lang="en-US" b="1" dirty="0" smtClean="0"/>
              <a:t>R</a:t>
            </a:r>
            <a:r>
              <a:rPr lang="en-US" dirty="0" smtClean="0"/>
              <a:t>epeat </a:t>
            </a:r>
            <a:r>
              <a:rPr lang="en-US" b="1" dirty="0" smtClean="0"/>
              <a:t>Y</a:t>
            </a:r>
            <a:r>
              <a:rPr lang="en-US" dirty="0" smtClean="0"/>
              <a:t>ourself</a:t>
            </a:r>
          </a:p>
          <a:p>
            <a:r>
              <a:rPr lang="en-US" dirty="0" smtClean="0"/>
              <a:t>You should only have to type anything once</a:t>
            </a:r>
          </a:p>
        </p:txBody>
      </p:sp>
    </p:spTree>
    <p:extLst>
      <p:ext uri="{BB962C8B-B14F-4D97-AF65-F5344CB8AC3E}">
        <p14:creationId xmlns:p14="http://schemas.microsoft.com/office/powerpoint/2010/main" val="190796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>
                <a:solidFill>
                  <a:srgbClr val="000000"/>
                </a:solidFill>
              </a:rPr>
              <a:t>&gt;&gt;&gt; password </a:t>
            </a:r>
            <a:r>
              <a:rPr lang="en-US" dirty="0">
                <a:solidFill>
                  <a:srgbClr val="008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SuperSecure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lvl="0"/>
            <a:r>
              <a:rPr lang="en-US" dirty="0" smtClean="0">
                <a:solidFill>
                  <a:srgbClr val="000000"/>
                </a:solidFill>
              </a:rPr>
              <a:t>&gt;&gt;&gt;</a:t>
            </a:r>
            <a:r>
              <a:rPr lang="en-US" dirty="0">
                <a:solidFill>
                  <a:srgbClr val="000000"/>
                </a:solidFill>
              </a:rPr>
              <a:t> password </a:t>
            </a:r>
            <a:endParaRPr lang="en-US" dirty="0" smtClean="0">
              <a:solidFill>
                <a:srgbClr val="000000"/>
              </a:solidFill>
            </a:endParaRPr>
          </a:p>
          <a:p>
            <a:pPr lvl="0"/>
            <a:r>
              <a:rPr lang="en-US" dirty="0" smtClean="0">
                <a:solidFill>
                  <a:srgbClr val="000000"/>
                </a:solidFill>
              </a:rPr>
              <a:t>'</a:t>
            </a:r>
            <a:r>
              <a:rPr lang="en-US" dirty="0" err="1" smtClean="0">
                <a:solidFill>
                  <a:srgbClr val="000000"/>
                </a:solidFill>
              </a:rPr>
              <a:t>SuperSecure</a:t>
            </a:r>
            <a:r>
              <a:rPr lang="en-US" dirty="0">
                <a:solidFill>
                  <a:srgbClr val="000000"/>
                </a:solidFill>
              </a:rPr>
              <a:t>' </a:t>
            </a:r>
            <a:endParaRPr lang="en-US" dirty="0" smtClean="0">
              <a:solidFill>
                <a:srgbClr val="000000"/>
              </a:solidFill>
            </a:endParaRPr>
          </a:p>
          <a:p>
            <a:pPr lvl="0"/>
            <a:r>
              <a:rPr lang="en-US" dirty="0" smtClean="0">
                <a:solidFill>
                  <a:srgbClr val="000000"/>
                </a:solidFill>
              </a:rPr>
              <a:t>&gt;&gt;&gt;</a:t>
            </a:r>
            <a:r>
              <a:rPr lang="en-US" dirty="0">
                <a:solidFill>
                  <a:srgbClr val="000000"/>
                </a:solidFill>
              </a:rPr>
              <a:t> num1 </a:t>
            </a:r>
            <a:r>
              <a:rPr lang="en-US" dirty="0">
                <a:solidFill>
                  <a:srgbClr val="008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 4 </a:t>
            </a:r>
            <a:endParaRPr lang="en-US" dirty="0" smtClean="0">
              <a:solidFill>
                <a:srgbClr val="000000"/>
              </a:solidFill>
            </a:endParaRPr>
          </a:p>
          <a:p>
            <a:pPr lvl="0"/>
            <a:r>
              <a:rPr lang="en-US" dirty="0" smtClean="0">
                <a:solidFill>
                  <a:srgbClr val="000000"/>
                </a:solidFill>
              </a:rPr>
              <a:t>&gt;&gt;&gt;</a:t>
            </a:r>
            <a:r>
              <a:rPr lang="en-US" dirty="0">
                <a:solidFill>
                  <a:srgbClr val="000000"/>
                </a:solidFill>
              </a:rPr>
              <a:t> num1 </a:t>
            </a:r>
            <a:endParaRPr lang="en-US" dirty="0" smtClean="0">
              <a:solidFill>
                <a:srgbClr val="000000"/>
              </a:solidFill>
            </a:endParaRPr>
          </a:p>
          <a:p>
            <a:pPr lvl="0"/>
            <a:r>
              <a:rPr lang="en-US" dirty="0" smtClean="0">
                <a:solidFill>
                  <a:srgbClr val="000000"/>
                </a:solidFill>
              </a:rPr>
              <a:t>4 </a:t>
            </a:r>
          </a:p>
          <a:p>
            <a:pPr lvl="0"/>
            <a:r>
              <a:rPr lang="en-US" dirty="0" smtClean="0">
                <a:solidFill>
                  <a:srgbClr val="000000"/>
                </a:solidFill>
              </a:rPr>
              <a:t>&gt;&gt;&gt;</a:t>
            </a:r>
            <a:r>
              <a:rPr lang="en-US" dirty="0">
                <a:solidFill>
                  <a:srgbClr val="000000"/>
                </a:solidFill>
              </a:rPr>
              <a:t> num2 </a:t>
            </a:r>
            <a:r>
              <a:rPr lang="en-US" dirty="0">
                <a:solidFill>
                  <a:srgbClr val="008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 1234.5 </a:t>
            </a:r>
            <a:endParaRPr lang="en-US" dirty="0" smtClean="0">
              <a:solidFill>
                <a:srgbClr val="000000"/>
              </a:solidFill>
            </a:endParaRPr>
          </a:p>
          <a:p>
            <a:pPr lvl="0"/>
            <a:r>
              <a:rPr lang="en-US" dirty="0" smtClean="0">
                <a:solidFill>
                  <a:srgbClr val="000000"/>
                </a:solidFill>
              </a:rPr>
              <a:t>&gt;&gt;&gt;</a:t>
            </a:r>
            <a:r>
              <a:rPr lang="en-US" dirty="0">
                <a:solidFill>
                  <a:srgbClr val="000000"/>
                </a:solidFill>
              </a:rPr>
              <a:t> num2 </a:t>
            </a:r>
            <a:endParaRPr lang="en-US" dirty="0" smtClean="0">
              <a:solidFill>
                <a:srgbClr val="000000"/>
              </a:solidFill>
            </a:endParaRPr>
          </a:p>
          <a:p>
            <a:pPr lvl="0"/>
            <a:r>
              <a:rPr lang="en-US" dirty="0" smtClean="0">
                <a:solidFill>
                  <a:srgbClr val="000000"/>
                </a:solidFill>
              </a:rPr>
              <a:t>1234.5</a:t>
            </a:r>
            <a:endParaRPr lang="en-US" sz="40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57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variables are useful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means “liable to change”</a:t>
            </a:r>
          </a:p>
          <a:p>
            <a:r>
              <a:rPr lang="en-US" dirty="0" smtClean="0"/>
              <a:t>Variables change throughout the lifetime of our program</a:t>
            </a:r>
          </a:p>
          <a:p>
            <a:r>
              <a:rPr lang="en-US" dirty="0" smtClean="0"/>
              <a:t>Without variables our programs wouldn’t be able to change</a:t>
            </a:r>
          </a:p>
          <a:p>
            <a:r>
              <a:rPr lang="en-US" dirty="0" smtClean="0"/>
              <a:t>Setting a fixed value in a program is called ‘hard coding’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3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throw a party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</a:rPr>
              <a:t>&gt;&gt;&gt; </a:t>
            </a:r>
            <a:r>
              <a:rPr lang="en-US" dirty="0" err="1">
                <a:solidFill>
                  <a:srgbClr val="000000"/>
                </a:solidFill>
              </a:rPr>
              <a:t>party_budget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008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 1000 </a:t>
            </a:r>
            <a:endParaRPr lang="en-US" dirty="0" smtClean="0">
              <a:solidFill>
                <a:srgbClr val="000000"/>
              </a:solidFill>
            </a:endParaRPr>
          </a:p>
          <a:p>
            <a:pPr lvl="0"/>
            <a:r>
              <a:rPr lang="en-US" dirty="0" smtClean="0">
                <a:solidFill>
                  <a:srgbClr val="000000"/>
                </a:solidFill>
              </a:rPr>
              <a:t>&gt;&gt;&gt;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 err="1">
                <a:solidFill>
                  <a:srgbClr val="000000"/>
                </a:solidFill>
              </a:rPr>
              <a:t>angel_round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008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 100000 &gt;&gt;&gt; </a:t>
            </a:r>
            <a:r>
              <a:rPr lang="en-US" dirty="0" err="1">
                <a:solidFill>
                  <a:srgbClr val="000000"/>
                </a:solidFill>
              </a:rPr>
              <a:t>party_budget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008080"/>
                </a:solidFill>
              </a:rPr>
              <a:t>+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 err="1">
                <a:solidFill>
                  <a:srgbClr val="000000"/>
                </a:solidFill>
              </a:rPr>
              <a:t>angel_round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lvl="0"/>
            <a:r>
              <a:rPr lang="en-US" dirty="0" smtClean="0">
                <a:solidFill>
                  <a:srgbClr val="000000"/>
                </a:solidFill>
              </a:rPr>
              <a:t>101000</a:t>
            </a:r>
            <a:endParaRPr lang="en-US" sz="4000" dirty="0">
              <a:latin typeface="Arial" panose="020B0604020202020204" pitchFamily="34" charset="0"/>
            </a:endParaRPr>
          </a:p>
          <a:p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What is your party budget now?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981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Budget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</a:rPr>
              <a:t>&gt;&gt;&gt; </a:t>
            </a:r>
            <a:r>
              <a:rPr lang="en-US" dirty="0" err="1">
                <a:solidFill>
                  <a:srgbClr val="000000"/>
                </a:solidFill>
              </a:rPr>
              <a:t>party_budget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lvl="0"/>
            <a:r>
              <a:rPr lang="en-US" dirty="0" smtClean="0">
                <a:solidFill>
                  <a:srgbClr val="000000"/>
                </a:solidFill>
              </a:rPr>
              <a:t>1000</a:t>
            </a:r>
            <a:endParaRPr lang="en-US" sz="4000" dirty="0">
              <a:latin typeface="Arial" panose="020B0604020202020204" pitchFamily="34" charset="0"/>
            </a:endParaRPr>
          </a:p>
          <a:p>
            <a:r>
              <a:rPr lang="en-US" dirty="0" smtClean="0">
                <a:latin typeface="+mn-lt"/>
              </a:rPr>
              <a:t>We have to tell the </a:t>
            </a:r>
            <a:r>
              <a:rPr lang="en-US" dirty="0" err="1" smtClean="0">
                <a:latin typeface="+mn-lt"/>
              </a:rPr>
              <a:t>party_budget</a:t>
            </a:r>
            <a:r>
              <a:rPr lang="en-US" dirty="0" smtClean="0">
                <a:latin typeface="+mn-lt"/>
              </a:rPr>
              <a:t> it has a new value</a:t>
            </a:r>
          </a:p>
          <a:p>
            <a:pPr lvl="0"/>
            <a:r>
              <a:rPr lang="en-US" dirty="0">
                <a:solidFill>
                  <a:srgbClr val="000000"/>
                </a:solidFill>
              </a:rPr>
              <a:t>&gt;&gt;&gt; </a:t>
            </a:r>
            <a:r>
              <a:rPr lang="en-US" dirty="0" err="1">
                <a:solidFill>
                  <a:srgbClr val="000000"/>
                </a:solidFill>
              </a:rPr>
              <a:t>party_budget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008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 err="1">
                <a:solidFill>
                  <a:srgbClr val="000000"/>
                </a:solidFill>
              </a:rPr>
              <a:t>party_budget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008080"/>
                </a:solidFill>
              </a:rPr>
              <a:t>+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 err="1">
                <a:solidFill>
                  <a:srgbClr val="000000"/>
                </a:solidFill>
              </a:rPr>
              <a:t>angel_round</a:t>
            </a:r>
            <a:r>
              <a:rPr lang="en-US" dirty="0">
                <a:solidFill>
                  <a:srgbClr val="000000"/>
                </a:solidFill>
              </a:rPr>
              <a:t> &gt;&gt;&gt; </a:t>
            </a:r>
            <a:r>
              <a:rPr lang="en-US" dirty="0" err="1">
                <a:solidFill>
                  <a:srgbClr val="000000"/>
                </a:solidFill>
              </a:rPr>
              <a:t>party_budget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lvl="0"/>
            <a:r>
              <a:rPr lang="en-US" dirty="0" smtClean="0">
                <a:solidFill>
                  <a:srgbClr val="000000"/>
                </a:solidFill>
              </a:rPr>
              <a:t>101000</a:t>
            </a:r>
            <a:endParaRPr lang="en-US" sz="4000" dirty="0">
              <a:latin typeface="Arial" panose="020B0604020202020204" pitchFamily="34" charset="0"/>
            </a:endParaRP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916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guestlist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>
                <a:solidFill>
                  <a:srgbClr val="000000"/>
                </a:solidFill>
              </a:rPr>
              <a:t>&gt;&gt;&gt; </a:t>
            </a:r>
            <a:r>
              <a:rPr lang="en-US" dirty="0" err="1">
                <a:solidFill>
                  <a:srgbClr val="000000"/>
                </a:solidFill>
              </a:rPr>
              <a:t>guestlist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008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A31515"/>
                </a:solidFill>
              </a:rPr>
              <a:t>"Peter June </a:t>
            </a:r>
            <a:r>
              <a:rPr lang="en-US" dirty="0" err="1" smtClean="0">
                <a:solidFill>
                  <a:srgbClr val="A31515"/>
                </a:solidFill>
              </a:rPr>
              <a:t>Shreek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</a:p>
          <a:p>
            <a:pPr lvl="0"/>
            <a:r>
              <a:rPr lang="en-US" dirty="0" smtClean="0">
                <a:solidFill>
                  <a:srgbClr val="000000"/>
                </a:solidFill>
              </a:rPr>
              <a:t>&gt;&gt;&gt;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 err="1">
                <a:solidFill>
                  <a:srgbClr val="000000"/>
                </a:solidFill>
              </a:rPr>
              <a:t>guestlist_copy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008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 err="1">
                <a:solidFill>
                  <a:srgbClr val="000000"/>
                </a:solidFill>
              </a:rPr>
              <a:t>guestlist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lvl="0"/>
            <a:r>
              <a:rPr lang="en-US" dirty="0" smtClean="0">
                <a:solidFill>
                  <a:srgbClr val="000000"/>
                </a:solidFill>
              </a:rPr>
              <a:t>&gt;&gt;&gt;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 err="1">
                <a:solidFill>
                  <a:srgbClr val="000000"/>
                </a:solidFill>
              </a:rPr>
              <a:t>guestlist_copy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lvl="0"/>
            <a:r>
              <a:rPr lang="en-US" dirty="0" smtClean="0">
                <a:solidFill>
                  <a:srgbClr val="000000"/>
                </a:solidFill>
              </a:rPr>
              <a:t>'Peter</a:t>
            </a:r>
            <a:r>
              <a:rPr lang="en-US" dirty="0">
                <a:solidFill>
                  <a:srgbClr val="000000"/>
                </a:solidFill>
              </a:rPr>
              <a:t> June </a:t>
            </a:r>
            <a:r>
              <a:rPr lang="en-US" dirty="0" err="1">
                <a:solidFill>
                  <a:srgbClr val="000000"/>
                </a:solidFill>
              </a:rPr>
              <a:t>Shreek</a:t>
            </a:r>
            <a:r>
              <a:rPr lang="en-US" dirty="0">
                <a:solidFill>
                  <a:srgbClr val="000000"/>
                </a:solidFill>
              </a:rPr>
              <a:t>' &gt;&gt;&gt; </a:t>
            </a:r>
            <a:r>
              <a:rPr lang="en-US" dirty="0" err="1">
                <a:solidFill>
                  <a:srgbClr val="000000"/>
                </a:solidFill>
              </a:rPr>
              <a:t>guestlist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008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 err="1">
                <a:solidFill>
                  <a:srgbClr val="000000"/>
                </a:solidFill>
              </a:rPr>
              <a:t>guestlist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008080"/>
                </a:solidFill>
              </a:rPr>
              <a:t>+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A31515"/>
                </a:solidFill>
              </a:rPr>
              <a:t>" Roberto"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lvl="0"/>
            <a:r>
              <a:rPr lang="en-US" dirty="0" smtClean="0">
                <a:solidFill>
                  <a:srgbClr val="000000"/>
                </a:solidFill>
              </a:rPr>
              <a:t>&gt;&gt;&gt;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 err="1">
                <a:solidFill>
                  <a:srgbClr val="000000"/>
                </a:solidFill>
              </a:rPr>
              <a:t>guestlist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lvl="0"/>
            <a:r>
              <a:rPr lang="en-US" dirty="0" smtClean="0">
                <a:solidFill>
                  <a:srgbClr val="000000"/>
                </a:solidFill>
              </a:rPr>
              <a:t>'Peter</a:t>
            </a:r>
            <a:r>
              <a:rPr lang="en-US" dirty="0">
                <a:solidFill>
                  <a:srgbClr val="000000"/>
                </a:solidFill>
              </a:rPr>
              <a:t> June </a:t>
            </a:r>
            <a:r>
              <a:rPr lang="en-US" dirty="0" err="1">
                <a:solidFill>
                  <a:srgbClr val="000000"/>
                </a:solidFill>
              </a:rPr>
              <a:t>Shreek</a:t>
            </a:r>
            <a:r>
              <a:rPr lang="en-US" dirty="0">
                <a:solidFill>
                  <a:srgbClr val="000000"/>
                </a:solidFill>
              </a:rPr>
              <a:t> Roberto' </a:t>
            </a:r>
            <a:endParaRPr lang="en-US" dirty="0" smtClean="0">
              <a:solidFill>
                <a:srgbClr val="000000"/>
              </a:solidFill>
            </a:endParaRPr>
          </a:p>
          <a:p>
            <a:pPr lvl="0"/>
            <a:r>
              <a:rPr lang="en-US" dirty="0" smtClean="0">
                <a:solidFill>
                  <a:srgbClr val="000000"/>
                </a:solidFill>
              </a:rPr>
              <a:t>&gt;&gt;&gt;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 err="1">
                <a:solidFill>
                  <a:srgbClr val="000000"/>
                </a:solidFill>
              </a:rPr>
              <a:t>guestlist_copy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lvl="0"/>
            <a:r>
              <a:rPr lang="en-US" dirty="0" smtClean="0">
                <a:solidFill>
                  <a:srgbClr val="000000"/>
                </a:solidFill>
              </a:rPr>
              <a:t>'Peter</a:t>
            </a:r>
            <a:r>
              <a:rPr lang="en-US" dirty="0">
                <a:solidFill>
                  <a:srgbClr val="000000"/>
                </a:solidFill>
              </a:rPr>
              <a:t> June </a:t>
            </a:r>
            <a:r>
              <a:rPr lang="en-US" dirty="0" err="1">
                <a:solidFill>
                  <a:srgbClr val="000000"/>
                </a:solidFill>
              </a:rPr>
              <a:t>Shreek</a:t>
            </a:r>
            <a:r>
              <a:rPr lang="en-US" dirty="0" smtClean="0">
                <a:solidFill>
                  <a:srgbClr val="000000"/>
                </a:solidFill>
              </a:rPr>
              <a:t>'</a:t>
            </a:r>
            <a:endParaRPr 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Anything you can do to a ‘literal’ you can do to a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</a:rPr>
              <a:t>&gt;&gt;&gt; startup </a:t>
            </a:r>
            <a:r>
              <a:rPr lang="en-US" dirty="0">
                <a:solidFill>
                  <a:srgbClr val="008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A31515"/>
                </a:solidFill>
              </a:rPr>
              <a:t>"my elephant brain"</a:t>
            </a:r>
            <a:r>
              <a:rPr lang="en-US" dirty="0">
                <a:solidFill>
                  <a:srgbClr val="000000"/>
                </a:solidFill>
              </a:rPr>
              <a:t> &gt;&gt;&gt; </a:t>
            </a:r>
            <a:r>
              <a:rPr lang="en-US" dirty="0" err="1">
                <a:solidFill>
                  <a:srgbClr val="000000"/>
                </a:solidFill>
              </a:rPr>
              <a:t>startup</a:t>
            </a:r>
            <a:r>
              <a:rPr lang="en-US" dirty="0" err="1">
                <a:solidFill>
                  <a:srgbClr val="0000FF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title</a:t>
            </a:r>
            <a:r>
              <a:rPr lang="en-US" dirty="0" smtClean="0">
                <a:solidFill>
                  <a:srgbClr val="008080"/>
                </a:solidFill>
              </a:rPr>
              <a:t>()</a:t>
            </a:r>
            <a:endParaRPr lang="en-US" dirty="0" smtClean="0">
              <a:solidFill>
                <a:srgbClr val="000000"/>
              </a:solidFill>
            </a:endParaRPr>
          </a:p>
          <a:p>
            <a:pPr lvl="0"/>
            <a:r>
              <a:rPr lang="en-US" dirty="0" smtClean="0">
                <a:solidFill>
                  <a:srgbClr val="000000"/>
                </a:solidFill>
              </a:rPr>
              <a:t>'My</a:t>
            </a:r>
            <a:r>
              <a:rPr lang="en-US" dirty="0">
                <a:solidFill>
                  <a:srgbClr val="000000"/>
                </a:solidFill>
              </a:rPr>
              <a:t> Elephant Brain' </a:t>
            </a:r>
            <a:endParaRPr lang="en-US" dirty="0" smtClean="0">
              <a:solidFill>
                <a:srgbClr val="000000"/>
              </a:solidFill>
            </a:endParaRPr>
          </a:p>
          <a:p>
            <a:pPr lvl="0"/>
            <a:r>
              <a:rPr lang="en-US" dirty="0" smtClean="0">
                <a:solidFill>
                  <a:srgbClr val="000000"/>
                </a:solidFill>
              </a:rPr>
              <a:t>&gt;&gt;&gt;</a:t>
            </a:r>
            <a:r>
              <a:rPr lang="en-US" dirty="0">
                <a:solidFill>
                  <a:srgbClr val="000000"/>
                </a:solidFill>
              </a:rPr>
              <a:t> revenue </a:t>
            </a:r>
            <a:r>
              <a:rPr lang="en-US" dirty="0">
                <a:solidFill>
                  <a:srgbClr val="008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008080"/>
                </a:solidFill>
              </a:rPr>
              <a:t>-</a:t>
            </a:r>
            <a:r>
              <a:rPr lang="en-US" dirty="0">
                <a:solidFill>
                  <a:srgbClr val="000000"/>
                </a:solidFill>
              </a:rPr>
              <a:t>429376 </a:t>
            </a:r>
            <a:endParaRPr lang="en-US" dirty="0" smtClean="0">
              <a:solidFill>
                <a:srgbClr val="000000"/>
              </a:solidFill>
            </a:endParaRPr>
          </a:p>
          <a:p>
            <a:pPr lvl="0"/>
            <a:r>
              <a:rPr lang="en-US" dirty="0" smtClean="0">
                <a:solidFill>
                  <a:srgbClr val="000000"/>
                </a:solidFill>
              </a:rPr>
              <a:t>&gt;&gt;&gt;</a:t>
            </a:r>
            <a:r>
              <a:rPr lang="en-US" dirty="0">
                <a:solidFill>
                  <a:srgbClr val="000000"/>
                </a:solidFill>
              </a:rPr>
              <a:t> abs</a:t>
            </a:r>
            <a:r>
              <a:rPr lang="en-US" dirty="0">
                <a:solidFill>
                  <a:srgbClr val="00808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revenue</a:t>
            </a:r>
            <a:r>
              <a:rPr lang="en-US" dirty="0">
                <a:solidFill>
                  <a:srgbClr val="008080"/>
                </a:solidFill>
              </a:rPr>
              <a:t>)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lvl="0"/>
            <a:r>
              <a:rPr lang="en-US" dirty="0" smtClean="0">
                <a:solidFill>
                  <a:srgbClr val="000000"/>
                </a:solidFill>
              </a:rPr>
              <a:t>429376 </a:t>
            </a:r>
          </a:p>
          <a:p>
            <a:pPr lvl="0"/>
            <a:r>
              <a:rPr lang="en-US" dirty="0" smtClean="0">
                <a:solidFill>
                  <a:srgbClr val="000000"/>
                </a:solidFill>
              </a:rPr>
              <a:t>&gt;&gt;&gt;</a:t>
            </a:r>
            <a:r>
              <a:rPr lang="en-US" dirty="0">
                <a:solidFill>
                  <a:srgbClr val="000000"/>
                </a:solidFill>
              </a:rPr>
              <a:t> revenue </a:t>
            </a:r>
            <a:r>
              <a:rPr lang="en-US" dirty="0">
                <a:solidFill>
                  <a:srgbClr val="008080"/>
                </a:solidFill>
              </a:rPr>
              <a:t>+</a:t>
            </a:r>
            <a:r>
              <a:rPr lang="en-US" dirty="0">
                <a:solidFill>
                  <a:srgbClr val="000000"/>
                </a:solidFill>
              </a:rPr>
              <a:t> 1000000 </a:t>
            </a:r>
            <a:endParaRPr lang="en-US" dirty="0" smtClean="0">
              <a:solidFill>
                <a:srgbClr val="000000"/>
              </a:solidFill>
            </a:endParaRPr>
          </a:p>
          <a:p>
            <a:pPr lvl="0"/>
            <a:r>
              <a:rPr lang="en-US" dirty="0" smtClean="0">
                <a:solidFill>
                  <a:srgbClr val="000000"/>
                </a:solidFill>
              </a:rPr>
              <a:t>570624</a:t>
            </a:r>
            <a:endParaRPr lang="en-US" sz="40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4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did the variable change?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</a:rPr>
              <a:t>&gt;&gt;&gt; startup </a:t>
            </a:r>
            <a:endParaRPr lang="en-US" dirty="0" smtClean="0">
              <a:solidFill>
                <a:srgbClr val="000000"/>
              </a:solidFill>
            </a:endParaRPr>
          </a:p>
          <a:p>
            <a:pPr lvl="0"/>
            <a:r>
              <a:rPr lang="en-US" dirty="0" smtClean="0">
                <a:solidFill>
                  <a:srgbClr val="000000"/>
                </a:solidFill>
              </a:rPr>
              <a:t>'my</a:t>
            </a:r>
            <a:r>
              <a:rPr lang="en-US" dirty="0">
                <a:solidFill>
                  <a:srgbClr val="000000"/>
                </a:solidFill>
              </a:rPr>
              <a:t> elephant </a:t>
            </a:r>
            <a:r>
              <a:rPr lang="en-US" dirty="0" smtClean="0">
                <a:solidFill>
                  <a:srgbClr val="000000"/>
                </a:solidFill>
              </a:rPr>
              <a:t>brain'</a:t>
            </a:r>
          </a:p>
          <a:p>
            <a:pPr lvl="0"/>
            <a:endParaRPr lang="en-US" dirty="0" smtClean="0">
              <a:latin typeface="+mn-lt"/>
            </a:endParaRPr>
          </a:p>
          <a:p>
            <a:pPr lvl="0"/>
            <a:r>
              <a:rPr lang="en-US" dirty="0" smtClean="0">
                <a:latin typeface="+mn-lt"/>
              </a:rPr>
              <a:t>The function returned a new value, it did not change the original value.</a:t>
            </a:r>
            <a:endParaRPr lang="en-US" dirty="0">
              <a:latin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63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using the math operators we saw earlier on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1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of house keeping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questions at any point</a:t>
            </a:r>
          </a:p>
          <a:p>
            <a:r>
              <a:rPr lang="en-US" dirty="0" smtClean="0"/>
              <a:t>Bathroom keys are on the fridge</a:t>
            </a:r>
          </a:p>
          <a:p>
            <a:r>
              <a:rPr lang="en-US" dirty="0" smtClean="0"/>
              <a:t>Files </a:t>
            </a:r>
            <a:r>
              <a:rPr lang="en-US" dirty="0"/>
              <a:t>located at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sdrv.ms/12uSLo9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630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&gt;&gt;&gt; combined </a:t>
            </a:r>
            <a:r>
              <a:rPr lang="en-US" dirty="0">
                <a:solidFill>
                  <a:srgbClr val="008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A31515"/>
                </a:solidFill>
              </a:rPr>
              <a:t>"combined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endParaRPr lang="en-US" dirty="0" smtClean="0">
              <a:solidFill>
                <a:srgbClr val="000000"/>
              </a:solidFill>
            </a:endParaRPr>
          </a:p>
          <a:p>
            <a:pPr lvl="0"/>
            <a:r>
              <a:rPr lang="en-US" dirty="0" smtClean="0">
                <a:solidFill>
                  <a:srgbClr val="000000"/>
                </a:solidFill>
              </a:rPr>
              <a:t>&gt;&gt;&gt;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A31515"/>
                </a:solidFill>
              </a:rPr>
              <a:t>"Strings </a:t>
            </a:r>
            <a:r>
              <a:rPr lang="en-US" dirty="0" smtClean="0">
                <a:solidFill>
                  <a:srgbClr val="A31515"/>
                </a:solidFill>
              </a:rPr>
              <a:t>can</a:t>
            </a:r>
            <a:r>
              <a:rPr lang="en-US" dirty="0">
                <a:solidFill>
                  <a:srgbClr val="A31515"/>
                </a:solidFill>
              </a:rPr>
              <a:t> be 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8080"/>
                </a:solidFill>
              </a:rPr>
              <a:t>+</a:t>
            </a:r>
            <a:r>
              <a:rPr lang="en-US" dirty="0">
                <a:solidFill>
                  <a:srgbClr val="000000"/>
                </a:solidFill>
              </a:rPr>
              <a:t> combined </a:t>
            </a:r>
            <a:r>
              <a:rPr lang="en-US" dirty="0">
                <a:solidFill>
                  <a:srgbClr val="008080"/>
                </a:solidFill>
              </a:rPr>
              <a:t>+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A31515"/>
                </a:solidFill>
              </a:rPr>
              <a:t>" with variables."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lvl="0"/>
            <a:r>
              <a:rPr lang="en-US" dirty="0" smtClean="0">
                <a:solidFill>
                  <a:srgbClr val="000000"/>
                </a:solidFill>
              </a:rPr>
              <a:t>'Strings</a:t>
            </a:r>
            <a:r>
              <a:rPr lang="en-US" dirty="0">
                <a:solidFill>
                  <a:srgbClr val="000000"/>
                </a:solidFill>
              </a:rPr>
              <a:t> can be combined with variables</a:t>
            </a:r>
            <a:r>
              <a:rPr lang="en-US" dirty="0" smtClean="0">
                <a:solidFill>
                  <a:srgbClr val="000000"/>
                </a:solidFill>
              </a:rPr>
              <a:t>.'</a:t>
            </a:r>
          </a:p>
          <a:p>
            <a:pPr lvl="0"/>
            <a:r>
              <a:rPr lang="en-US" dirty="0" smtClean="0">
                <a:solidFill>
                  <a:srgbClr val="000000"/>
                </a:solidFill>
              </a:rPr>
              <a:t>&gt;&gt;&gt;</a:t>
            </a:r>
            <a:r>
              <a:rPr lang="en-US" dirty="0">
                <a:solidFill>
                  <a:srgbClr val="000000"/>
                </a:solidFill>
              </a:rPr>
              <a:t> fun </a:t>
            </a:r>
            <a:r>
              <a:rPr lang="en-US" dirty="0">
                <a:solidFill>
                  <a:srgbClr val="008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A31515"/>
                </a:solidFill>
              </a:rPr>
              <a:t>"not fun"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lvl="0"/>
            <a:r>
              <a:rPr lang="en-US" dirty="0" smtClean="0">
                <a:solidFill>
                  <a:srgbClr val="000000"/>
                </a:solidFill>
              </a:rPr>
              <a:t>&gt;&gt;&gt;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A31515"/>
                </a:solidFill>
              </a:rPr>
              <a:t>"But it is "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008080"/>
                </a:solidFill>
              </a:rPr>
              <a:t>+</a:t>
            </a:r>
            <a:r>
              <a:rPr lang="en-US" dirty="0">
                <a:solidFill>
                  <a:srgbClr val="000000"/>
                </a:solidFill>
              </a:rPr>
              <a:t> fun </a:t>
            </a:r>
            <a:endParaRPr lang="en-US" dirty="0" smtClean="0">
              <a:solidFill>
                <a:srgbClr val="000000"/>
              </a:solidFill>
            </a:endParaRPr>
          </a:p>
          <a:p>
            <a:pPr lvl="0"/>
            <a:r>
              <a:rPr lang="en-US" dirty="0" smtClean="0">
                <a:solidFill>
                  <a:srgbClr val="000000"/>
                </a:solidFill>
              </a:rPr>
              <a:t>'But</a:t>
            </a:r>
            <a:r>
              <a:rPr lang="en-US" dirty="0">
                <a:solidFill>
                  <a:srgbClr val="000000"/>
                </a:solidFill>
              </a:rPr>
              <a:t> it is not fun'</a:t>
            </a:r>
            <a:endParaRPr lang="en-US" sz="40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Format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&gt;&gt;&gt; utensil </a:t>
            </a:r>
            <a:r>
              <a:rPr lang="en-US" sz="2400" dirty="0">
                <a:solidFill>
                  <a:srgbClr val="008080"/>
                </a:solidFill>
              </a:rPr>
              <a:t>=</a:t>
            </a:r>
            <a:r>
              <a:rPr lang="en-US" sz="2400" dirty="0">
                <a:solidFill>
                  <a:srgbClr val="000000"/>
                </a:solidFill>
              </a:rPr>
              <a:t> 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smtClean="0">
                <a:solidFill>
                  <a:srgbClr val="A31515"/>
                </a:solidFill>
              </a:rPr>
              <a:t>spoon"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&gt;&gt;&gt;</a:t>
            </a:r>
            <a:r>
              <a:rPr lang="en-US" sz="2400" dirty="0">
                <a:solidFill>
                  <a:srgbClr val="000000"/>
                </a:solidFill>
              </a:rPr>
              <a:t> </a:t>
            </a:r>
            <a:r>
              <a:rPr lang="en-US" sz="2400" dirty="0">
                <a:solidFill>
                  <a:srgbClr val="A31515"/>
                </a:solidFill>
              </a:rPr>
              <a:t>"My {} is too </a:t>
            </a:r>
            <a:r>
              <a:rPr lang="en-US" sz="2400" dirty="0" err="1">
                <a:solidFill>
                  <a:srgbClr val="A31515"/>
                </a:solidFill>
              </a:rPr>
              <a:t>big"</a:t>
            </a:r>
            <a:r>
              <a:rPr lang="en-US" sz="2400" dirty="0" err="1">
                <a:solidFill>
                  <a:srgbClr val="0000FF"/>
                </a:solidFill>
              </a:rPr>
              <a:t>.</a:t>
            </a:r>
            <a:r>
              <a:rPr lang="en-US" sz="2400" dirty="0" err="1">
                <a:solidFill>
                  <a:srgbClr val="000000"/>
                </a:solidFill>
              </a:rPr>
              <a:t>format</a:t>
            </a:r>
            <a:r>
              <a:rPr lang="en-US" sz="2400" dirty="0">
                <a:solidFill>
                  <a:srgbClr val="008080"/>
                </a:solidFill>
              </a:rPr>
              <a:t>(</a:t>
            </a:r>
            <a:r>
              <a:rPr lang="en-US" sz="2400" dirty="0">
                <a:solidFill>
                  <a:srgbClr val="000000"/>
                </a:solidFill>
              </a:rPr>
              <a:t>utensil</a:t>
            </a:r>
            <a:r>
              <a:rPr lang="en-US" sz="2400" dirty="0" smtClean="0">
                <a:solidFill>
                  <a:srgbClr val="008080"/>
                </a:solidFill>
              </a:rPr>
              <a:t>)</a:t>
            </a:r>
          </a:p>
          <a:p>
            <a:pPr lvl="0"/>
            <a:r>
              <a:rPr lang="en-US" sz="2400" dirty="0" smtClean="0">
                <a:solidFill>
                  <a:srgbClr val="000000"/>
                </a:solidFill>
              </a:rPr>
              <a:t>'My</a:t>
            </a:r>
            <a:r>
              <a:rPr lang="en-US" sz="2400" dirty="0">
                <a:solidFill>
                  <a:srgbClr val="000000"/>
                </a:solidFill>
              </a:rPr>
              <a:t> spoon is too </a:t>
            </a:r>
            <a:r>
              <a:rPr lang="en-US" sz="2400" dirty="0" smtClean="0">
                <a:solidFill>
                  <a:srgbClr val="000000"/>
                </a:solidFill>
              </a:rPr>
              <a:t>big</a:t>
            </a:r>
            <a:r>
              <a:rPr lang="en-US" sz="2400" dirty="0">
                <a:solidFill>
                  <a:srgbClr val="000000"/>
                </a:solidFill>
              </a:rPr>
              <a:t>'</a:t>
            </a:r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&gt;&gt;&gt; </a:t>
            </a:r>
            <a:r>
              <a:rPr lang="en-US" sz="2400" dirty="0">
                <a:solidFill>
                  <a:srgbClr val="A31515"/>
                </a:solidFill>
              </a:rPr>
              <a:t>"The {0} came before the {1}"</a:t>
            </a:r>
            <a:r>
              <a:rPr lang="en-US" sz="2400" dirty="0">
                <a:solidFill>
                  <a:srgbClr val="0000FF"/>
                </a:solidFill>
              </a:rPr>
              <a:t>.</a:t>
            </a:r>
            <a:r>
              <a:rPr lang="en-US" sz="2400" dirty="0">
                <a:solidFill>
                  <a:srgbClr val="000000"/>
                </a:solidFill>
              </a:rPr>
              <a:t>format</a:t>
            </a:r>
            <a:r>
              <a:rPr lang="en-US" sz="2400" dirty="0">
                <a:solidFill>
                  <a:srgbClr val="008080"/>
                </a:solidFill>
              </a:rPr>
              <a:t>(</a:t>
            </a:r>
            <a:r>
              <a:rPr lang="en-US" sz="2400" dirty="0">
                <a:solidFill>
                  <a:srgbClr val="A31515"/>
                </a:solidFill>
              </a:rPr>
              <a:t>'chicken'</a:t>
            </a:r>
            <a:r>
              <a:rPr lang="en-US" sz="2400" dirty="0">
                <a:solidFill>
                  <a:srgbClr val="008080"/>
                </a:solidFill>
              </a:rPr>
              <a:t>,</a:t>
            </a:r>
            <a:r>
              <a:rPr lang="en-US" sz="2400" dirty="0">
                <a:solidFill>
                  <a:srgbClr val="000000"/>
                </a:solidFill>
              </a:rPr>
              <a:t> </a:t>
            </a:r>
            <a:r>
              <a:rPr lang="en-US" sz="2400" dirty="0">
                <a:solidFill>
                  <a:srgbClr val="A31515"/>
                </a:solidFill>
              </a:rPr>
              <a:t>'egg</a:t>
            </a:r>
            <a:r>
              <a:rPr lang="en-US" sz="2400" dirty="0" smtClean="0">
                <a:solidFill>
                  <a:srgbClr val="A31515"/>
                </a:solidFill>
              </a:rPr>
              <a:t>'</a:t>
            </a:r>
            <a:r>
              <a:rPr lang="en-US" sz="2400" dirty="0" smtClean="0">
                <a:solidFill>
                  <a:srgbClr val="008080"/>
                </a:solidFill>
              </a:rPr>
              <a:t>)</a:t>
            </a:r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'The</a:t>
            </a:r>
            <a:r>
              <a:rPr lang="en-US" sz="2400" dirty="0">
                <a:solidFill>
                  <a:srgbClr val="000000"/>
                </a:solidFill>
              </a:rPr>
              <a:t> chicken came before the </a:t>
            </a:r>
            <a:r>
              <a:rPr lang="en-US" sz="2400" dirty="0" smtClean="0">
                <a:solidFill>
                  <a:srgbClr val="000000"/>
                </a:solidFill>
              </a:rPr>
              <a:t>egg</a:t>
            </a:r>
            <a:r>
              <a:rPr lang="en-US" sz="2400" dirty="0">
                <a:solidFill>
                  <a:srgbClr val="000000"/>
                </a:solidFill>
              </a:rPr>
              <a:t>'</a:t>
            </a:r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&gt;&gt;&gt;</a:t>
            </a:r>
            <a:r>
              <a:rPr lang="en-US" sz="2400" dirty="0">
                <a:solidFill>
                  <a:srgbClr val="000000"/>
                </a:solidFill>
              </a:rPr>
              <a:t> </a:t>
            </a:r>
            <a:r>
              <a:rPr lang="en-US" sz="2400" dirty="0">
                <a:solidFill>
                  <a:srgbClr val="A31515"/>
                </a:solidFill>
              </a:rPr>
              <a:t>"The {1} came before the {0}"</a:t>
            </a:r>
            <a:r>
              <a:rPr lang="en-US" sz="2400" dirty="0">
                <a:solidFill>
                  <a:srgbClr val="0000FF"/>
                </a:solidFill>
              </a:rPr>
              <a:t>.</a:t>
            </a:r>
            <a:r>
              <a:rPr lang="en-US" sz="2400" dirty="0">
                <a:solidFill>
                  <a:srgbClr val="000000"/>
                </a:solidFill>
              </a:rPr>
              <a:t>format</a:t>
            </a:r>
            <a:r>
              <a:rPr lang="en-US" sz="2400" dirty="0">
                <a:solidFill>
                  <a:srgbClr val="008080"/>
                </a:solidFill>
              </a:rPr>
              <a:t>(</a:t>
            </a:r>
            <a:r>
              <a:rPr lang="en-US" sz="2400" dirty="0">
                <a:solidFill>
                  <a:srgbClr val="A31515"/>
                </a:solidFill>
              </a:rPr>
              <a:t>'chicken'</a:t>
            </a:r>
            <a:r>
              <a:rPr lang="en-US" sz="2400" dirty="0">
                <a:solidFill>
                  <a:srgbClr val="008080"/>
                </a:solidFill>
              </a:rPr>
              <a:t>,</a:t>
            </a:r>
            <a:r>
              <a:rPr lang="en-US" sz="2400" dirty="0">
                <a:solidFill>
                  <a:srgbClr val="000000"/>
                </a:solidFill>
              </a:rPr>
              <a:t> </a:t>
            </a:r>
            <a:r>
              <a:rPr lang="en-US" sz="2400" dirty="0">
                <a:solidFill>
                  <a:srgbClr val="A31515"/>
                </a:solidFill>
              </a:rPr>
              <a:t>'egg</a:t>
            </a:r>
            <a:r>
              <a:rPr lang="en-US" sz="2400" dirty="0" smtClean="0">
                <a:solidFill>
                  <a:srgbClr val="A31515"/>
                </a:solidFill>
              </a:rPr>
              <a:t>'</a:t>
            </a:r>
            <a:r>
              <a:rPr lang="en-US" sz="2400" dirty="0" smtClean="0">
                <a:solidFill>
                  <a:srgbClr val="008080"/>
                </a:solidFill>
              </a:rPr>
              <a:t>)</a:t>
            </a:r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'The</a:t>
            </a:r>
            <a:r>
              <a:rPr lang="en-US" sz="2400" dirty="0">
                <a:solidFill>
                  <a:srgbClr val="000000"/>
                </a:solidFill>
              </a:rPr>
              <a:t> egg came before the chicken' &gt;&gt;&gt; template </a:t>
            </a:r>
            <a:r>
              <a:rPr lang="en-US" sz="2400" dirty="0">
                <a:solidFill>
                  <a:srgbClr val="008080"/>
                </a:solidFill>
              </a:rPr>
              <a:t>=</a:t>
            </a:r>
            <a:r>
              <a:rPr lang="en-US" sz="2400" dirty="0">
                <a:solidFill>
                  <a:srgbClr val="000000"/>
                </a:solidFill>
              </a:rPr>
              <a:t> </a:t>
            </a:r>
            <a:r>
              <a:rPr lang="en-US" sz="2400" dirty="0">
                <a:solidFill>
                  <a:srgbClr val="A31515"/>
                </a:solidFill>
              </a:rPr>
              <a:t>"The Jaguar F-Type has {}</a:t>
            </a:r>
            <a:r>
              <a:rPr lang="en-US" sz="2400" dirty="0" err="1" smtClean="0">
                <a:solidFill>
                  <a:srgbClr val="A31515"/>
                </a:solidFill>
              </a:rPr>
              <a:t>hp</a:t>
            </a:r>
            <a:r>
              <a:rPr lang="en-US" sz="2400" dirty="0" smtClean="0">
                <a:solidFill>
                  <a:srgbClr val="A31515"/>
                </a:solidFill>
              </a:rPr>
              <a:t>"</a:t>
            </a:r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&gt;&gt;&gt;</a:t>
            </a:r>
            <a:r>
              <a:rPr lang="en-US" sz="2400" dirty="0">
                <a:solidFill>
                  <a:srgbClr val="000000"/>
                </a:solidFill>
              </a:rPr>
              <a:t> </a:t>
            </a:r>
            <a:r>
              <a:rPr lang="en-US" sz="2400" dirty="0" err="1">
                <a:solidFill>
                  <a:srgbClr val="000000"/>
                </a:solidFill>
              </a:rPr>
              <a:t>template</a:t>
            </a:r>
            <a:r>
              <a:rPr lang="en-US" sz="2400" dirty="0" err="1">
                <a:solidFill>
                  <a:srgbClr val="0000FF"/>
                </a:solidFill>
              </a:rPr>
              <a:t>.</a:t>
            </a:r>
            <a:r>
              <a:rPr lang="en-US" sz="2400" dirty="0" err="1">
                <a:solidFill>
                  <a:srgbClr val="000000"/>
                </a:solidFill>
              </a:rPr>
              <a:t>format</a:t>
            </a:r>
            <a:r>
              <a:rPr lang="en-US" sz="2400" dirty="0">
                <a:solidFill>
                  <a:srgbClr val="008080"/>
                </a:solidFill>
              </a:rPr>
              <a:t>(</a:t>
            </a:r>
            <a:r>
              <a:rPr lang="en-US" sz="2400" dirty="0">
                <a:solidFill>
                  <a:srgbClr val="000000"/>
                </a:solidFill>
              </a:rPr>
              <a:t>488</a:t>
            </a:r>
            <a:r>
              <a:rPr lang="en-US" sz="2400" dirty="0" smtClean="0">
                <a:solidFill>
                  <a:srgbClr val="008080"/>
                </a:solidFill>
              </a:rPr>
              <a:t>)</a:t>
            </a:r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'The</a:t>
            </a:r>
            <a:r>
              <a:rPr lang="en-US" sz="2400" dirty="0">
                <a:solidFill>
                  <a:srgbClr val="000000"/>
                </a:solidFill>
              </a:rPr>
              <a:t> Jaguar F-Type has 488hp</a:t>
            </a:r>
            <a:r>
              <a:rPr lang="en-US" sz="2400" dirty="0" smtClean="0">
                <a:solidFill>
                  <a:srgbClr val="000000"/>
                </a:solidFill>
              </a:rPr>
              <a:t>'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538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(for later)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multiple placeholders but only one argument</a:t>
            </a:r>
          </a:p>
          <a:p>
            <a:r>
              <a:rPr lang="en-US" dirty="0" smtClean="0"/>
              <a:t>Round Pi to 3 decimals</a:t>
            </a:r>
          </a:p>
          <a:p>
            <a:r>
              <a:rPr lang="en-US" dirty="0" smtClean="0"/>
              <a:t>Print centered text</a:t>
            </a:r>
          </a:p>
          <a:p>
            <a:pPr lvl="1"/>
            <a:r>
              <a:rPr lang="en-US" dirty="0"/>
              <a:t>'           centered           </a:t>
            </a:r>
            <a:r>
              <a:rPr lang="en-US" dirty="0" smtClean="0"/>
              <a:t>‘</a:t>
            </a:r>
          </a:p>
          <a:p>
            <a:r>
              <a:rPr lang="en-US" dirty="0" smtClean="0"/>
              <a:t>Print centered text and pad with plus signs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'+++++++++++centered+++++++++++' </a:t>
            </a:r>
            <a:endParaRPr lang="en-US" sz="3600" dirty="0">
              <a:latin typeface="Arial" panose="020B0604020202020204" pitchFamily="34" charset="0"/>
            </a:endParaRPr>
          </a:p>
          <a:p>
            <a:r>
              <a:rPr lang="en-US" dirty="0"/>
              <a:t>Look at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docs.python.org/2/library/string.html#formatstrings</a:t>
            </a:r>
            <a:r>
              <a:rPr lang="en-US" dirty="0" smtClean="0"/>
              <a:t> </a:t>
            </a:r>
            <a:r>
              <a:rPr lang="en-US" smtClean="0"/>
              <a:t>for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save us from repeating ourselves</a:t>
            </a:r>
          </a:p>
          <a:p>
            <a:r>
              <a:rPr lang="en-US" dirty="0" smtClean="0"/>
              <a:t>Anything you can do to a literal you can do to a variable</a:t>
            </a:r>
          </a:p>
          <a:p>
            <a:r>
              <a:rPr lang="en-US" dirty="0" smtClean="0"/>
              <a:t>Variables don’t change until you tell them to</a:t>
            </a:r>
          </a:p>
          <a:p>
            <a:r>
              <a:rPr lang="en-US" dirty="0" smtClean="0"/>
              <a:t>Formatting strings with the plus sign (+) is error prone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str.format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27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Honest to Goodness Programs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1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 we’ve been typing out our entire program</a:t>
            </a:r>
          </a:p>
          <a:p>
            <a:r>
              <a:rPr lang="en-US" dirty="0" smtClean="0"/>
              <a:t>But when you run real programs (like Chrome or Outlook) you don’t write all the lines</a:t>
            </a:r>
          </a:p>
          <a:p>
            <a:r>
              <a:rPr lang="en-US" dirty="0" smtClean="0"/>
              <a:t>We need to put repeatable code in 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05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Programs in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folder named exercises somewhere on your computer</a:t>
            </a:r>
          </a:p>
          <a:p>
            <a:r>
              <a:rPr lang="en-US" dirty="0" smtClean="0"/>
              <a:t>Open your text editor</a:t>
            </a:r>
          </a:p>
          <a:p>
            <a:r>
              <a:rPr lang="en-US" dirty="0" smtClean="0"/>
              <a:t>Create a new file called party.py</a:t>
            </a:r>
          </a:p>
          <a:p>
            <a:r>
              <a:rPr lang="en-US" dirty="0" smtClean="0"/>
              <a:t>Add the following code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party_budget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1500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party_budget</a:t>
            </a:r>
            <a:endParaRPr 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94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lesson about the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run Python on the command line you’ll have to move around</a:t>
            </a:r>
          </a:p>
          <a:p>
            <a:r>
              <a:rPr lang="en-US" dirty="0" smtClean="0"/>
              <a:t>To change the directory(folder) we type cd &lt;directory name&gt;</a:t>
            </a:r>
          </a:p>
          <a:p>
            <a:r>
              <a:rPr lang="en-US" dirty="0" smtClean="0"/>
              <a:t>To move one directory up we type cd ..</a:t>
            </a:r>
          </a:p>
          <a:p>
            <a:r>
              <a:rPr lang="en-US" dirty="0" smtClean="0"/>
              <a:t>That’s all the command line wizardry you need to know 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95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your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command line, go to the exercises folder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Type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python party.py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Wait, where’s my party budget?</a:t>
            </a:r>
            <a:endParaRPr lang="en-US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18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programs, you have to tell Python to 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>
                <a:solidFill>
                  <a:srgbClr val="000000"/>
                </a:solidFill>
              </a:rPr>
              <a:t>party_budget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008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 1500 </a:t>
            </a:r>
            <a:endParaRPr lang="en-US" dirty="0" smtClean="0">
              <a:solidFill>
                <a:srgbClr val="000000"/>
              </a:solidFill>
            </a:endParaRPr>
          </a:p>
          <a:p>
            <a:pPr lvl="0"/>
            <a:r>
              <a:rPr lang="en-US" dirty="0" smtClean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 err="1">
                <a:solidFill>
                  <a:srgbClr val="000000"/>
                </a:solidFill>
              </a:rPr>
              <a:t>party_budget</a:t>
            </a:r>
            <a:endParaRPr lang="en-US" sz="40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68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Juan </a:t>
            </a:r>
            <a:r>
              <a:rPr lang="en-US" dirty="0" err="1" smtClean="0"/>
              <a:t>Musleh</a:t>
            </a:r>
            <a:r>
              <a:rPr lang="en-US" dirty="0" smtClean="0"/>
              <a:t> - </a:t>
            </a:r>
            <a:r>
              <a:rPr lang="en-US" dirty="0" smtClean="0">
                <a:hlinkClick r:id="rId2"/>
              </a:rPr>
              <a:t>@</a:t>
            </a:r>
            <a:r>
              <a:rPr lang="en-US" dirty="0" err="1" smtClean="0">
                <a:hlinkClick r:id="rId2"/>
              </a:rPr>
              <a:t>juanmusleh</a:t>
            </a:r>
            <a:endParaRPr lang="en-US" dirty="0" smtClean="0"/>
          </a:p>
        </p:txBody>
      </p:sp>
      <p:pic>
        <p:nvPicPr>
          <p:cNvPr id="2050" name="Picture 2" descr="https://si0.twimg.com/profile_images/73434337/juan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708" y="2052860"/>
            <a:ext cx="3485571" cy="389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62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Shouldn’t print be a function?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Oh boy, now you’ve stepped in it.</a:t>
            </a:r>
          </a:p>
          <a:p>
            <a:r>
              <a:rPr lang="en-US" dirty="0" smtClean="0"/>
              <a:t>It should</a:t>
            </a:r>
          </a:p>
          <a:p>
            <a:r>
              <a:rPr lang="en-US" dirty="0" smtClean="0"/>
              <a:t>And in Python 3 it is</a:t>
            </a:r>
          </a:p>
          <a:p>
            <a:r>
              <a:rPr lang="en-US" dirty="0" smtClean="0"/>
              <a:t>But there’s still a lot of code that uses Python 2.x</a:t>
            </a:r>
          </a:p>
          <a:p>
            <a:r>
              <a:rPr lang="en-US" dirty="0" smtClean="0"/>
              <a:t>So for now, just use print like  a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32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fancy with special characters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0000FF"/>
                </a:solidFill>
              </a:rPr>
              <a:t>print</a:t>
            </a:r>
            <a:r>
              <a:rPr lang="en-US" dirty="0" smtClean="0">
                <a:solidFill>
                  <a:srgbClr val="A31515"/>
                </a:solidFill>
              </a:rPr>
              <a:t> "215 </a:t>
            </a:r>
            <a:r>
              <a:rPr lang="en-US" dirty="0" err="1" smtClean="0">
                <a:solidFill>
                  <a:srgbClr val="A31515"/>
                </a:solidFill>
              </a:rPr>
              <a:t>Spadina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endParaRPr lang="en-US" dirty="0" smtClean="0">
              <a:solidFill>
                <a:srgbClr val="000000"/>
              </a:solidFill>
            </a:endParaRPr>
          </a:p>
          <a:p>
            <a:pPr lvl="0"/>
            <a:r>
              <a:rPr lang="en-US" dirty="0" smtClean="0">
                <a:solidFill>
                  <a:srgbClr val="0000FF"/>
                </a:solidFill>
              </a:rPr>
              <a:t>print</a:t>
            </a:r>
            <a:r>
              <a:rPr lang="en-US" dirty="0" smtClean="0">
                <a:solidFill>
                  <a:srgbClr val="A31515"/>
                </a:solidFill>
              </a:rPr>
              <a:t> "Toronto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endParaRPr lang="en-US" dirty="0" smtClean="0">
              <a:solidFill>
                <a:srgbClr val="000000"/>
              </a:solidFill>
            </a:endParaRPr>
          </a:p>
          <a:p>
            <a:pPr lvl="0"/>
            <a:r>
              <a:rPr lang="en-US" dirty="0" smtClean="0">
                <a:solidFill>
                  <a:srgbClr val="0000FF"/>
                </a:solidFill>
              </a:rPr>
              <a:t>print</a:t>
            </a:r>
            <a:r>
              <a:rPr lang="en-US" dirty="0" smtClean="0">
                <a:solidFill>
                  <a:srgbClr val="A31515"/>
                </a:solidFill>
              </a:rPr>
              <a:t> "Ontario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</a:p>
          <a:p>
            <a:pPr lvl="0"/>
            <a:endParaRPr lang="en-US" dirty="0" smtClean="0">
              <a:solidFill>
                <a:srgbClr val="000000"/>
              </a:solidFill>
            </a:endParaRPr>
          </a:p>
          <a:p>
            <a:pPr lvl="0"/>
            <a:endParaRPr lang="en-US" dirty="0" smtClean="0">
              <a:solidFill>
                <a:srgbClr val="000000"/>
              </a:solidFill>
            </a:endParaRPr>
          </a:p>
          <a:p>
            <a:pPr lvl="0"/>
            <a:r>
              <a:rPr lang="en-US" dirty="0" smtClean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A31515"/>
                </a:solidFill>
              </a:rPr>
              <a:t> </a:t>
            </a:r>
            <a:r>
              <a:rPr lang="en-US" dirty="0" smtClean="0">
                <a:solidFill>
                  <a:srgbClr val="A31515"/>
                </a:solidFill>
              </a:rPr>
              <a:t>"215 </a:t>
            </a:r>
            <a:r>
              <a:rPr lang="en-US" dirty="0" err="1" smtClean="0">
                <a:solidFill>
                  <a:srgbClr val="A31515"/>
                </a:solidFill>
              </a:rPr>
              <a:t>Spadina</a:t>
            </a:r>
            <a:r>
              <a:rPr lang="en-US" dirty="0" smtClean="0">
                <a:solidFill>
                  <a:srgbClr val="A31515"/>
                </a:solidFill>
              </a:rPr>
              <a:t> \</a:t>
            </a:r>
            <a:r>
              <a:rPr lang="en-US" dirty="0" err="1" smtClean="0">
                <a:solidFill>
                  <a:srgbClr val="A31515"/>
                </a:solidFill>
              </a:rPr>
              <a:t>nToronto</a:t>
            </a:r>
            <a:r>
              <a:rPr lang="en-US" dirty="0" smtClean="0">
                <a:solidFill>
                  <a:srgbClr val="A31515"/>
                </a:solidFill>
              </a:rPr>
              <a:t> \</a:t>
            </a:r>
            <a:r>
              <a:rPr lang="en-US" dirty="0" err="1" smtClean="0">
                <a:solidFill>
                  <a:srgbClr val="A31515"/>
                </a:solidFill>
              </a:rPr>
              <a:t>nOntario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endParaRPr lang="en-US" sz="40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89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Special Characters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\n</a:t>
            </a:r>
          </a:p>
          <a:p>
            <a:r>
              <a:rPr lang="en-US" dirty="0"/>
              <a:t>\' </a:t>
            </a:r>
            <a:endParaRPr lang="en-US" dirty="0" smtClean="0"/>
          </a:p>
          <a:p>
            <a:r>
              <a:rPr lang="en-US" dirty="0" smtClean="0"/>
              <a:t>\" </a:t>
            </a:r>
          </a:p>
          <a:p>
            <a:r>
              <a:rPr lang="en-US" dirty="0" smtClean="0"/>
              <a:t>\\ </a:t>
            </a:r>
          </a:p>
          <a:p>
            <a:r>
              <a:rPr lang="en-US" dirty="0" smtClean="0"/>
              <a:t>\</a:t>
            </a:r>
            <a:r>
              <a:rPr lang="en-US" dirty="0"/>
              <a:t>t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76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ignores anything after the # character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Start-Up Chile Introduction to Programming: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EE1F-9323-4809-A02F-522F707C3C9E}" type="slidenum">
              <a:rPr lang="en-US" smtClean="0"/>
              <a:t>53</a:t>
            </a:fld>
            <a:endParaRPr 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698001" y="2847113"/>
            <a:ext cx="8795998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 This is a comment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'Hello World'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 so is this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 print("this won't be printed")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89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for Input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8000"/>
                </a:solidFill>
              </a:rPr>
              <a:t>#raw input prompts the </a:t>
            </a:r>
            <a:r>
              <a:rPr lang="en-US" dirty="0" smtClean="0">
                <a:solidFill>
                  <a:srgbClr val="008000"/>
                </a:solidFill>
              </a:rPr>
              <a:t>user</a:t>
            </a:r>
          </a:p>
          <a:p>
            <a:pPr lvl="0"/>
            <a:r>
              <a:rPr lang="en-US" dirty="0" err="1" smtClean="0">
                <a:solidFill>
                  <a:srgbClr val="000000"/>
                </a:solidFill>
              </a:rPr>
              <a:t>raw_input</a:t>
            </a:r>
            <a:r>
              <a:rPr lang="en-US" dirty="0">
                <a:solidFill>
                  <a:srgbClr val="008080"/>
                </a:solidFill>
              </a:rPr>
              <a:t>(</a:t>
            </a:r>
            <a:r>
              <a:rPr lang="en-US" dirty="0">
                <a:solidFill>
                  <a:srgbClr val="A31515"/>
                </a:solidFill>
              </a:rPr>
              <a:t>"Please enter your name:\n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8080"/>
                </a:solidFill>
              </a:rPr>
              <a:t>)</a:t>
            </a:r>
            <a:endParaRPr lang="en-US" dirty="0" smtClean="0">
              <a:solidFill>
                <a:srgbClr val="000000"/>
              </a:solidFill>
            </a:endParaRPr>
          </a:p>
          <a:p>
            <a:pPr lvl="0"/>
            <a:r>
              <a:rPr lang="en-US" dirty="0" smtClean="0">
                <a:solidFill>
                  <a:srgbClr val="008000"/>
                </a:solidFill>
              </a:rPr>
              <a:t>#</a:t>
            </a:r>
            <a:r>
              <a:rPr lang="en-US" dirty="0">
                <a:solidFill>
                  <a:srgbClr val="008000"/>
                </a:solidFill>
              </a:rPr>
              <a:t>store the result in a </a:t>
            </a:r>
            <a:r>
              <a:rPr lang="en-US" dirty="0" smtClean="0">
                <a:solidFill>
                  <a:srgbClr val="008000"/>
                </a:solidFill>
              </a:rPr>
              <a:t>variable</a:t>
            </a:r>
            <a:endParaRPr lang="en-US" dirty="0" smtClean="0">
              <a:solidFill>
                <a:srgbClr val="000000"/>
              </a:solidFill>
            </a:endParaRPr>
          </a:p>
          <a:p>
            <a:pPr lvl="0"/>
            <a:r>
              <a:rPr lang="en-US" dirty="0" err="1" smtClean="0">
                <a:solidFill>
                  <a:srgbClr val="000000"/>
                </a:solidFill>
              </a:rPr>
              <a:t>my_name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008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 err="1">
                <a:solidFill>
                  <a:srgbClr val="000000"/>
                </a:solidFill>
              </a:rPr>
              <a:t>raw_input</a:t>
            </a:r>
            <a:r>
              <a:rPr lang="en-US" dirty="0">
                <a:solidFill>
                  <a:srgbClr val="008080"/>
                </a:solidFill>
              </a:rPr>
              <a:t>(</a:t>
            </a:r>
            <a:r>
              <a:rPr lang="en-US" dirty="0">
                <a:solidFill>
                  <a:srgbClr val="A31515"/>
                </a:solidFill>
              </a:rPr>
              <a:t>"Please enter your name:\n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8080"/>
                </a:solidFill>
              </a:rPr>
              <a:t>)</a:t>
            </a:r>
          </a:p>
          <a:p>
            <a:r>
              <a:rPr lang="en-US" dirty="0">
                <a:solidFill>
                  <a:srgbClr val="008000"/>
                </a:solidFill>
              </a:rPr>
              <a:t>#store the result in a variable</a:t>
            </a:r>
            <a:endParaRPr lang="en-US" dirty="0">
              <a:solidFill>
                <a:srgbClr val="000000"/>
              </a:solidFill>
            </a:endParaRPr>
          </a:p>
          <a:p>
            <a:pPr lvl="0"/>
            <a:r>
              <a:rPr lang="en-US" dirty="0" err="1" smtClean="0">
                <a:solidFill>
                  <a:srgbClr val="000000"/>
                </a:solidFill>
              </a:rPr>
              <a:t>my_age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008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 err="1" smtClean="0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8080"/>
                </a:solidFill>
              </a:rPr>
              <a:t>(</a:t>
            </a:r>
            <a:r>
              <a:rPr lang="en-US" dirty="0" err="1" smtClean="0">
                <a:solidFill>
                  <a:srgbClr val="000000"/>
                </a:solidFill>
              </a:rPr>
              <a:t>raw_input</a:t>
            </a:r>
            <a:r>
              <a:rPr lang="en-US" dirty="0" smtClean="0">
                <a:solidFill>
                  <a:srgbClr val="008080"/>
                </a:solidFill>
              </a:rPr>
              <a:t>(</a:t>
            </a:r>
            <a:r>
              <a:rPr lang="en-US" dirty="0" smtClean="0">
                <a:solidFill>
                  <a:srgbClr val="A31515"/>
                </a:solidFill>
              </a:rPr>
              <a:t>"How old are you?\n"</a:t>
            </a:r>
            <a:r>
              <a:rPr lang="en-US" dirty="0" smtClean="0">
                <a:solidFill>
                  <a:srgbClr val="008080"/>
                </a:solidFill>
              </a:rPr>
              <a:t>))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758005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Ticket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going to write a ticket app for Peter’s Python Prognostications</a:t>
            </a:r>
          </a:p>
          <a:p>
            <a:r>
              <a:rPr lang="en-US" dirty="0" smtClean="0"/>
              <a:t>Here’s how it’s work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We start with 8 tickets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We ask the user how many they want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We print out that number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We show the user how many tickets are left</a:t>
            </a:r>
          </a:p>
          <a:p>
            <a:r>
              <a:rPr lang="en-US" dirty="0" smtClean="0"/>
              <a:t>Check tickets1_begin.py if you’re stuck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18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you may have had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raw_input</a:t>
            </a:r>
            <a:r>
              <a:rPr lang="en-US" dirty="0" smtClean="0"/>
              <a:t> always returns a string</a:t>
            </a:r>
          </a:p>
          <a:p>
            <a:pPr lvl="1"/>
            <a:r>
              <a:rPr lang="en-US" dirty="0" smtClean="0"/>
              <a:t>You’ll need to cast it to an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Did you forget to close a quotation mark?</a:t>
            </a:r>
          </a:p>
          <a:p>
            <a:pPr lvl="1"/>
            <a:r>
              <a:rPr lang="en-US" dirty="0" smtClean="0"/>
              <a:t>It happens to the best of us</a:t>
            </a:r>
          </a:p>
          <a:p>
            <a:r>
              <a:rPr lang="en-US" dirty="0" err="1" smtClean="0"/>
              <a:t>num_tickets</a:t>
            </a:r>
            <a:r>
              <a:rPr lang="en-US" dirty="0" smtClean="0"/>
              <a:t> wasn’t updated</a:t>
            </a:r>
          </a:p>
          <a:p>
            <a:pPr lvl="1"/>
            <a:r>
              <a:rPr lang="en-US" dirty="0" smtClean="0"/>
              <a:t>You have to explicitly update the number</a:t>
            </a:r>
          </a:p>
          <a:p>
            <a:pPr lvl="1"/>
            <a:r>
              <a:rPr lang="en-US" dirty="0" smtClean="0"/>
              <a:t>This is called tracking ‘state’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03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</a:t>
            </a:r>
          </a:p>
          <a:p>
            <a:r>
              <a:rPr lang="en-US" dirty="0" smtClean="0"/>
              <a:t>Now break it</a:t>
            </a:r>
          </a:p>
        </p:txBody>
      </p:sp>
    </p:spTree>
    <p:extLst>
      <p:ext uri="{BB962C8B-B14F-4D97-AF65-F5344CB8AC3E}">
        <p14:creationId xmlns:p14="http://schemas.microsoft.com/office/powerpoint/2010/main" val="324589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depends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 to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24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Programs don’t run line by line from start to end</a:t>
            </a:r>
          </a:p>
          <a:p>
            <a:r>
              <a:rPr lang="en-US" dirty="0" smtClean="0"/>
              <a:t>They jump around according to rules</a:t>
            </a:r>
          </a:p>
          <a:p>
            <a:r>
              <a:rPr lang="en-US" dirty="0" smtClean="0"/>
              <a:t>One way to specify those rules is to use conditions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Prerequisites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installed</a:t>
            </a:r>
          </a:p>
          <a:p>
            <a:pPr lvl="1"/>
            <a:r>
              <a:rPr lang="en-US" dirty="0" smtClean="0"/>
              <a:t>Open the command line/terminal and type ‘python’</a:t>
            </a:r>
          </a:p>
          <a:p>
            <a:pPr lvl="1"/>
            <a:r>
              <a:rPr lang="en-US" dirty="0" smtClean="0"/>
              <a:t>We’re going to refer to this as the ‘python shell’</a:t>
            </a:r>
          </a:p>
          <a:p>
            <a:r>
              <a:rPr lang="en-US" dirty="0" smtClean="0"/>
              <a:t>Text editor</a:t>
            </a:r>
          </a:p>
          <a:p>
            <a:pPr lvl="1"/>
            <a:r>
              <a:rPr lang="en-US" dirty="0" smtClean="0"/>
              <a:t>Notepad++ on Windows</a:t>
            </a:r>
          </a:p>
          <a:p>
            <a:pPr lvl="1"/>
            <a:r>
              <a:rPr lang="en-US" dirty="0" err="1" smtClean="0"/>
              <a:t>TextWrangler</a:t>
            </a:r>
            <a:r>
              <a:rPr lang="en-US" dirty="0" smtClean="0"/>
              <a:t> on Mac</a:t>
            </a:r>
          </a:p>
          <a:p>
            <a:r>
              <a:rPr lang="en-US" dirty="0" smtClean="0"/>
              <a:t>A burning desire to learn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03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Logic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frequently want to test if two values are equal</a:t>
            </a:r>
          </a:p>
          <a:p>
            <a:pPr lvl="1"/>
            <a:r>
              <a:rPr lang="en-US" dirty="0" smtClean="0"/>
              <a:t>For equality we use the double equal sign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endParaRPr lang="en-US" sz="3600" dirty="0">
              <a:latin typeface="Arial" panose="020B0604020202020204" pitchFamily="34" charset="0"/>
            </a:endParaRPr>
          </a:p>
          <a:p>
            <a:r>
              <a:rPr lang="en-US" dirty="0" smtClean="0"/>
              <a:t>We can test if two things aren’t equal with !=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dirty="0" smtClean="0"/>
              <a:t>There are also many of the math operators we know</a:t>
            </a:r>
          </a:p>
          <a:p>
            <a:pPr lvl="1"/>
            <a:r>
              <a:rPr lang="en-US" dirty="0" smtClean="0"/>
              <a:t>Greater than: &gt;</a:t>
            </a:r>
          </a:p>
          <a:p>
            <a:pPr lvl="1"/>
            <a:r>
              <a:rPr lang="en-US" dirty="0" smtClean="0"/>
              <a:t>Greater than or equal to: &gt;=</a:t>
            </a:r>
          </a:p>
          <a:p>
            <a:pPr lvl="1"/>
            <a:r>
              <a:rPr lang="en-US" dirty="0" smtClean="0"/>
              <a:t>Less than: &lt;</a:t>
            </a:r>
          </a:p>
          <a:p>
            <a:pPr lvl="1"/>
            <a:r>
              <a:rPr lang="en-US" dirty="0" smtClean="0"/>
              <a:t>Less than or equal to: &lt;=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1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Python shell use all the operators on the previous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63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Either true or false</a:t>
            </a:r>
          </a:p>
          <a:p>
            <a:r>
              <a:rPr lang="en-US" dirty="0" smtClean="0"/>
              <a:t>Useful when making a decision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4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 smtClean="0">
                <a:solidFill>
                  <a:srgbClr val="000000"/>
                </a:solidFill>
              </a:rPr>
              <a:t>1==1</a:t>
            </a:r>
            <a:r>
              <a:rPr lang="en-US" dirty="0" smtClean="0">
                <a:solidFill>
                  <a:srgbClr val="008080"/>
                </a:solidFill>
              </a:rPr>
              <a:t>:</a:t>
            </a:r>
            <a:br>
              <a:rPr lang="en-US" dirty="0" smtClean="0">
                <a:solidFill>
                  <a:srgbClr val="00808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    </a:t>
            </a:r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A31515"/>
                </a:solidFill>
              </a:rPr>
              <a:t>"I am the walrus!"</a:t>
            </a:r>
            <a:endParaRPr lang="en-US" sz="40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90087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Beautiful is better than ugly (indentation)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8000"/>
                </a:solidFill>
              </a:rPr>
              <a:t># so </a:t>
            </a:r>
            <a:r>
              <a:rPr lang="en-US" dirty="0" smtClean="0">
                <a:solidFill>
                  <a:srgbClr val="008000"/>
                </a:solidFill>
              </a:rPr>
              <a:t>beautiful</a:t>
            </a:r>
            <a:br>
              <a:rPr lang="en-US" dirty="0" smtClean="0">
                <a:solidFill>
                  <a:srgbClr val="008000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if</a:t>
            </a:r>
            <a:r>
              <a:rPr lang="en-US" dirty="0">
                <a:solidFill>
                  <a:srgbClr val="000000"/>
                </a:solidFill>
              </a:rPr>
              <a:t> True</a:t>
            </a:r>
            <a:r>
              <a:rPr lang="en-US" dirty="0" smtClean="0">
                <a:solidFill>
                  <a:srgbClr val="008080"/>
                </a:solidFill>
              </a:rPr>
              <a:t>:</a:t>
            </a:r>
            <a:br>
              <a:rPr lang="en-US" dirty="0" smtClean="0">
                <a:solidFill>
                  <a:srgbClr val="00808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    </a:t>
            </a:r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A31515"/>
                </a:solidFill>
              </a:rPr>
              <a:t>"I am the egg man</a:t>
            </a:r>
            <a:r>
              <a:rPr lang="en-US" dirty="0" smtClean="0">
                <a:solidFill>
                  <a:srgbClr val="A31515"/>
                </a:solidFill>
              </a:rPr>
              <a:t>!"</a:t>
            </a:r>
            <a:br>
              <a:rPr lang="en-US" dirty="0" smtClean="0">
                <a:solidFill>
                  <a:srgbClr val="A31515"/>
                </a:solidFill>
              </a:rPr>
            </a:br>
            <a:r>
              <a:rPr lang="en-US" dirty="0" smtClean="0">
                <a:solidFill>
                  <a:srgbClr val="008000"/>
                </a:solidFill>
              </a:rPr>
              <a:t>#</a:t>
            </a:r>
            <a:r>
              <a:rPr lang="en-US" dirty="0">
                <a:solidFill>
                  <a:srgbClr val="008000"/>
                </a:solidFill>
              </a:rPr>
              <a:t> my </a:t>
            </a:r>
            <a:r>
              <a:rPr lang="en-US" dirty="0" smtClean="0">
                <a:solidFill>
                  <a:srgbClr val="008000"/>
                </a:solidFill>
              </a:rPr>
              <a:t>eyes!</a:t>
            </a:r>
            <a:br>
              <a:rPr lang="en-US" dirty="0" smtClean="0">
                <a:solidFill>
                  <a:srgbClr val="008000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if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 smtClean="0">
                <a:solidFill>
                  <a:srgbClr val="000000"/>
                </a:solidFill>
              </a:rPr>
              <a:t>True</a:t>
            </a:r>
            <a:r>
              <a:rPr lang="en-US" dirty="0" smtClean="0">
                <a:solidFill>
                  <a:srgbClr val="008080"/>
                </a:solidFill>
              </a:rPr>
              <a:t>:</a:t>
            </a:r>
            <a:br>
              <a:rPr lang="en-US" dirty="0" smtClean="0">
                <a:solidFill>
                  <a:srgbClr val="008080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A31515"/>
                </a:solidFill>
              </a:rPr>
              <a:t>"coo </a:t>
            </a:r>
            <a:r>
              <a:rPr lang="en-US" dirty="0" err="1">
                <a:solidFill>
                  <a:srgbClr val="A31515"/>
                </a:solidFill>
              </a:rPr>
              <a:t>coo</a:t>
            </a:r>
            <a:r>
              <a:rPr lang="en-US" dirty="0">
                <a:solidFill>
                  <a:srgbClr val="A31515"/>
                </a:solidFill>
              </a:rPr>
              <a:t> </a:t>
            </a:r>
            <a:r>
              <a:rPr lang="en-US" dirty="0" err="1">
                <a:solidFill>
                  <a:srgbClr val="A31515"/>
                </a:solidFill>
              </a:rPr>
              <a:t>ca</a:t>
            </a:r>
            <a:r>
              <a:rPr lang="en-US" dirty="0">
                <a:solidFill>
                  <a:srgbClr val="A31515"/>
                </a:solidFill>
              </a:rPr>
              <a:t> </a:t>
            </a:r>
            <a:r>
              <a:rPr lang="en-US" dirty="0" err="1">
                <a:solidFill>
                  <a:srgbClr val="A31515"/>
                </a:solidFill>
              </a:rPr>
              <a:t>choo</a:t>
            </a:r>
            <a:r>
              <a:rPr lang="en-US" dirty="0">
                <a:solidFill>
                  <a:srgbClr val="A31515"/>
                </a:solidFill>
              </a:rPr>
              <a:t>!"</a:t>
            </a:r>
            <a:endParaRPr lang="en-US" sz="40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46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>
                <a:solidFill>
                  <a:srgbClr val="000000"/>
                </a:solidFill>
              </a:rPr>
              <a:t> 0</a:t>
            </a:r>
            <a:r>
              <a:rPr lang="en-US" dirty="0" smtClean="0">
                <a:solidFill>
                  <a:srgbClr val="008080"/>
                </a:solidFill>
              </a:rPr>
              <a:t>:</a:t>
            </a:r>
            <a:br>
              <a:rPr lang="en-US" dirty="0" smtClean="0">
                <a:solidFill>
                  <a:srgbClr val="00808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    </a:t>
            </a:r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A31515"/>
                </a:solidFill>
              </a:rPr>
              <a:t>"0 is always </a:t>
            </a:r>
            <a:r>
              <a:rPr lang="en-US" dirty="0" smtClean="0">
                <a:solidFill>
                  <a:srgbClr val="A31515"/>
                </a:solidFill>
              </a:rPr>
              <a:t>false"</a:t>
            </a:r>
            <a:br>
              <a:rPr lang="en-US" dirty="0" smtClean="0">
                <a:solidFill>
                  <a:srgbClr val="A31515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else</a:t>
            </a:r>
            <a:r>
              <a:rPr lang="en-US" dirty="0" smtClean="0">
                <a:solidFill>
                  <a:srgbClr val="008080"/>
                </a:solidFill>
              </a:rPr>
              <a:t>:</a:t>
            </a:r>
            <a:br>
              <a:rPr lang="en-US" dirty="0" smtClean="0">
                <a:solidFill>
                  <a:srgbClr val="00808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    </a:t>
            </a:r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A31515"/>
                </a:solidFill>
              </a:rPr>
              <a:t>"So the else clause is executed"</a:t>
            </a:r>
            <a:endParaRPr lang="en-US" sz="40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51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elif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</a:rPr>
              <a:t>today </a:t>
            </a:r>
            <a:r>
              <a:rPr lang="en-US" dirty="0">
                <a:solidFill>
                  <a:srgbClr val="008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 smtClean="0">
                <a:solidFill>
                  <a:srgbClr val="A31515"/>
                </a:solidFill>
              </a:rPr>
              <a:t>"Saturday"</a:t>
            </a:r>
            <a:br>
              <a:rPr lang="en-US" dirty="0" smtClean="0">
                <a:solidFill>
                  <a:srgbClr val="A31515"/>
                </a:solidFill>
              </a:rPr>
            </a:br>
            <a:r>
              <a:rPr lang="en-US" dirty="0" smtClean="0">
                <a:solidFill>
                  <a:srgbClr val="A31515"/>
                </a:solidFill>
              </a:rPr>
              <a:t/>
            </a:r>
            <a:br>
              <a:rPr lang="en-US" dirty="0" smtClean="0">
                <a:solidFill>
                  <a:srgbClr val="A31515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if</a:t>
            </a:r>
            <a:r>
              <a:rPr lang="en-US" dirty="0">
                <a:solidFill>
                  <a:srgbClr val="000000"/>
                </a:solidFill>
              </a:rPr>
              <a:t> today </a:t>
            </a:r>
            <a:r>
              <a:rPr lang="en-US" dirty="0" smtClean="0">
                <a:solidFill>
                  <a:srgbClr val="008080"/>
                </a:solidFill>
              </a:rPr>
              <a:t>==</a:t>
            </a:r>
            <a:r>
              <a:rPr lang="en-US" dirty="0">
                <a:solidFill>
                  <a:srgbClr val="A31515"/>
                </a:solidFill>
              </a:rPr>
              <a:t> </a:t>
            </a:r>
            <a:r>
              <a:rPr lang="en-US" dirty="0" smtClean="0">
                <a:solidFill>
                  <a:srgbClr val="A31515"/>
                </a:solidFill>
              </a:rPr>
              <a:t>"Friday"</a:t>
            </a:r>
            <a:r>
              <a:rPr lang="en-US" dirty="0" smtClean="0">
                <a:solidFill>
                  <a:srgbClr val="008080"/>
                </a:solidFill>
              </a:rPr>
              <a:t>:</a:t>
            </a:r>
            <a:br>
              <a:rPr lang="en-US" dirty="0" smtClean="0">
                <a:solidFill>
                  <a:srgbClr val="00808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    </a:t>
            </a:r>
            <a:r>
              <a:rPr lang="en-US" dirty="0" smtClean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A31515"/>
                </a:solidFill>
              </a:rPr>
              <a:t> </a:t>
            </a:r>
            <a:r>
              <a:rPr lang="en-US" dirty="0" smtClean="0">
                <a:solidFill>
                  <a:srgbClr val="A31515"/>
                </a:solidFill>
              </a:rPr>
              <a:t>"Everybody’s working for the weekend!"</a:t>
            </a:r>
            <a:br>
              <a:rPr lang="en-US" dirty="0" smtClean="0">
                <a:solidFill>
                  <a:srgbClr val="A31515"/>
                </a:solidFill>
              </a:rPr>
            </a:br>
            <a:r>
              <a:rPr lang="en-US" dirty="0" err="1" smtClean="0">
                <a:solidFill>
                  <a:srgbClr val="0000FF"/>
                </a:solidFill>
              </a:rPr>
              <a:t>elif</a:t>
            </a:r>
            <a:r>
              <a:rPr lang="en-US" dirty="0">
                <a:solidFill>
                  <a:srgbClr val="000000"/>
                </a:solidFill>
              </a:rPr>
              <a:t> today </a:t>
            </a:r>
            <a:r>
              <a:rPr lang="en-US" dirty="0">
                <a:solidFill>
                  <a:srgbClr val="008080"/>
                </a:solidFill>
              </a:rPr>
              <a:t>==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A31515"/>
                </a:solidFill>
              </a:rPr>
              <a:t> </a:t>
            </a:r>
            <a:r>
              <a:rPr lang="en-US" dirty="0" smtClean="0">
                <a:solidFill>
                  <a:srgbClr val="A31515"/>
                </a:solidFill>
              </a:rPr>
              <a:t>"Saturday"</a:t>
            </a:r>
            <a:r>
              <a:rPr lang="en-US" dirty="0" smtClean="0">
                <a:solidFill>
                  <a:srgbClr val="008080"/>
                </a:solidFill>
              </a:rPr>
              <a:t>:</a:t>
            </a:r>
            <a:br>
              <a:rPr lang="en-US" dirty="0" smtClean="0">
                <a:solidFill>
                  <a:srgbClr val="00808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    </a:t>
            </a:r>
            <a:r>
              <a:rPr lang="en-US" dirty="0" smtClean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A31515"/>
                </a:solidFill>
              </a:rPr>
              <a:t> </a:t>
            </a:r>
            <a:r>
              <a:rPr lang="en-US" dirty="0" smtClean="0">
                <a:solidFill>
                  <a:srgbClr val="A31515"/>
                </a:solidFill>
              </a:rPr>
              <a:t>"S-A-T-U-R-D-A-Y Night!"</a:t>
            </a:r>
            <a:br>
              <a:rPr lang="en-US" dirty="0" smtClean="0">
                <a:solidFill>
                  <a:srgbClr val="A31515"/>
                </a:solidFill>
              </a:rPr>
            </a:br>
            <a:r>
              <a:rPr lang="en-US" dirty="0" err="1" smtClean="0">
                <a:solidFill>
                  <a:srgbClr val="0000FF"/>
                </a:solidFill>
              </a:rPr>
              <a:t>elif</a:t>
            </a:r>
            <a:r>
              <a:rPr lang="en-US" dirty="0">
                <a:solidFill>
                  <a:srgbClr val="000000"/>
                </a:solidFill>
              </a:rPr>
              <a:t> today </a:t>
            </a:r>
            <a:r>
              <a:rPr lang="en-US" dirty="0">
                <a:solidFill>
                  <a:srgbClr val="008080"/>
                </a:solidFill>
              </a:rPr>
              <a:t>==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smtClean="0">
                <a:solidFill>
                  <a:srgbClr val="A31515"/>
                </a:solidFill>
              </a:rPr>
              <a:t>"Sunday"</a:t>
            </a:r>
            <a:r>
              <a:rPr lang="en-US" smtClean="0">
                <a:solidFill>
                  <a:srgbClr val="008080"/>
                </a:solidFill>
              </a:rPr>
              <a:t>:</a:t>
            </a:r>
            <a:r>
              <a:rPr lang="en-US" dirty="0" smtClean="0">
                <a:solidFill>
                  <a:srgbClr val="008080"/>
                </a:solidFill>
              </a:rPr>
              <a:t/>
            </a:r>
            <a:br>
              <a:rPr lang="en-US" dirty="0" smtClean="0">
                <a:solidFill>
                  <a:srgbClr val="00808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    </a:t>
            </a:r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A31515"/>
                </a:solidFill>
              </a:rPr>
              <a:t> </a:t>
            </a:r>
            <a:r>
              <a:rPr lang="en-US" dirty="0" smtClean="0">
                <a:solidFill>
                  <a:srgbClr val="A31515"/>
                </a:solidFill>
              </a:rPr>
              <a:t>"Pancakes."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else</a:t>
            </a:r>
            <a:r>
              <a:rPr lang="en-US" dirty="0" smtClean="0">
                <a:solidFill>
                  <a:srgbClr val="008080"/>
                </a:solidFill>
              </a:rPr>
              <a:t>:</a:t>
            </a:r>
            <a:br>
              <a:rPr lang="en-US" dirty="0" smtClean="0">
                <a:solidFill>
                  <a:srgbClr val="00808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    </a:t>
            </a:r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A31515"/>
                </a:solidFill>
              </a:rPr>
              <a:t>"Early to bed and early to rise."</a:t>
            </a:r>
            <a:endParaRPr lang="en-US" sz="40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22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Stop the user from buying tickets if they ask for more than are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7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we’ve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Programs</a:t>
            </a:r>
          </a:p>
          <a:p>
            <a:r>
              <a:rPr lang="en-US" dirty="0" smtClean="0"/>
              <a:t>Basic math with Python</a:t>
            </a:r>
          </a:p>
          <a:p>
            <a:r>
              <a:rPr lang="en-US" dirty="0" smtClean="0"/>
              <a:t>Types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Printing</a:t>
            </a:r>
          </a:p>
          <a:p>
            <a:r>
              <a:rPr lang="en-US" dirty="0" smtClean="0"/>
              <a:t>Conditional logic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27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Morning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 asks you what your </a:t>
            </a:r>
            <a:r>
              <a:rPr lang="en-US" dirty="0" err="1" smtClean="0"/>
              <a:t>favourite</a:t>
            </a:r>
            <a:r>
              <a:rPr lang="en-US" dirty="0" smtClean="0"/>
              <a:t> </a:t>
            </a:r>
            <a:r>
              <a:rPr lang="en-US" dirty="0" err="1" smtClean="0"/>
              <a:t>colour</a:t>
            </a:r>
            <a:r>
              <a:rPr lang="en-US" dirty="0" smtClean="0"/>
              <a:t> is and tells you something else that is the same </a:t>
            </a:r>
            <a:r>
              <a:rPr lang="en-US" dirty="0" err="1" smtClean="0"/>
              <a:t>colour</a:t>
            </a:r>
            <a:endParaRPr lang="en-US" dirty="0" smtClean="0"/>
          </a:p>
          <a:p>
            <a:pPr lvl="1"/>
            <a:r>
              <a:rPr lang="en-US" dirty="0" smtClean="0"/>
              <a:t>What is your </a:t>
            </a:r>
            <a:r>
              <a:rPr lang="en-US" dirty="0" err="1" smtClean="0"/>
              <a:t>favourite</a:t>
            </a:r>
            <a:r>
              <a:rPr lang="en-US" dirty="0" smtClean="0"/>
              <a:t> </a:t>
            </a:r>
            <a:r>
              <a:rPr lang="en-US" dirty="0" err="1" smtClean="0"/>
              <a:t>colour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Green</a:t>
            </a:r>
            <a:br>
              <a:rPr lang="en-US" dirty="0" smtClean="0"/>
            </a:br>
            <a:r>
              <a:rPr lang="en-US" dirty="0" smtClean="0"/>
              <a:t>I like turtles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Write a program that prints a string if the input is less than 10 </a:t>
            </a:r>
            <a:r>
              <a:rPr lang="en-US" b="1" dirty="0" smtClean="0"/>
              <a:t>or</a:t>
            </a:r>
            <a:r>
              <a:rPr lang="en-US" dirty="0" smtClean="0"/>
              <a:t> greater than 20</a:t>
            </a:r>
          </a:p>
          <a:p>
            <a:pPr lvl="1"/>
            <a:r>
              <a:rPr lang="en-US" dirty="0" smtClean="0"/>
              <a:t>Do the same thing for greater than 10 </a:t>
            </a:r>
            <a:r>
              <a:rPr lang="en-US" b="1" dirty="0" smtClean="0"/>
              <a:t>and</a:t>
            </a:r>
            <a:r>
              <a:rPr lang="en-US" dirty="0" smtClean="0"/>
              <a:t> less than 20</a:t>
            </a:r>
          </a:p>
        </p:txBody>
      </p:sp>
    </p:spTree>
    <p:extLst>
      <p:ext uri="{BB962C8B-B14F-4D97-AF65-F5344CB8AC3E}">
        <p14:creationId xmlns:p14="http://schemas.microsoft.com/office/powerpoint/2010/main" val="345272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You’re already a python programmer</a:t>
            </a:r>
            <a:endParaRPr lang="en-US" dirty="0"/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4294967295"/>
          </p:nvPr>
        </p:nvSpPr>
        <p:spPr bwMode="auto">
          <a:xfrm>
            <a:off x="1348546" y="2724169"/>
            <a:ext cx="949490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 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40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 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2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"I’m </a:t>
            </a:r>
            <a:r>
              <a:rPr lang="en-US" sz="40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greater than two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!"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72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Colour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800" dirty="0" err="1">
                <a:solidFill>
                  <a:srgbClr val="000000"/>
                </a:solidFill>
              </a:rPr>
              <a:t>fav</a:t>
            </a:r>
            <a:r>
              <a:rPr lang="en-US" sz="1800" dirty="0">
                <a:solidFill>
                  <a:srgbClr val="000000"/>
                </a:solidFill>
              </a:rPr>
              <a:t> </a:t>
            </a:r>
            <a:r>
              <a:rPr lang="en-US" sz="1800" dirty="0">
                <a:solidFill>
                  <a:srgbClr val="008080"/>
                </a:solidFill>
              </a:rPr>
              <a:t>=</a:t>
            </a:r>
            <a:r>
              <a:rPr lang="en-US" sz="1800" dirty="0">
                <a:solidFill>
                  <a:srgbClr val="000000"/>
                </a:solidFill>
              </a:rPr>
              <a:t> </a:t>
            </a:r>
            <a:r>
              <a:rPr lang="en-US" sz="1800" dirty="0" err="1">
                <a:solidFill>
                  <a:srgbClr val="000000"/>
                </a:solidFill>
              </a:rPr>
              <a:t>raw_input</a:t>
            </a:r>
            <a:r>
              <a:rPr lang="en-US" sz="1800" dirty="0">
                <a:solidFill>
                  <a:srgbClr val="008080"/>
                </a:solidFill>
              </a:rPr>
              <a:t>(</a:t>
            </a:r>
            <a:r>
              <a:rPr lang="en-US" sz="1800" dirty="0">
                <a:solidFill>
                  <a:srgbClr val="A31515"/>
                </a:solidFill>
              </a:rPr>
              <a:t>'What is your </a:t>
            </a:r>
            <a:r>
              <a:rPr lang="en-US" sz="1800" dirty="0" err="1">
                <a:solidFill>
                  <a:srgbClr val="A31515"/>
                </a:solidFill>
              </a:rPr>
              <a:t>favourite</a:t>
            </a:r>
            <a:r>
              <a:rPr lang="en-US" sz="1800" dirty="0">
                <a:solidFill>
                  <a:srgbClr val="A31515"/>
                </a:solidFill>
              </a:rPr>
              <a:t> </a:t>
            </a:r>
            <a:r>
              <a:rPr lang="en-US" sz="1800" dirty="0" err="1">
                <a:solidFill>
                  <a:srgbClr val="A31515"/>
                </a:solidFill>
              </a:rPr>
              <a:t>colour</a:t>
            </a:r>
            <a:r>
              <a:rPr lang="en-US" sz="1800" dirty="0">
                <a:solidFill>
                  <a:srgbClr val="A31515"/>
                </a:solidFill>
              </a:rPr>
              <a:t>?\n</a:t>
            </a:r>
            <a:r>
              <a:rPr lang="en-US" sz="1800" dirty="0" smtClean="0">
                <a:solidFill>
                  <a:srgbClr val="A31515"/>
                </a:solidFill>
              </a:rPr>
              <a:t>'</a:t>
            </a:r>
            <a:r>
              <a:rPr lang="en-US" sz="1800" dirty="0" smtClean="0">
                <a:solidFill>
                  <a:srgbClr val="008080"/>
                </a:solidFill>
              </a:rPr>
              <a:t>)</a:t>
            </a:r>
            <a:endParaRPr lang="en-US" sz="1800" dirty="0" smtClean="0">
              <a:solidFill>
                <a:srgbClr val="000000"/>
              </a:solidFill>
            </a:endParaRPr>
          </a:p>
          <a:p>
            <a:pPr lvl="0"/>
            <a:r>
              <a:rPr lang="en-US" sz="1800" dirty="0" err="1" smtClean="0">
                <a:solidFill>
                  <a:srgbClr val="000000"/>
                </a:solidFill>
              </a:rPr>
              <a:t>fav_lower</a:t>
            </a:r>
            <a:r>
              <a:rPr lang="en-US" sz="1800" dirty="0">
                <a:solidFill>
                  <a:srgbClr val="000000"/>
                </a:solidFill>
              </a:rPr>
              <a:t> </a:t>
            </a:r>
            <a:r>
              <a:rPr lang="en-US" sz="1800" dirty="0">
                <a:solidFill>
                  <a:srgbClr val="008080"/>
                </a:solidFill>
              </a:rPr>
              <a:t>=</a:t>
            </a:r>
            <a:r>
              <a:rPr lang="en-US" sz="1800" dirty="0">
                <a:solidFill>
                  <a:srgbClr val="000000"/>
                </a:solidFill>
              </a:rPr>
              <a:t> </a:t>
            </a:r>
            <a:r>
              <a:rPr lang="en-US" sz="1800" dirty="0" err="1">
                <a:solidFill>
                  <a:srgbClr val="000000"/>
                </a:solidFill>
              </a:rPr>
              <a:t>fav</a:t>
            </a:r>
            <a:r>
              <a:rPr lang="en-US" sz="1800" dirty="0" err="1">
                <a:solidFill>
                  <a:srgbClr val="0000FF"/>
                </a:solidFill>
              </a:rPr>
              <a:t>.</a:t>
            </a:r>
            <a:r>
              <a:rPr lang="en-US" sz="1800" dirty="0" err="1">
                <a:solidFill>
                  <a:srgbClr val="000000"/>
                </a:solidFill>
              </a:rPr>
              <a:t>lower</a:t>
            </a:r>
            <a:r>
              <a:rPr lang="en-US" sz="1800" dirty="0" smtClean="0">
                <a:solidFill>
                  <a:srgbClr val="008080"/>
                </a:solidFill>
              </a:rPr>
              <a:t>()</a:t>
            </a:r>
            <a:endParaRPr lang="en-US" sz="1800" dirty="0" smtClean="0">
              <a:solidFill>
                <a:srgbClr val="000000"/>
              </a:solidFill>
            </a:endParaRPr>
          </a:p>
          <a:p>
            <a:pPr lvl="0"/>
            <a:r>
              <a:rPr lang="en-US" sz="1800" dirty="0" smtClean="0">
                <a:solidFill>
                  <a:srgbClr val="0000FF"/>
                </a:solidFill>
              </a:rPr>
              <a:t>if</a:t>
            </a:r>
            <a:r>
              <a:rPr lang="en-US" sz="1800" dirty="0">
                <a:solidFill>
                  <a:srgbClr val="000000"/>
                </a:solidFill>
              </a:rPr>
              <a:t> </a:t>
            </a:r>
            <a:r>
              <a:rPr lang="en-US" sz="1800" dirty="0" err="1">
                <a:solidFill>
                  <a:srgbClr val="000000"/>
                </a:solidFill>
              </a:rPr>
              <a:t>fav_lower</a:t>
            </a:r>
            <a:r>
              <a:rPr lang="en-US" sz="1800" dirty="0">
                <a:solidFill>
                  <a:srgbClr val="000000"/>
                </a:solidFill>
              </a:rPr>
              <a:t> </a:t>
            </a:r>
            <a:r>
              <a:rPr lang="en-US" sz="1800" dirty="0">
                <a:solidFill>
                  <a:srgbClr val="008080"/>
                </a:solidFill>
              </a:rPr>
              <a:t>==</a:t>
            </a:r>
            <a:r>
              <a:rPr lang="en-US" sz="1800" dirty="0">
                <a:solidFill>
                  <a:srgbClr val="000000"/>
                </a:solidFill>
              </a:rPr>
              <a:t> </a:t>
            </a:r>
            <a:r>
              <a:rPr lang="en-US" sz="1800" dirty="0">
                <a:solidFill>
                  <a:srgbClr val="A31515"/>
                </a:solidFill>
              </a:rPr>
              <a:t>'green</a:t>
            </a:r>
            <a:r>
              <a:rPr lang="en-US" sz="1800" dirty="0" smtClean="0">
                <a:solidFill>
                  <a:srgbClr val="A31515"/>
                </a:solidFill>
              </a:rPr>
              <a:t>'</a:t>
            </a:r>
            <a:r>
              <a:rPr lang="en-US" sz="1800" dirty="0" smtClean="0">
                <a:solidFill>
                  <a:srgbClr val="008080"/>
                </a:solidFill>
              </a:rPr>
              <a:t>:</a:t>
            </a:r>
          </a:p>
          <a:p>
            <a:pPr lvl="0"/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   </a:t>
            </a:r>
            <a:r>
              <a:rPr lang="en-US" sz="1800" dirty="0" smtClean="0">
                <a:solidFill>
                  <a:srgbClr val="0000FF"/>
                </a:solidFill>
              </a:rPr>
              <a:t>print</a:t>
            </a:r>
            <a:r>
              <a:rPr lang="en-US" sz="1800" dirty="0">
                <a:solidFill>
                  <a:srgbClr val="000000"/>
                </a:solidFill>
              </a:rPr>
              <a:t> </a:t>
            </a:r>
            <a:r>
              <a:rPr lang="en-US" sz="1800" dirty="0">
                <a:solidFill>
                  <a:srgbClr val="A31515"/>
                </a:solidFill>
              </a:rPr>
              <a:t>'I like </a:t>
            </a:r>
            <a:r>
              <a:rPr lang="en-US" sz="1800" dirty="0" smtClean="0">
                <a:solidFill>
                  <a:srgbClr val="A31515"/>
                </a:solidFill>
              </a:rPr>
              <a:t>turtles</a:t>
            </a:r>
            <a:r>
              <a:rPr lang="en-US" sz="1800" dirty="0">
                <a:solidFill>
                  <a:srgbClr val="A31515"/>
                </a:solidFill>
              </a:rPr>
              <a:t>'</a:t>
            </a:r>
            <a:endParaRPr lang="en-US" sz="1800" dirty="0" smtClean="0">
              <a:solidFill>
                <a:srgbClr val="A31515"/>
              </a:solidFill>
            </a:endParaRPr>
          </a:p>
          <a:p>
            <a:pPr lvl="0"/>
            <a:r>
              <a:rPr lang="en-US" sz="1800" dirty="0" err="1" smtClean="0">
                <a:solidFill>
                  <a:srgbClr val="0000FF"/>
                </a:solidFill>
              </a:rPr>
              <a:t>elif</a:t>
            </a:r>
            <a:r>
              <a:rPr lang="en-US" sz="1800" dirty="0">
                <a:solidFill>
                  <a:srgbClr val="000000"/>
                </a:solidFill>
              </a:rPr>
              <a:t> </a:t>
            </a:r>
            <a:r>
              <a:rPr lang="en-US" sz="1800" dirty="0" err="1">
                <a:solidFill>
                  <a:srgbClr val="000000"/>
                </a:solidFill>
              </a:rPr>
              <a:t>fav_lower</a:t>
            </a:r>
            <a:r>
              <a:rPr lang="en-US" sz="1800" dirty="0">
                <a:solidFill>
                  <a:srgbClr val="000000"/>
                </a:solidFill>
              </a:rPr>
              <a:t> </a:t>
            </a:r>
            <a:r>
              <a:rPr lang="en-US" sz="1800" dirty="0">
                <a:solidFill>
                  <a:srgbClr val="008080"/>
                </a:solidFill>
              </a:rPr>
              <a:t>==</a:t>
            </a:r>
            <a:r>
              <a:rPr lang="en-US" sz="1800" dirty="0">
                <a:solidFill>
                  <a:srgbClr val="000000"/>
                </a:solidFill>
              </a:rPr>
              <a:t> </a:t>
            </a:r>
            <a:r>
              <a:rPr lang="en-US" sz="1800" dirty="0">
                <a:solidFill>
                  <a:srgbClr val="A31515"/>
                </a:solidFill>
              </a:rPr>
              <a:t>'blue</a:t>
            </a:r>
            <a:r>
              <a:rPr lang="en-US" sz="1800" dirty="0" smtClean="0">
                <a:solidFill>
                  <a:srgbClr val="A31515"/>
                </a:solidFill>
              </a:rPr>
              <a:t>'</a:t>
            </a:r>
            <a:r>
              <a:rPr lang="en-US" sz="1800" dirty="0" smtClean="0">
                <a:solidFill>
                  <a:srgbClr val="008080"/>
                </a:solidFill>
              </a:rPr>
              <a:t>:</a:t>
            </a:r>
          </a:p>
          <a:p>
            <a:pPr lvl="0"/>
            <a:r>
              <a:rPr lang="en-US" sz="1800" dirty="0">
                <a:solidFill>
                  <a:srgbClr val="000000"/>
                </a:solidFill>
              </a:rPr>
              <a:t>    </a:t>
            </a:r>
            <a:r>
              <a:rPr lang="en-US" sz="1800" dirty="0">
                <a:solidFill>
                  <a:srgbClr val="0000FF"/>
                </a:solidFill>
              </a:rPr>
              <a:t>print</a:t>
            </a:r>
            <a:r>
              <a:rPr lang="en-US" sz="1800" dirty="0">
                <a:solidFill>
                  <a:srgbClr val="000000"/>
                </a:solidFill>
              </a:rPr>
              <a:t> </a:t>
            </a:r>
            <a:r>
              <a:rPr lang="en-US" sz="1800" dirty="0">
                <a:solidFill>
                  <a:srgbClr val="A31515"/>
                </a:solidFill>
              </a:rPr>
              <a:t>'Like the </a:t>
            </a:r>
            <a:r>
              <a:rPr lang="en-US" sz="1800" dirty="0" smtClean="0">
                <a:solidFill>
                  <a:srgbClr val="A31515"/>
                </a:solidFill>
              </a:rPr>
              <a:t>sky</a:t>
            </a:r>
            <a:r>
              <a:rPr lang="en-US" sz="1800" dirty="0">
                <a:solidFill>
                  <a:srgbClr val="A31515"/>
                </a:solidFill>
              </a:rPr>
              <a:t>'</a:t>
            </a:r>
            <a:endParaRPr lang="en-US" sz="1800" dirty="0" smtClean="0">
              <a:solidFill>
                <a:srgbClr val="A31515"/>
              </a:solidFill>
            </a:endParaRPr>
          </a:p>
          <a:p>
            <a:pPr lvl="0"/>
            <a:r>
              <a:rPr lang="en-US" sz="1800" dirty="0" err="1" smtClean="0">
                <a:solidFill>
                  <a:srgbClr val="0000FF"/>
                </a:solidFill>
              </a:rPr>
              <a:t>elif</a:t>
            </a:r>
            <a:r>
              <a:rPr lang="en-US" sz="1800" dirty="0">
                <a:solidFill>
                  <a:srgbClr val="000000"/>
                </a:solidFill>
              </a:rPr>
              <a:t> </a:t>
            </a:r>
            <a:r>
              <a:rPr lang="en-US" sz="1800" dirty="0" err="1">
                <a:solidFill>
                  <a:srgbClr val="000000"/>
                </a:solidFill>
              </a:rPr>
              <a:t>fav_lower</a:t>
            </a:r>
            <a:r>
              <a:rPr lang="en-US" sz="1800" dirty="0">
                <a:solidFill>
                  <a:srgbClr val="000000"/>
                </a:solidFill>
              </a:rPr>
              <a:t> </a:t>
            </a:r>
            <a:r>
              <a:rPr lang="en-US" sz="1800" dirty="0">
                <a:solidFill>
                  <a:srgbClr val="008080"/>
                </a:solidFill>
              </a:rPr>
              <a:t>==</a:t>
            </a:r>
            <a:r>
              <a:rPr lang="en-US" sz="1800" dirty="0">
                <a:solidFill>
                  <a:srgbClr val="000000"/>
                </a:solidFill>
              </a:rPr>
              <a:t> </a:t>
            </a:r>
            <a:r>
              <a:rPr lang="en-US" sz="1800" dirty="0">
                <a:solidFill>
                  <a:srgbClr val="A31515"/>
                </a:solidFill>
              </a:rPr>
              <a:t>'purple</a:t>
            </a:r>
            <a:r>
              <a:rPr lang="en-US" sz="1800" dirty="0" smtClean="0">
                <a:solidFill>
                  <a:srgbClr val="A31515"/>
                </a:solidFill>
              </a:rPr>
              <a:t>'</a:t>
            </a:r>
            <a:r>
              <a:rPr lang="en-US" sz="1800" dirty="0" smtClean="0">
                <a:solidFill>
                  <a:srgbClr val="008080"/>
                </a:solidFill>
              </a:rPr>
              <a:t>:</a:t>
            </a:r>
          </a:p>
          <a:p>
            <a:pPr lvl="0"/>
            <a:r>
              <a:rPr lang="en-US" sz="1800" dirty="0">
                <a:solidFill>
                  <a:srgbClr val="000000"/>
                </a:solidFill>
              </a:rPr>
              <a:t>    </a:t>
            </a:r>
            <a:r>
              <a:rPr lang="en-US" sz="1800" dirty="0">
                <a:solidFill>
                  <a:srgbClr val="0000FF"/>
                </a:solidFill>
              </a:rPr>
              <a:t>print</a:t>
            </a:r>
            <a:r>
              <a:rPr lang="en-US" sz="1800" dirty="0">
                <a:solidFill>
                  <a:srgbClr val="000000"/>
                </a:solidFill>
              </a:rPr>
              <a:t> </a:t>
            </a:r>
            <a:r>
              <a:rPr lang="en-US" sz="1800" dirty="0">
                <a:solidFill>
                  <a:srgbClr val="A31515"/>
                </a:solidFill>
              </a:rPr>
              <a:t>'My </a:t>
            </a:r>
            <a:r>
              <a:rPr lang="en-US" sz="1800" dirty="0" err="1">
                <a:solidFill>
                  <a:srgbClr val="A31515"/>
                </a:solidFill>
              </a:rPr>
              <a:t>favourite</a:t>
            </a:r>
            <a:r>
              <a:rPr lang="en-US" sz="1800" dirty="0">
                <a:solidFill>
                  <a:srgbClr val="A31515"/>
                </a:solidFill>
              </a:rPr>
              <a:t> ice cream when I was young was called Purple People </a:t>
            </a:r>
            <a:r>
              <a:rPr lang="en-US" sz="1800" dirty="0" smtClean="0">
                <a:solidFill>
                  <a:srgbClr val="A31515"/>
                </a:solidFill>
              </a:rPr>
              <a:t>Eater</a:t>
            </a:r>
            <a:r>
              <a:rPr lang="en-US" sz="1800" dirty="0">
                <a:solidFill>
                  <a:srgbClr val="A31515"/>
                </a:solidFill>
              </a:rPr>
              <a:t>'</a:t>
            </a:r>
            <a:endParaRPr lang="en-US" sz="1800" dirty="0" smtClean="0">
              <a:solidFill>
                <a:srgbClr val="000000"/>
              </a:solidFill>
            </a:endParaRPr>
          </a:p>
          <a:p>
            <a:pPr lvl="0"/>
            <a:r>
              <a:rPr lang="en-US" sz="1800" dirty="0" smtClean="0">
                <a:solidFill>
                  <a:srgbClr val="0000FF"/>
                </a:solidFill>
              </a:rPr>
              <a:t>else</a:t>
            </a:r>
            <a:r>
              <a:rPr lang="en-US" sz="1800" dirty="0" smtClean="0">
                <a:solidFill>
                  <a:srgbClr val="008080"/>
                </a:solidFill>
              </a:rPr>
              <a:t>:</a:t>
            </a:r>
          </a:p>
          <a:p>
            <a:pPr lvl="0"/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    </a:t>
            </a:r>
            <a:r>
              <a:rPr lang="en-US" sz="1800" dirty="0">
                <a:solidFill>
                  <a:srgbClr val="0000FF"/>
                </a:solidFill>
              </a:rPr>
              <a:t>print</a:t>
            </a:r>
            <a:r>
              <a:rPr lang="en-US" sz="1800" dirty="0">
                <a:solidFill>
                  <a:srgbClr val="000000"/>
                </a:solidFill>
              </a:rPr>
              <a:t> </a:t>
            </a:r>
            <a:r>
              <a:rPr lang="en-US" sz="1800" dirty="0">
                <a:solidFill>
                  <a:srgbClr val="A31515"/>
                </a:solidFill>
              </a:rPr>
              <a:t>"{} is my </a:t>
            </a:r>
            <a:r>
              <a:rPr lang="en-US" sz="1800" dirty="0" err="1">
                <a:solidFill>
                  <a:srgbClr val="A31515"/>
                </a:solidFill>
              </a:rPr>
              <a:t>favourite</a:t>
            </a:r>
            <a:r>
              <a:rPr lang="en-US" sz="1800" dirty="0">
                <a:solidFill>
                  <a:srgbClr val="A31515"/>
                </a:solidFill>
              </a:rPr>
              <a:t> </a:t>
            </a:r>
            <a:r>
              <a:rPr lang="en-US" sz="1800" dirty="0" err="1">
                <a:solidFill>
                  <a:srgbClr val="A31515"/>
                </a:solidFill>
              </a:rPr>
              <a:t>too."</a:t>
            </a:r>
            <a:r>
              <a:rPr lang="en-US" sz="1800" dirty="0" err="1">
                <a:solidFill>
                  <a:srgbClr val="0000FF"/>
                </a:solidFill>
              </a:rPr>
              <a:t>.</a:t>
            </a:r>
            <a:r>
              <a:rPr lang="en-US" sz="1800" dirty="0" err="1">
                <a:solidFill>
                  <a:srgbClr val="000000"/>
                </a:solidFill>
              </a:rPr>
              <a:t>format</a:t>
            </a:r>
            <a:r>
              <a:rPr lang="en-US" sz="1800" dirty="0">
                <a:solidFill>
                  <a:srgbClr val="008080"/>
                </a:solidFill>
              </a:rPr>
              <a:t>(</a:t>
            </a:r>
            <a:r>
              <a:rPr lang="en-US" sz="1800" dirty="0" err="1">
                <a:solidFill>
                  <a:srgbClr val="000000"/>
                </a:solidFill>
              </a:rPr>
              <a:t>fav</a:t>
            </a:r>
            <a:r>
              <a:rPr lang="en-US" sz="1800" dirty="0">
                <a:solidFill>
                  <a:srgbClr val="008080"/>
                </a:solidFill>
              </a:rPr>
              <a:t>)</a:t>
            </a:r>
            <a:endParaRPr lang="en-US" sz="1800" dirty="0">
              <a:latin typeface="Arial" panose="020B0604020202020204" pitchFamily="34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735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and/or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</a:rPr>
              <a:t>input </a:t>
            </a:r>
            <a:r>
              <a:rPr lang="en-US" dirty="0">
                <a:solidFill>
                  <a:srgbClr val="008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 err="1">
                <a:solidFill>
                  <a:srgbClr val="000000"/>
                </a:solidFill>
              </a:rPr>
              <a:t>raw_input</a:t>
            </a:r>
            <a:r>
              <a:rPr lang="en-US" dirty="0">
                <a:solidFill>
                  <a:srgbClr val="008080"/>
                </a:solidFill>
              </a:rPr>
              <a:t>(</a:t>
            </a:r>
            <a:r>
              <a:rPr lang="en-US" dirty="0">
                <a:solidFill>
                  <a:srgbClr val="A31515"/>
                </a:solidFill>
              </a:rPr>
              <a:t>"Give me a number: 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8080"/>
                </a:solidFill>
              </a:rPr>
              <a:t>)</a:t>
            </a:r>
            <a:endParaRPr lang="en-US" dirty="0" smtClean="0">
              <a:solidFill>
                <a:srgbClr val="000000"/>
              </a:solidFill>
            </a:endParaRPr>
          </a:p>
          <a:p>
            <a:pPr lvl="0"/>
            <a:r>
              <a:rPr lang="en-US" dirty="0" smtClean="0">
                <a:solidFill>
                  <a:srgbClr val="000000"/>
                </a:solidFill>
              </a:rPr>
              <a:t>input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008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 err="1" smtClean="0">
                <a:solidFill>
                  <a:srgbClr val="000000"/>
                </a:solidFill>
              </a:rPr>
              <a:t>int</a:t>
            </a:r>
            <a:r>
              <a:rPr lang="en-US" dirty="0" smtClean="0">
                <a:solidFill>
                  <a:srgbClr val="008080"/>
                </a:solidFill>
              </a:rPr>
              <a:t>(</a:t>
            </a:r>
            <a:r>
              <a:rPr lang="en-US" dirty="0" smtClean="0">
                <a:solidFill>
                  <a:srgbClr val="000000"/>
                </a:solidFill>
              </a:rPr>
              <a:t>input</a:t>
            </a:r>
            <a:r>
              <a:rPr lang="en-US" dirty="0" smtClean="0">
                <a:solidFill>
                  <a:srgbClr val="008080"/>
                </a:solidFill>
              </a:rPr>
              <a:t>)</a:t>
            </a:r>
            <a:endParaRPr lang="en-US" dirty="0" smtClean="0">
              <a:solidFill>
                <a:srgbClr val="000000"/>
              </a:solidFill>
            </a:endParaRPr>
          </a:p>
          <a:p>
            <a:pPr lvl="0"/>
            <a:r>
              <a:rPr lang="en-US" dirty="0" smtClean="0">
                <a:solidFill>
                  <a:srgbClr val="0000FF"/>
                </a:solidFill>
              </a:rPr>
              <a:t>if</a:t>
            </a:r>
            <a:r>
              <a:rPr lang="en-US" dirty="0">
                <a:solidFill>
                  <a:srgbClr val="000000"/>
                </a:solidFill>
              </a:rPr>
              <a:t> input </a:t>
            </a:r>
            <a:r>
              <a:rPr lang="en-US" dirty="0">
                <a:solidFill>
                  <a:srgbClr val="008080"/>
                </a:solidFill>
              </a:rPr>
              <a:t>&lt;</a:t>
            </a:r>
            <a:r>
              <a:rPr lang="en-US" dirty="0">
                <a:solidFill>
                  <a:srgbClr val="000000"/>
                </a:solidFill>
              </a:rPr>
              <a:t> 10 </a:t>
            </a:r>
            <a:r>
              <a:rPr lang="en-US" dirty="0">
                <a:solidFill>
                  <a:srgbClr val="0000FF"/>
                </a:solidFill>
              </a:rPr>
              <a:t>or</a:t>
            </a:r>
            <a:r>
              <a:rPr lang="en-US" dirty="0">
                <a:solidFill>
                  <a:srgbClr val="000000"/>
                </a:solidFill>
              </a:rPr>
              <a:t> input </a:t>
            </a:r>
            <a:r>
              <a:rPr lang="en-US" dirty="0">
                <a:solidFill>
                  <a:srgbClr val="008080"/>
                </a:solidFill>
              </a:rPr>
              <a:t>&gt;</a:t>
            </a:r>
            <a:r>
              <a:rPr lang="en-US" dirty="0">
                <a:solidFill>
                  <a:srgbClr val="000000"/>
                </a:solidFill>
              </a:rPr>
              <a:t> 20</a:t>
            </a:r>
            <a:r>
              <a:rPr lang="en-US" dirty="0" smtClean="0">
                <a:solidFill>
                  <a:srgbClr val="008080"/>
                </a:solidFill>
              </a:rPr>
              <a:t>:</a:t>
            </a:r>
          </a:p>
          <a:p>
            <a:pPr lvl="0"/>
            <a:r>
              <a:rPr lang="en-US" dirty="0">
                <a:solidFill>
                  <a:srgbClr val="000000"/>
                </a:solidFill>
              </a:rPr>
              <a:t>    </a:t>
            </a:r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A31515"/>
                </a:solidFill>
              </a:rPr>
              <a:t>'That\'s a good </a:t>
            </a:r>
            <a:r>
              <a:rPr lang="en-US" dirty="0" smtClean="0">
                <a:solidFill>
                  <a:srgbClr val="A31515"/>
                </a:solidFill>
              </a:rPr>
              <a:t>number</a:t>
            </a:r>
            <a:r>
              <a:rPr lang="en-US" dirty="0">
                <a:solidFill>
                  <a:srgbClr val="A31515"/>
                </a:solidFill>
              </a:rPr>
              <a:t>'</a:t>
            </a:r>
            <a:endParaRPr lang="en-US" dirty="0" smtClean="0">
              <a:solidFill>
                <a:srgbClr val="000000"/>
              </a:solidFill>
            </a:endParaRPr>
          </a:p>
          <a:p>
            <a:pPr lvl="0"/>
            <a:r>
              <a:rPr lang="en-US" dirty="0" smtClean="0">
                <a:solidFill>
                  <a:srgbClr val="0000FF"/>
                </a:solidFill>
              </a:rPr>
              <a:t>if</a:t>
            </a:r>
            <a:r>
              <a:rPr lang="en-US" dirty="0">
                <a:solidFill>
                  <a:srgbClr val="000000"/>
                </a:solidFill>
              </a:rPr>
              <a:t> input </a:t>
            </a:r>
            <a:r>
              <a:rPr lang="en-US" dirty="0">
                <a:solidFill>
                  <a:srgbClr val="008080"/>
                </a:solidFill>
              </a:rPr>
              <a:t>&gt;</a:t>
            </a:r>
            <a:r>
              <a:rPr lang="en-US" dirty="0">
                <a:solidFill>
                  <a:srgbClr val="000000"/>
                </a:solidFill>
              </a:rPr>
              <a:t> 10 </a:t>
            </a:r>
            <a:r>
              <a:rPr lang="en-US" dirty="0">
                <a:solidFill>
                  <a:srgbClr val="0000FF"/>
                </a:solidFill>
              </a:rPr>
              <a:t>and</a:t>
            </a:r>
            <a:r>
              <a:rPr lang="en-US" dirty="0">
                <a:solidFill>
                  <a:srgbClr val="000000"/>
                </a:solidFill>
              </a:rPr>
              <a:t> input </a:t>
            </a:r>
            <a:r>
              <a:rPr lang="en-US" dirty="0">
                <a:solidFill>
                  <a:srgbClr val="008080"/>
                </a:solidFill>
              </a:rPr>
              <a:t>&lt;</a:t>
            </a:r>
            <a:r>
              <a:rPr lang="en-US" dirty="0">
                <a:solidFill>
                  <a:srgbClr val="000000"/>
                </a:solidFill>
              </a:rPr>
              <a:t> 20</a:t>
            </a:r>
            <a:r>
              <a:rPr lang="en-US" dirty="0" smtClean="0">
                <a:solidFill>
                  <a:srgbClr val="008080"/>
                </a:solidFill>
              </a:rPr>
              <a:t>:</a:t>
            </a:r>
            <a:endParaRPr lang="en-US" dirty="0" smtClean="0">
              <a:solidFill>
                <a:srgbClr val="000000"/>
              </a:solidFill>
            </a:endParaRPr>
          </a:p>
          <a:p>
            <a:pPr lvl="0"/>
            <a:r>
              <a:rPr lang="en-US" dirty="0">
                <a:solidFill>
                  <a:srgbClr val="000000"/>
                </a:solidFill>
              </a:rPr>
              <a:t>    </a:t>
            </a:r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A31515"/>
                </a:solidFill>
              </a:rPr>
              <a:t>"You've found the sweet spot"</a:t>
            </a:r>
            <a:endParaRPr lang="en-US" sz="40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0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loopy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0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 our code has run from top to bottom</a:t>
            </a:r>
          </a:p>
          <a:p>
            <a:r>
              <a:rPr lang="en-US" dirty="0" smtClean="0"/>
              <a:t>Programs usually need to do something over and over </a:t>
            </a:r>
            <a:r>
              <a:rPr lang="en-US" dirty="0" err="1" smtClean="0"/>
              <a:t>agin</a:t>
            </a:r>
            <a:endParaRPr lang="en-US" dirty="0" smtClean="0"/>
          </a:p>
          <a:p>
            <a:r>
              <a:rPr lang="en-US" dirty="0" smtClean="0"/>
              <a:t>Computers don’t mind doing repetitive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3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8000"/>
                </a:solidFill>
              </a:rPr>
              <a:t>#"while" something is </a:t>
            </a:r>
            <a:r>
              <a:rPr lang="en-US" dirty="0" smtClean="0">
                <a:solidFill>
                  <a:srgbClr val="008000"/>
                </a:solidFill>
              </a:rPr>
              <a:t>true</a:t>
            </a:r>
            <a:endParaRPr lang="en-US" dirty="0" smtClean="0">
              <a:solidFill>
                <a:srgbClr val="000000"/>
              </a:solidFill>
            </a:endParaRPr>
          </a:p>
          <a:p>
            <a:pPr lvl="0"/>
            <a:r>
              <a:rPr lang="en-US" dirty="0" smtClean="0">
                <a:solidFill>
                  <a:srgbClr val="008000"/>
                </a:solidFill>
              </a:rPr>
              <a:t>#perform</a:t>
            </a:r>
            <a:r>
              <a:rPr lang="en-US" dirty="0">
                <a:solidFill>
                  <a:srgbClr val="008000"/>
                </a:solidFill>
              </a:rPr>
              <a:t> an action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lvl="0"/>
            <a:r>
              <a:rPr lang="en-US" dirty="0" smtClean="0">
                <a:solidFill>
                  <a:srgbClr val="0000FF"/>
                </a:solidFill>
              </a:rPr>
              <a:t>while</a:t>
            </a:r>
            <a:r>
              <a:rPr lang="en-US" dirty="0">
                <a:solidFill>
                  <a:srgbClr val="000000"/>
                </a:solidFill>
              </a:rPr>
              <a:t> True</a:t>
            </a:r>
            <a:r>
              <a:rPr lang="en-US" dirty="0" smtClean="0">
                <a:solidFill>
                  <a:srgbClr val="008080"/>
                </a:solidFill>
              </a:rPr>
              <a:t>:</a:t>
            </a:r>
          </a:p>
          <a:p>
            <a:pPr lvl="0"/>
            <a:r>
              <a:rPr lang="en-US" dirty="0">
                <a:solidFill>
                  <a:srgbClr val="000000"/>
                </a:solidFill>
              </a:rPr>
              <a:t>    </a:t>
            </a:r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A31515"/>
                </a:solidFill>
              </a:rPr>
              <a:t>'Are we there yet</a:t>
            </a:r>
            <a:r>
              <a:rPr lang="en-US" dirty="0" smtClean="0">
                <a:solidFill>
                  <a:srgbClr val="A31515"/>
                </a:solidFill>
              </a:rPr>
              <a:t>?'</a:t>
            </a:r>
            <a:endParaRPr lang="en-US" dirty="0" smtClean="0">
              <a:solidFill>
                <a:srgbClr val="000000"/>
              </a:solidFill>
            </a:endParaRPr>
          </a:p>
          <a:p>
            <a:pPr lvl="0"/>
            <a:endParaRPr lang="en-US" dirty="0">
              <a:solidFill>
                <a:srgbClr val="000000"/>
              </a:solidFill>
            </a:endParaRPr>
          </a:p>
          <a:p>
            <a:pPr lvl="0"/>
            <a:r>
              <a:rPr lang="en-US" dirty="0" smtClean="0">
                <a:solidFill>
                  <a:srgbClr val="008000"/>
                </a:solidFill>
              </a:rPr>
              <a:t>#</a:t>
            </a:r>
            <a:r>
              <a:rPr lang="en-US" dirty="0">
                <a:solidFill>
                  <a:srgbClr val="008000"/>
                </a:solidFill>
              </a:rPr>
              <a:t>use Ctrl + c to cancel the program</a:t>
            </a:r>
            <a:endParaRPr lang="en-US" sz="4000" dirty="0">
              <a:latin typeface="Arial" panose="020B0604020202020204" pitchFamily="34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790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http://upload.wikimedia.org/wikipedia/commons/2/23/Apple_1_Infinite_Loo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588" y="330299"/>
            <a:ext cx="8406689" cy="630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66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way to stop the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8000"/>
                </a:solidFill>
              </a:rPr>
              <a:t>#code within the loop my invalidate the condition</a:t>
            </a:r>
            <a:r>
              <a:rPr lang="en-US" dirty="0">
                <a:solidFill>
                  <a:srgbClr val="000000"/>
                </a:solidFill>
              </a:rPr>
              <a:t> loop </a:t>
            </a:r>
            <a:r>
              <a:rPr lang="en-US" dirty="0">
                <a:solidFill>
                  <a:srgbClr val="008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 smtClean="0">
                <a:solidFill>
                  <a:srgbClr val="000000"/>
                </a:solidFill>
              </a:rPr>
              <a:t>True</a:t>
            </a:r>
          </a:p>
          <a:p>
            <a:pPr lvl="0"/>
            <a:r>
              <a:rPr lang="en-US" dirty="0" smtClean="0">
                <a:solidFill>
                  <a:srgbClr val="0000FF"/>
                </a:solidFill>
              </a:rPr>
              <a:t>while</a:t>
            </a:r>
            <a:r>
              <a:rPr lang="en-US" dirty="0">
                <a:solidFill>
                  <a:srgbClr val="000000"/>
                </a:solidFill>
              </a:rPr>
              <a:t> loop</a:t>
            </a:r>
            <a:r>
              <a:rPr lang="en-US" dirty="0" smtClean="0">
                <a:solidFill>
                  <a:srgbClr val="008080"/>
                </a:solidFill>
              </a:rPr>
              <a:t>:</a:t>
            </a:r>
            <a:endParaRPr lang="en-US" dirty="0" smtClean="0">
              <a:solidFill>
                <a:srgbClr val="000000"/>
              </a:solidFill>
            </a:endParaRPr>
          </a:p>
          <a:p>
            <a:pPr lvl="0"/>
            <a:r>
              <a:rPr lang="en-US" dirty="0">
                <a:solidFill>
                  <a:srgbClr val="000000"/>
                </a:solidFill>
              </a:rPr>
              <a:t>    </a:t>
            </a:r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A31515"/>
                </a:solidFill>
              </a:rPr>
              <a:t>'Are we there yet</a:t>
            </a:r>
            <a:r>
              <a:rPr lang="en-US" dirty="0" smtClean="0">
                <a:solidFill>
                  <a:srgbClr val="A31515"/>
                </a:solidFill>
              </a:rPr>
              <a:t>?'</a:t>
            </a:r>
            <a:endParaRPr lang="en-US" dirty="0" smtClean="0">
              <a:solidFill>
                <a:srgbClr val="000000"/>
              </a:solidFill>
            </a:endParaRPr>
          </a:p>
          <a:p>
            <a:pPr lvl="0"/>
            <a:r>
              <a:rPr lang="en-US" dirty="0">
                <a:solidFill>
                  <a:srgbClr val="000000"/>
                </a:solidFill>
              </a:rPr>
              <a:t>    loop </a:t>
            </a:r>
            <a:r>
              <a:rPr lang="en-US" dirty="0">
                <a:solidFill>
                  <a:srgbClr val="008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 smtClean="0">
                <a:solidFill>
                  <a:srgbClr val="000000"/>
                </a:solidFill>
              </a:rPr>
              <a:t>False</a:t>
            </a:r>
          </a:p>
          <a:p>
            <a:pPr lvl="0"/>
            <a:r>
              <a:rPr lang="en-US" dirty="0" smtClean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A31515"/>
                </a:solidFill>
              </a:rPr>
              <a:t>'Done the loop'</a:t>
            </a:r>
            <a:endParaRPr lang="en-US" sz="40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4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we could ask the user for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loop = </a:t>
            </a:r>
            <a:r>
              <a:rPr lang="en-US" dirty="0" smtClean="0">
                <a:solidFill>
                  <a:srgbClr val="000000"/>
                </a:solidFill>
              </a:rPr>
              <a:t>True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FF"/>
                </a:solidFill>
              </a:rPr>
              <a:t>while</a:t>
            </a:r>
            <a:r>
              <a:rPr lang="en-US" dirty="0">
                <a:solidFill>
                  <a:srgbClr val="000000"/>
                </a:solidFill>
              </a:rPr>
              <a:t> loop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    answer = </a:t>
            </a:r>
            <a:r>
              <a:rPr lang="en-US" dirty="0" err="1">
                <a:solidFill>
                  <a:srgbClr val="000000"/>
                </a:solidFill>
              </a:rPr>
              <a:t>raw_input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A31515"/>
                </a:solidFill>
              </a:rPr>
              <a:t>'Are we there yet</a:t>
            </a:r>
            <a:r>
              <a:rPr lang="en-US" dirty="0" smtClean="0">
                <a:solidFill>
                  <a:srgbClr val="A31515"/>
                </a:solidFill>
              </a:rPr>
              <a:t>?'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    loop = answer == </a:t>
            </a:r>
            <a:r>
              <a:rPr lang="en-US" dirty="0" smtClean="0">
                <a:solidFill>
                  <a:srgbClr val="A31515"/>
                </a:solidFill>
              </a:rPr>
              <a:t>'no</a:t>
            </a:r>
            <a:r>
              <a:rPr lang="en-US" dirty="0">
                <a:solidFill>
                  <a:srgbClr val="A31515"/>
                </a:solidFill>
              </a:rPr>
              <a:t>'</a:t>
            </a:r>
            <a:endParaRPr lang="en-US" dirty="0" smtClean="0">
              <a:solidFill>
                <a:srgbClr val="A31515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A31515"/>
                </a:solidFill>
              </a:rPr>
              <a:t>'Done the loop'</a:t>
            </a:r>
            <a:endParaRPr lang="en-US" sz="60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7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reak dancing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8000"/>
                </a:solidFill>
              </a:rPr>
              <a:t>#or we can use the break </a:t>
            </a:r>
            <a:r>
              <a:rPr lang="en-US" dirty="0" smtClean="0">
                <a:solidFill>
                  <a:srgbClr val="008000"/>
                </a:solidFill>
              </a:rPr>
              <a:t>keyword</a:t>
            </a:r>
            <a:endParaRPr lang="en-US" dirty="0" smtClean="0">
              <a:solidFill>
                <a:srgbClr val="000000"/>
              </a:solidFill>
            </a:endParaRPr>
          </a:p>
          <a:p>
            <a:pPr lvl="0"/>
            <a:r>
              <a:rPr lang="en-US" dirty="0" smtClean="0">
                <a:solidFill>
                  <a:srgbClr val="000000"/>
                </a:solidFill>
              </a:rPr>
              <a:t>loop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008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 smtClean="0">
                <a:solidFill>
                  <a:srgbClr val="000000"/>
                </a:solidFill>
              </a:rPr>
              <a:t>True</a:t>
            </a:r>
          </a:p>
          <a:p>
            <a:pPr lvl="0"/>
            <a:r>
              <a:rPr lang="en-US" dirty="0" smtClean="0">
                <a:solidFill>
                  <a:srgbClr val="0000FF"/>
                </a:solidFill>
              </a:rPr>
              <a:t>while</a:t>
            </a:r>
            <a:r>
              <a:rPr lang="en-US" dirty="0">
                <a:solidFill>
                  <a:srgbClr val="000000"/>
                </a:solidFill>
              </a:rPr>
              <a:t> loop</a:t>
            </a:r>
            <a:r>
              <a:rPr lang="en-US" dirty="0" smtClean="0">
                <a:solidFill>
                  <a:srgbClr val="008080"/>
                </a:solidFill>
              </a:rPr>
              <a:t>:</a:t>
            </a:r>
            <a:endParaRPr lang="en-US" dirty="0" smtClean="0">
              <a:solidFill>
                <a:srgbClr val="000000"/>
              </a:solidFill>
            </a:endParaRPr>
          </a:p>
          <a:p>
            <a:pPr lvl="0"/>
            <a:r>
              <a:rPr lang="en-US" dirty="0">
                <a:solidFill>
                  <a:srgbClr val="000000"/>
                </a:solidFill>
              </a:rPr>
              <a:t>    </a:t>
            </a:r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A31515"/>
                </a:solidFill>
              </a:rPr>
              <a:t>'Are we there yet</a:t>
            </a:r>
            <a:r>
              <a:rPr lang="en-US" dirty="0" smtClean="0">
                <a:solidFill>
                  <a:srgbClr val="A31515"/>
                </a:solidFill>
              </a:rPr>
              <a:t>?‘</a:t>
            </a:r>
            <a:endParaRPr lang="en-US" dirty="0" smtClean="0">
              <a:solidFill>
                <a:srgbClr val="000000"/>
              </a:solidFill>
            </a:endParaRPr>
          </a:p>
          <a:p>
            <a:pPr lvl="0"/>
            <a:r>
              <a:rPr lang="en-US" dirty="0">
                <a:solidFill>
                  <a:srgbClr val="000000"/>
                </a:solidFill>
              </a:rPr>
              <a:t>    </a:t>
            </a:r>
            <a:r>
              <a:rPr lang="en-US" dirty="0" smtClean="0">
                <a:solidFill>
                  <a:srgbClr val="0000FF"/>
                </a:solidFill>
              </a:rPr>
              <a:t>break</a:t>
            </a:r>
            <a:endParaRPr lang="en-US" dirty="0" smtClean="0">
              <a:solidFill>
                <a:srgbClr val="000000"/>
              </a:solidFill>
            </a:endParaRPr>
          </a:p>
          <a:p>
            <a:pPr lvl="0"/>
            <a:r>
              <a:rPr lang="en-US" dirty="0" smtClean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A31515"/>
                </a:solidFill>
              </a:rPr>
              <a:t>'Done the loop'</a:t>
            </a:r>
            <a:endParaRPr lang="en-US" sz="40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08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run a certain number of times we test a variable and increment within the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</a:rPr>
              <a:t>x </a:t>
            </a:r>
            <a:r>
              <a:rPr lang="en-US" dirty="0">
                <a:solidFill>
                  <a:srgbClr val="008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 smtClean="0">
                <a:solidFill>
                  <a:srgbClr val="000000"/>
                </a:solidFill>
              </a:rPr>
              <a:t>1</a:t>
            </a:r>
          </a:p>
          <a:p>
            <a:pPr lvl="0"/>
            <a:r>
              <a:rPr lang="en-US" dirty="0" smtClean="0">
                <a:solidFill>
                  <a:srgbClr val="0000FF"/>
                </a:solidFill>
              </a:rPr>
              <a:t>while</a:t>
            </a:r>
            <a:r>
              <a:rPr lang="en-US" dirty="0">
                <a:solidFill>
                  <a:srgbClr val="000000"/>
                </a:solidFill>
              </a:rPr>
              <a:t> x </a:t>
            </a:r>
            <a:r>
              <a:rPr lang="en-US" dirty="0">
                <a:solidFill>
                  <a:srgbClr val="008080"/>
                </a:solidFill>
              </a:rPr>
              <a:t>&lt;</a:t>
            </a:r>
            <a:r>
              <a:rPr lang="en-US" dirty="0">
                <a:solidFill>
                  <a:srgbClr val="000000"/>
                </a:solidFill>
              </a:rPr>
              <a:t> 10</a:t>
            </a:r>
            <a:r>
              <a:rPr lang="en-US" dirty="0" smtClean="0">
                <a:solidFill>
                  <a:srgbClr val="008080"/>
                </a:solidFill>
              </a:rPr>
              <a:t>:</a:t>
            </a:r>
            <a:endParaRPr lang="en-US" dirty="0" smtClean="0">
              <a:solidFill>
                <a:srgbClr val="000000"/>
              </a:solidFill>
            </a:endParaRPr>
          </a:p>
          <a:p>
            <a:pPr lvl="0"/>
            <a:r>
              <a:rPr lang="en-US" dirty="0">
                <a:solidFill>
                  <a:srgbClr val="000000"/>
                </a:solidFill>
              </a:rPr>
              <a:t>    </a:t>
            </a:r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</a:p>
          <a:p>
            <a:pPr lvl="0"/>
            <a:r>
              <a:rPr lang="en-US" dirty="0">
                <a:solidFill>
                  <a:srgbClr val="000000"/>
                </a:solidFill>
              </a:rPr>
              <a:t>    </a:t>
            </a:r>
            <a:r>
              <a:rPr lang="en-US" dirty="0" err="1">
                <a:solidFill>
                  <a:srgbClr val="000000"/>
                </a:solidFill>
              </a:rPr>
              <a:t>x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008080"/>
                </a:solidFill>
              </a:rPr>
              <a:t>+=</a:t>
            </a:r>
            <a:r>
              <a:rPr lang="en-US" dirty="0">
                <a:solidFill>
                  <a:srgbClr val="000000"/>
                </a:solidFill>
              </a:rPr>
              <a:t> 1</a:t>
            </a:r>
            <a:endParaRPr lang="en-US" sz="40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60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going to being in the Python interpreter</a:t>
            </a:r>
          </a:p>
          <a:p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Start &gt; Programs &gt; IDLE</a:t>
            </a:r>
          </a:p>
          <a:p>
            <a:r>
              <a:rPr lang="en-US" dirty="0" smtClean="0"/>
              <a:t>Mac</a:t>
            </a:r>
          </a:p>
          <a:p>
            <a:pPr lvl="1"/>
            <a:r>
              <a:rPr lang="en-US" dirty="0" smtClean="0"/>
              <a:t>Applications &gt; Terminal &gt; Utilities &gt;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45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Print from 10 to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</a:rPr>
              <a:t>x </a:t>
            </a:r>
            <a:r>
              <a:rPr lang="en-US" dirty="0">
                <a:solidFill>
                  <a:srgbClr val="008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 smtClean="0">
                <a:solidFill>
                  <a:srgbClr val="000000"/>
                </a:solidFill>
              </a:rPr>
              <a:t>10</a:t>
            </a:r>
          </a:p>
          <a:p>
            <a:pPr lvl="0"/>
            <a:r>
              <a:rPr lang="en-US" dirty="0" smtClean="0">
                <a:solidFill>
                  <a:srgbClr val="0000FF"/>
                </a:solidFill>
              </a:rPr>
              <a:t>while</a:t>
            </a:r>
            <a:r>
              <a:rPr lang="en-US" dirty="0">
                <a:solidFill>
                  <a:srgbClr val="000000"/>
                </a:solidFill>
              </a:rPr>
              <a:t> x </a:t>
            </a:r>
            <a:r>
              <a:rPr lang="en-US" dirty="0">
                <a:solidFill>
                  <a:srgbClr val="008080"/>
                </a:solidFill>
              </a:rPr>
              <a:t>&gt;</a:t>
            </a:r>
            <a:r>
              <a:rPr lang="en-US" dirty="0">
                <a:solidFill>
                  <a:srgbClr val="000000"/>
                </a:solidFill>
              </a:rPr>
              <a:t> 0</a:t>
            </a:r>
            <a:r>
              <a:rPr lang="en-US" dirty="0" smtClean="0">
                <a:solidFill>
                  <a:srgbClr val="008080"/>
                </a:solidFill>
              </a:rPr>
              <a:t>:</a:t>
            </a:r>
          </a:p>
          <a:p>
            <a:pPr lvl="0"/>
            <a:r>
              <a:rPr lang="en-US" dirty="0">
                <a:solidFill>
                  <a:srgbClr val="000000"/>
                </a:solidFill>
              </a:rPr>
              <a:t>    </a:t>
            </a:r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</a:p>
          <a:p>
            <a:pPr lvl="0"/>
            <a:r>
              <a:rPr lang="en-US" dirty="0">
                <a:solidFill>
                  <a:srgbClr val="000000"/>
                </a:solidFill>
              </a:rPr>
              <a:t>    </a:t>
            </a:r>
            <a:r>
              <a:rPr lang="en-US" dirty="0" err="1">
                <a:solidFill>
                  <a:srgbClr val="000000"/>
                </a:solidFill>
              </a:rPr>
              <a:t>x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008080"/>
                </a:solidFill>
              </a:rPr>
              <a:t>-=</a:t>
            </a:r>
            <a:r>
              <a:rPr lang="en-US" dirty="0">
                <a:solidFill>
                  <a:srgbClr val="000000"/>
                </a:solidFill>
              </a:rPr>
              <a:t> 1</a:t>
            </a:r>
            <a:endParaRPr lang="en-US" sz="40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97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Guided Exercise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going to write a game for the computer</a:t>
            </a:r>
          </a:p>
          <a:p>
            <a:r>
              <a:rPr lang="en-US" dirty="0" smtClean="0"/>
              <a:t>The computer will pick a number and we have to guess it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 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randint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 smtClean="0"/>
              <a:t>The user should know if they are too high or too low</a:t>
            </a:r>
          </a:p>
          <a:p>
            <a:r>
              <a:rPr lang="en-US" dirty="0" smtClean="0"/>
              <a:t>We know how to ask for input</a:t>
            </a:r>
          </a:p>
          <a:p>
            <a:r>
              <a:rPr lang="en-US" dirty="0" smtClean="0"/>
              <a:t>We know how to compare guesses</a:t>
            </a:r>
          </a:p>
          <a:p>
            <a:r>
              <a:rPr lang="en-US" dirty="0" smtClean="0"/>
              <a:t>We want to give the user multiple chances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9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2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Lists are lists</a:t>
            </a:r>
          </a:p>
          <a:p>
            <a:r>
              <a:rPr lang="en-US" dirty="0" smtClean="0"/>
              <a:t>That was useless</a:t>
            </a:r>
          </a:p>
          <a:p>
            <a:r>
              <a:rPr lang="en-US" dirty="0" smtClean="0"/>
              <a:t>But seriously, they’re just a set of objects</a:t>
            </a:r>
          </a:p>
          <a:p>
            <a:r>
              <a:rPr lang="en-US" dirty="0" smtClean="0"/>
              <a:t>Lists can hold strings, integers, floats, </a:t>
            </a:r>
            <a:r>
              <a:rPr lang="en-US" dirty="0" err="1" smtClean="0"/>
              <a:t>booleans</a:t>
            </a:r>
            <a:r>
              <a:rPr lang="en-US" dirty="0" smtClean="0"/>
              <a:t>, and anything else you can create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0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Lists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 err="1" smtClean="0">
                <a:solidFill>
                  <a:srgbClr val="000000"/>
                </a:solidFill>
              </a:rPr>
              <a:t>mylist</a:t>
            </a:r>
            <a:r>
              <a:rPr lang="en-US" sz="2600" dirty="0">
                <a:solidFill>
                  <a:srgbClr val="000000"/>
                </a:solidFill>
              </a:rPr>
              <a:t> </a:t>
            </a:r>
            <a:r>
              <a:rPr lang="en-US" sz="2600" dirty="0">
                <a:solidFill>
                  <a:srgbClr val="008080"/>
                </a:solidFill>
              </a:rPr>
              <a:t>=</a:t>
            </a:r>
            <a:r>
              <a:rPr lang="en-US" sz="2600" dirty="0">
                <a:solidFill>
                  <a:srgbClr val="000000"/>
                </a:solidFill>
              </a:rPr>
              <a:t> </a:t>
            </a:r>
            <a:r>
              <a:rPr lang="en-US" sz="2600" dirty="0">
                <a:solidFill>
                  <a:srgbClr val="008080"/>
                </a:solidFill>
              </a:rPr>
              <a:t>[</a:t>
            </a:r>
            <a:r>
              <a:rPr lang="en-US" sz="2600" dirty="0" smtClean="0">
                <a:solidFill>
                  <a:srgbClr val="000000"/>
                </a:solidFill>
              </a:rPr>
              <a:t>1</a:t>
            </a:r>
            <a:r>
              <a:rPr lang="en-US" sz="2600" dirty="0" smtClean="0">
                <a:solidFill>
                  <a:srgbClr val="008080"/>
                </a:solidFill>
              </a:rPr>
              <a:t>,</a:t>
            </a:r>
            <a:r>
              <a:rPr lang="en-US" sz="2600" dirty="0" smtClean="0">
                <a:solidFill>
                  <a:srgbClr val="000000"/>
                </a:solidFill>
              </a:rPr>
              <a:t>2</a:t>
            </a:r>
            <a:r>
              <a:rPr lang="en-US" sz="2600" dirty="0" smtClean="0">
                <a:solidFill>
                  <a:srgbClr val="008080"/>
                </a:solidFill>
              </a:rPr>
              <a:t>,</a:t>
            </a:r>
            <a:r>
              <a:rPr lang="en-US" sz="2600" dirty="0" smtClean="0">
                <a:solidFill>
                  <a:srgbClr val="000000"/>
                </a:solidFill>
              </a:rPr>
              <a:t>3</a:t>
            </a:r>
            <a:r>
              <a:rPr lang="en-US" sz="2600" dirty="0" smtClean="0">
                <a:solidFill>
                  <a:srgbClr val="008080"/>
                </a:solidFill>
              </a:rPr>
              <a:t>,</a:t>
            </a:r>
            <a:r>
              <a:rPr lang="en-US" sz="2600" dirty="0" smtClean="0">
                <a:solidFill>
                  <a:srgbClr val="000000"/>
                </a:solidFill>
              </a:rPr>
              <a:t>4</a:t>
            </a:r>
            <a:r>
              <a:rPr lang="en-US" sz="2600" dirty="0" smtClean="0">
                <a:solidFill>
                  <a:srgbClr val="008080"/>
                </a:solidFill>
              </a:rPr>
              <a:t>]</a:t>
            </a:r>
            <a:endParaRPr lang="en-US" sz="2600" dirty="0" smtClean="0">
              <a:solidFill>
                <a:srgbClr val="000000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 smtClean="0">
                <a:solidFill>
                  <a:srgbClr val="0000FF"/>
                </a:solidFill>
              </a:rPr>
              <a:t>print</a:t>
            </a:r>
            <a:r>
              <a:rPr lang="en-US" sz="2600" dirty="0">
                <a:solidFill>
                  <a:srgbClr val="000000"/>
                </a:solidFill>
              </a:rPr>
              <a:t> </a:t>
            </a:r>
            <a:r>
              <a:rPr lang="en-US" sz="2600" dirty="0" err="1" smtClean="0">
                <a:solidFill>
                  <a:srgbClr val="000000"/>
                </a:solidFill>
              </a:rPr>
              <a:t>mylist</a:t>
            </a:r>
            <a:r>
              <a:rPr lang="en-US" sz="2600" dirty="0">
                <a:solidFill>
                  <a:srgbClr val="000000"/>
                </a:solidFill>
              </a:rPr>
              <a:t> </a:t>
            </a:r>
            <a:r>
              <a:rPr lang="en-US" sz="2600" dirty="0">
                <a:solidFill>
                  <a:srgbClr val="008000"/>
                </a:solidFill>
              </a:rPr>
              <a:t>#[1, 2, 3, 4]</a:t>
            </a:r>
            <a:r>
              <a:rPr lang="en-US" sz="2600" dirty="0">
                <a:solidFill>
                  <a:srgbClr val="000000"/>
                </a:solidFill>
              </a:rPr>
              <a:t> companies </a:t>
            </a:r>
            <a:r>
              <a:rPr lang="en-US" sz="2600" dirty="0">
                <a:solidFill>
                  <a:srgbClr val="008080"/>
                </a:solidFill>
              </a:rPr>
              <a:t>=</a:t>
            </a:r>
            <a:r>
              <a:rPr lang="en-US" sz="2600" dirty="0">
                <a:solidFill>
                  <a:srgbClr val="000000"/>
                </a:solidFill>
              </a:rPr>
              <a:t> </a:t>
            </a:r>
            <a:r>
              <a:rPr lang="en-US" sz="2600" dirty="0">
                <a:solidFill>
                  <a:srgbClr val="008080"/>
                </a:solidFill>
              </a:rPr>
              <a:t>[</a:t>
            </a:r>
            <a:r>
              <a:rPr lang="en-US" sz="2600" dirty="0">
                <a:solidFill>
                  <a:srgbClr val="A31515"/>
                </a:solidFill>
              </a:rPr>
              <a:t>'My Elephant Brain'</a:t>
            </a:r>
            <a:r>
              <a:rPr lang="en-US" sz="2600" dirty="0">
                <a:solidFill>
                  <a:srgbClr val="008080"/>
                </a:solidFill>
              </a:rPr>
              <a:t>,</a:t>
            </a:r>
            <a:r>
              <a:rPr lang="en-US" sz="2600" dirty="0">
                <a:solidFill>
                  <a:srgbClr val="000000"/>
                </a:solidFill>
              </a:rPr>
              <a:t> </a:t>
            </a:r>
            <a:r>
              <a:rPr lang="en-US" sz="2600" dirty="0">
                <a:solidFill>
                  <a:srgbClr val="A31515"/>
                </a:solidFill>
              </a:rPr>
              <a:t>'re:3D'</a:t>
            </a:r>
            <a:r>
              <a:rPr lang="en-US" sz="2600" dirty="0">
                <a:solidFill>
                  <a:srgbClr val="008080"/>
                </a:solidFill>
              </a:rPr>
              <a:t>,</a:t>
            </a:r>
            <a:r>
              <a:rPr lang="en-US" sz="2600" dirty="0">
                <a:solidFill>
                  <a:srgbClr val="000000"/>
                </a:solidFill>
              </a:rPr>
              <a:t> </a:t>
            </a:r>
            <a:r>
              <a:rPr lang="en-US" sz="2600" dirty="0">
                <a:solidFill>
                  <a:srgbClr val="A31515"/>
                </a:solidFill>
              </a:rPr>
              <a:t>'Hacker </a:t>
            </a:r>
            <a:r>
              <a:rPr lang="en-US" sz="2600" dirty="0" smtClean="0">
                <a:solidFill>
                  <a:srgbClr val="A31515"/>
                </a:solidFill>
              </a:rPr>
              <a:t>You'</a:t>
            </a:r>
            <a:r>
              <a:rPr lang="en-US" sz="2600" dirty="0" smtClean="0">
                <a:solidFill>
                  <a:srgbClr val="008080"/>
                </a:solidFill>
              </a:rPr>
              <a:t>]</a:t>
            </a:r>
            <a:endParaRPr lang="en-US" sz="2600" dirty="0" smtClean="0">
              <a:solidFill>
                <a:srgbClr val="000000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 smtClean="0">
                <a:solidFill>
                  <a:srgbClr val="0000FF"/>
                </a:solidFill>
              </a:rPr>
              <a:t>print</a:t>
            </a:r>
            <a:r>
              <a:rPr lang="en-US" sz="2600" dirty="0">
                <a:solidFill>
                  <a:srgbClr val="000000"/>
                </a:solidFill>
              </a:rPr>
              <a:t> </a:t>
            </a:r>
            <a:r>
              <a:rPr lang="en-US" sz="2600" dirty="0" smtClean="0">
                <a:solidFill>
                  <a:srgbClr val="000000"/>
                </a:solidFill>
              </a:rPr>
              <a:t>companies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 smtClean="0">
                <a:solidFill>
                  <a:srgbClr val="008000"/>
                </a:solidFill>
              </a:rPr>
              <a:t>#[</a:t>
            </a:r>
            <a:r>
              <a:rPr lang="en-US" sz="2600" dirty="0">
                <a:solidFill>
                  <a:srgbClr val="008000"/>
                </a:solidFill>
              </a:rPr>
              <a:t>'My Elephant Brain', 're:3D', </a:t>
            </a:r>
            <a:r>
              <a:rPr lang="en-US" sz="2600" dirty="0" smtClean="0">
                <a:solidFill>
                  <a:srgbClr val="008000"/>
                </a:solidFill>
              </a:rPr>
              <a:t>'Hacker You']</a:t>
            </a:r>
            <a:endParaRPr lang="en-US" sz="2600" dirty="0" smtClean="0">
              <a:solidFill>
                <a:srgbClr val="000000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 err="1" smtClean="0">
                <a:solidFill>
                  <a:srgbClr val="000000"/>
                </a:solidFill>
              </a:rPr>
              <a:t>kitchen_sink</a:t>
            </a:r>
            <a:r>
              <a:rPr lang="en-US" sz="2600" dirty="0">
                <a:solidFill>
                  <a:srgbClr val="000000"/>
                </a:solidFill>
              </a:rPr>
              <a:t> </a:t>
            </a:r>
            <a:r>
              <a:rPr lang="en-US" sz="2600" dirty="0">
                <a:solidFill>
                  <a:srgbClr val="008080"/>
                </a:solidFill>
              </a:rPr>
              <a:t>=</a:t>
            </a:r>
            <a:r>
              <a:rPr lang="en-US" sz="2600" dirty="0">
                <a:solidFill>
                  <a:srgbClr val="000000"/>
                </a:solidFill>
              </a:rPr>
              <a:t> </a:t>
            </a:r>
            <a:r>
              <a:rPr lang="en-US" sz="2600" dirty="0">
                <a:solidFill>
                  <a:srgbClr val="008080"/>
                </a:solidFill>
              </a:rPr>
              <a:t>[</a:t>
            </a:r>
            <a:r>
              <a:rPr lang="en-US" sz="2600" dirty="0">
                <a:solidFill>
                  <a:srgbClr val="000000"/>
                </a:solidFill>
              </a:rPr>
              <a:t>1 </a:t>
            </a:r>
            <a:r>
              <a:rPr lang="en-US" sz="2600" dirty="0">
                <a:solidFill>
                  <a:srgbClr val="008080"/>
                </a:solidFill>
              </a:rPr>
              <a:t>,</a:t>
            </a:r>
            <a:r>
              <a:rPr lang="en-US" sz="2600" dirty="0">
                <a:solidFill>
                  <a:srgbClr val="000000"/>
                </a:solidFill>
              </a:rPr>
              <a:t> </a:t>
            </a:r>
            <a:r>
              <a:rPr lang="en-US" sz="2600" dirty="0">
                <a:solidFill>
                  <a:srgbClr val="A31515"/>
                </a:solidFill>
              </a:rPr>
              <a:t>'a'</a:t>
            </a:r>
            <a:r>
              <a:rPr lang="en-US" sz="2600" dirty="0">
                <a:solidFill>
                  <a:srgbClr val="008080"/>
                </a:solidFill>
              </a:rPr>
              <a:t>,</a:t>
            </a:r>
            <a:r>
              <a:rPr lang="en-US" sz="2600" dirty="0">
                <a:solidFill>
                  <a:srgbClr val="000000"/>
                </a:solidFill>
              </a:rPr>
              <a:t> </a:t>
            </a:r>
            <a:r>
              <a:rPr lang="en-US" sz="2600" dirty="0" smtClean="0">
                <a:solidFill>
                  <a:srgbClr val="000000"/>
                </a:solidFill>
              </a:rPr>
              <a:t>True</a:t>
            </a:r>
            <a:r>
              <a:rPr lang="en-US" sz="2600" dirty="0" smtClean="0">
                <a:solidFill>
                  <a:srgbClr val="008080"/>
                </a:solidFill>
              </a:rPr>
              <a:t>]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 smtClean="0">
                <a:solidFill>
                  <a:srgbClr val="0000FF"/>
                </a:solidFill>
              </a:rPr>
              <a:t>print</a:t>
            </a:r>
            <a:r>
              <a:rPr lang="en-US" sz="2600" dirty="0">
                <a:solidFill>
                  <a:srgbClr val="000000"/>
                </a:solidFill>
              </a:rPr>
              <a:t> </a:t>
            </a:r>
            <a:r>
              <a:rPr lang="en-US" sz="2600" dirty="0" err="1" smtClean="0">
                <a:solidFill>
                  <a:srgbClr val="000000"/>
                </a:solidFill>
              </a:rPr>
              <a:t>kitchen_sink</a:t>
            </a:r>
            <a:endParaRPr lang="en-US" sz="2600" dirty="0" smtClean="0">
              <a:solidFill>
                <a:srgbClr val="000000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 smtClean="0">
                <a:solidFill>
                  <a:srgbClr val="008000"/>
                </a:solidFill>
              </a:rPr>
              <a:t>#[</a:t>
            </a:r>
            <a:r>
              <a:rPr lang="en-US" sz="2600" dirty="0">
                <a:solidFill>
                  <a:srgbClr val="008000"/>
                </a:solidFill>
              </a:rPr>
              <a:t>1, 'a', True]</a:t>
            </a:r>
            <a:endParaRPr 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72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Items in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</a:rPr>
              <a:t>&gt;&gt;&gt; companies</a:t>
            </a:r>
            <a:r>
              <a:rPr lang="en-US" dirty="0">
                <a:solidFill>
                  <a:srgbClr val="00808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1</a:t>
            </a:r>
            <a:r>
              <a:rPr lang="en-US" dirty="0">
                <a:solidFill>
                  <a:srgbClr val="008080"/>
                </a:solidFill>
              </a:rPr>
              <a:t>]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sz="4000" dirty="0">
              <a:latin typeface="Arial" panose="020B0604020202020204" pitchFamily="34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</a:rPr>
              <a:t>'re:3D' </a:t>
            </a:r>
            <a:endParaRPr lang="en-US" sz="4000" dirty="0">
              <a:latin typeface="Arial" panose="020B0604020202020204" pitchFamily="34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</a:rPr>
              <a:t>&gt;&gt;&gt; companies</a:t>
            </a:r>
            <a:r>
              <a:rPr lang="en-US" dirty="0">
                <a:solidFill>
                  <a:srgbClr val="008080"/>
                </a:solidFill>
              </a:rPr>
              <a:t>[-</a:t>
            </a:r>
            <a:r>
              <a:rPr lang="en-US" dirty="0">
                <a:solidFill>
                  <a:srgbClr val="000000"/>
                </a:solidFill>
              </a:rPr>
              <a:t>1</a:t>
            </a:r>
            <a:r>
              <a:rPr lang="en-US" dirty="0">
                <a:solidFill>
                  <a:srgbClr val="008080"/>
                </a:solidFill>
              </a:rPr>
              <a:t>]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sz="4000" dirty="0">
              <a:latin typeface="Arial" panose="020B0604020202020204" pitchFamily="34" charset="0"/>
            </a:endParaRPr>
          </a:p>
          <a:p>
            <a:pPr lvl="0"/>
            <a:r>
              <a:rPr lang="en-US" dirty="0" smtClean="0">
                <a:solidFill>
                  <a:srgbClr val="000000"/>
                </a:solidFill>
              </a:rPr>
              <a:t>'Hacker You' </a:t>
            </a:r>
            <a:endParaRPr lang="en-US" sz="4000" dirty="0">
              <a:latin typeface="Arial" panose="020B0604020202020204" pitchFamily="34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</a:rPr>
              <a:t>&gt;&gt;&gt; companies</a:t>
            </a:r>
            <a:r>
              <a:rPr lang="en-US" dirty="0">
                <a:solidFill>
                  <a:srgbClr val="00808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10</a:t>
            </a:r>
            <a:r>
              <a:rPr lang="en-US" dirty="0">
                <a:solidFill>
                  <a:srgbClr val="008080"/>
                </a:solidFill>
              </a:rPr>
              <a:t>]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sz="4000" dirty="0">
              <a:latin typeface="Arial" panose="020B0604020202020204" pitchFamily="34" charset="0"/>
            </a:endParaRPr>
          </a:p>
          <a:p>
            <a:pPr lvl="0"/>
            <a:r>
              <a:rPr lang="en-US" dirty="0" err="1">
                <a:solidFill>
                  <a:srgbClr val="FF0000"/>
                </a:solidFill>
              </a:rPr>
              <a:t>Traceback</a:t>
            </a:r>
            <a:r>
              <a:rPr lang="en-US" dirty="0">
                <a:solidFill>
                  <a:srgbClr val="FF0000"/>
                </a:solidFill>
              </a:rPr>
              <a:t> (most recent call last):   File "&lt;</a:t>
            </a:r>
            <a:r>
              <a:rPr lang="en-US" dirty="0" err="1">
                <a:solidFill>
                  <a:srgbClr val="FF0000"/>
                </a:solidFill>
              </a:rPr>
              <a:t>stdin</a:t>
            </a:r>
            <a:r>
              <a:rPr lang="en-US" dirty="0">
                <a:solidFill>
                  <a:srgbClr val="FF0000"/>
                </a:solidFill>
              </a:rPr>
              <a:t>&gt;", line 1, in &lt;module&gt; </a:t>
            </a:r>
            <a:r>
              <a:rPr lang="en-US" dirty="0" err="1">
                <a:solidFill>
                  <a:srgbClr val="FF0000"/>
                </a:solidFill>
              </a:rPr>
              <a:t>IndexError</a:t>
            </a:r>
            <a:r>
              <a:rPr lang="en-US" dirty="0">
                <a:solidFill>
                  <a:srgbClr val="FF0000"/>
                </a:solidFill>
              </a:rPr>
              <a:t>: list index out of range</a:t>
            </a:r>
            <a:endParaRPr lang="en-US" sz="40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18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 list and a while loop, print the days of the week</a:t>
            </a:r>
          </a:p>
          <a:p>
            <a:r>
              <a:rPr lang="en-US" dirty="0" smtClean="0"/>
              <a:t>‘break’ the loop on Wednesday</a:t>
            </a:r>
          </a:p>
        </p:txBody>
      </p:sp>
    </p:spTree>
    <p:extLst>
      <p:ext uri="{BB962C8B-B14F-4D97-AF65-F5344CB8AC3E}">
        <p14:creationId xmlns:p14="http://schemas.microsoft.com/office/powerpoint/2010/main" val="255736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a List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8000"/>
                </a:solidFill>
              </a:rPr>
              <a:t>#add and </a:t>
            </a:r>
            <a:r>
              <a:rPr lang="en-US" dirty="0" smtClean="0">
                <a:solidFill>
                  <a:srgbClr val="008000"/>
                </a:solidFill>
              </a:rPr>
              <a:t>item</a:t>
            </a:r>
            <a:endParaRPr lang="en-US" dirty="0" smtClean="0">
              <a:solidFill>
                <a:srgbClr val="000000"/>
              </a:solidFill>
            </a:endParaRPr>
          </a:p>
          <a:p>
            <a:pPr lvl="0"/>
            <a:r>
              <a:rPr lang="en-US" dirty="0" err="1" smtClean="0">
                <a:solidFill>
                  <a:srgbClr val="000000"/>
                </a:solidFill>
              </a:rPr>
              <a:t>l</a:t>
            </a:r>
            <a:r>
              <a:rPr lang="en-US" dirty="0" err="1" smtClean="0">
                <a:solidFill>
                  <a:srgbClr val="0000FF"/>
                </a:solidFill>
              </a:rPr>
              <a:t>.</a:t>
            </a:r>
            <a:r>
              <a:rPr lang="en-US" dirty="0" err="1" smtClean="0">
                <a:solidFill>
                  <a:srgbClr val="000000"/>
                </a:solidFill>
              </a:rPr>
              <a:t>append</a:t>
            </a:r>
            <a:r>
              <a:rPr lang="en-US" dirty="0" smtClean="0">
                <a:solidFill>
                  <a:srgbClr val="008080"/>
                </a:solidFill>
              </a:rPr>
              <a:t>(</a:t>
            </a:r>
            <a:r>
              <a:rPr lang="en-US" dirty="0" smtClean="0">
                <a:solidFill>
                  <a:srgbClr val="000000"/>
                </a:solidFill>
              </a:rPr>
              <a:t>5</a:t>
            </a:r>
            <a:r>
              <a:rPr lang="en-US" dirty="0" smtClean="0">
                <a:solidFill>
                  <a:srgbClr val="008080"/>
                </a:solidFill>
              </a:rPr>
              <a:t>)</a:t>
            </a:r>
            <a:endParaRPr lang="en-US" dirty="0" smtClean="0">
              <a:solidFill>
                <a:srgbClr val="000000"/>
              </a:solidFill>
            </a:endParaRPr>
          </a:p>
          <a:p>
            <a:pPr lvl="0"/>
            <a:r>
              <a:rPr lang="en-US" dirty="0" smtClean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 smtClean="0">
                <a:solidFill>
                  <a:srgbClr val="000000"/>
                </a:solidFill>
              </a:rPr>
              <a:t>l</a:t>
            </a:r>
          </a:p>
          <a:p>
            <a:pPr lvl="0"/>
            <a:r>
              <a:rPr lang="en-US" dirty="0" smtClean="0">
                <a:solidFill>
                  <a:srgbClr val="008000"/>
                </a:solidFill>
              </a:rPr>
              <a:t>#remove</a:t>
            </a:r>
            <a:r>
              <a:rPr lang="en-US" dirty="0">
                <a:solidFill>
                  <a:srgbClr val="008000"/>
                </a:solidFill>
              </a:rPr>
              <a:t> and </a:t>
            </a:r>
            <a:r>
              <a:rPr lang="en-US" dirty="0" smtClean="0">
                <a:solidFill>
                  <a:srgbClr val="008000"/>
                </a:solidFill>
              </a:rPr>
              <a:t>item</a:t>
            </a:r>
            <a:endParaRPr lang="en-US" dirty="0" smtClean="0">
              <a:solidFill>
                <a:srgbClr val="000000"/>
              </a:solidFill>
            </a:endParaRPr>
          </a:p>
          <a:p>
            <a:pPr lvl="0"/>
            <a:r>
              <a:rPr lang="en-US" dirty="0" err="1" smtClean="0">
                <a:solidFill>
                  <a:srgbClr val="000000"/>
                </a:solidFill>
              </a:rPr>
              <a:t>l</a:t>
            </a:r>
            <a:r>
              <a:rPr lang="en-US" dirty="0" err="1" smtClean="0">
                <a:solidFill>
                  <a:srgbClr val="0000FF"/>
                </a:solidFill>
              </a:rPr>
              <a:t>.</a:t>
            </a:r>
            <a:r>
              <a:rPr lang="en-US" dirty="0" err="1" smtClean="0">
                <a:solidFill>
                  <a:srgbClr val="000000"/>
                </a:solidFill>
              </a:rPr>
              <a:t>remove</a:t>
            </a:r>
            <a:r>
              <a:rPr lang="en-US" dirty="0" smtClean="0">
                <a:solidFill>
                  <a:srgbClr val="008080"/>
                </a:solidFill>
              </a:rPr>
              <a:t>(</a:t>
            </a:r>
            <a:r>
              <a:rPr lang="en-US" dirty="0" smtClean="0">
                <a:solidFill>
                  <a:srgbClr val="000000"/>
                </a:solidFill>
              </a:rPr>
              <a:t>3</a:t>
            </a:r>
            <a:r>
              <a:rPr lang="en-US" dirty="0" smtClean="0">
                <a:solidFill>
                  <a:srgbClr val="008080"/>
                </a:solidFill>
              </a:rPr>
              <a:t>)</a:t>
            </a:r>
            <a:endParaRPr lang="en-US" dirty="0" smtClean="0">
              <a:solidFill>
                <a:srgbClr val="000000"/>
              </a:solidFill>
            </a:endParaRPr>
          </a:p>
          <a:p>
            <a:pPr lvl="0"/>
            <a:r>
              <a:rPr lang="en-US" dirty="0" smtClean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 l </a:t>
            </a:r>
            <a:r>
              <a:rPr lang="en-US" dirty="0">
                <a:solidFill>
                  <a:srgbClr val="008000"/>
                </a:solidFill>
              </a:rPr>
              <a:t># remove throws an error if the item doesn't </a:t>
            </a:r>
            <a:r>
              <a:rPr lang="en-US" dirty="0" smtClean="0">
                <a:solidFill>
                  <a:srgbClr val="008000"/>
                </a:solidFill>
              </a:rPr>
              <a:t>exist</a:t>
            </a:r>
            <a:endParaRPr lang="en-US" dirty="0" smtClean="0">
              <a:solidFill>
                <a:srgbClr val="000000"/>
              </a:solidFill>
            </a:endParaRPr>
          </a:p>
          <a:p>
            <a:pPr lvl="0"/>
            <a:r>
              <a:rPr lang="en-US" dirty="0" err="1" smtClean="0">
                <a:solidFill>
                  <a:srgbClr val="000000"/>
                </a:solidFill>
              </a:rPr>
              <a:t>l</a:t>
            </a:r>
            <a:r>
              <a:rPr lang="en-US" dirty="0" err="1" smtClean="0">
                <a:solidFill>
                  <a:srgbClr val="0000FF"/>
                </a:solidFill>
              </a:rPr>
              <a:t>.</a:t>
            </a:r>
            <a:r>
              <a:rPr lang="en-US" dirty="0" err="1" smtClean="0">
                <a:solidFill>
                  <a:srgbClr val="000000"/>
                </a:solidFill>
              </a:rPr>
              <a:t>remove</a:t>
            </a:r>
            <a:r>
              <a:rPr lang="en-US" dirty="0" smtClean="0">
                <a:solidFill>
                  <a:srgbClr val="008080"/>
                </a:solidFill>
              </a:rPr>
              <a:t>(</a:t>
            </a:r>
            <a:r>
              <a:rPr lang="en-US" dirty="0" smtClean="0">
                <a:solidFill>
                  <a:srgbClr val="000000"/>
                </a:solidFill>
              </a:rPr>
              <a:t>9</a:t>
            </a:r>
            <a:r>
              <a:rPr lang="en-US" dirty="0">
                <a:solidFill>
                  <a:srgbClr val="008080"/>
                </a:solidFill>
              </a:rPr>
              <a:t>)</a:t>
            </a:r>
            <a:endParaRPr lang="en-US" sz="40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2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jump Back to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# for loops make it easy to loop over a </a:t>
            </a:r>
            <a:r>
              <a:rPr lang="en-US" dirty="0" smtClean="0">
                <a:solidFill>
                  <a:srgbClr val="008000"/>
                </a:solidFill>
              </a:rPr>
              <a:t>list</a:t>
            </a:r>
            <a:br>
              <a:rPr lang="en-US" dirty="0" smtClean="0">
                <a:solidFill>
                  <a:srgbClr val="008000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 company 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 companies</a:t>
            </a:r>
            <a:r>
              <a:rPr lang="en-US" dirty="0" smtClean="0">
                <a:solidFill>
                  <a:srgbClr val="008080"/>
                </a:solidFill>
              </a:rPr>
              <a:t>:</a:t>
            </a:r>
            <a:br>
              <a:rPr lang="en-US" dirty="0" smtClean="0">
                <a:solidFill>
                  <a:srgbClr val="00808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    </a:t>
            </a:r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 smtClean="0">
                <a:solidFill>
                  <a:srgbClr val="000000"/>
                </a:solidFill>
              </a:rPr>
              <a:t>company</a:t>
            </a:r>
          </a:p>
          <a:p>
            <a:pPr lvl="0"/>
            <a:r>
              <a:rPr lang="en-US" dirty="0" smtClean="0">
                <a:solidFill>
                  <a:srgbClr val="008000"/>
                </a:solidFill>
              </a:rPr>
              <a:t># they're</a:t>
            </a:r>
            <a:r>
              <a:rPr lang="en-US" dirty="0">
                <a:solidFill>
                  <a:srgbClr val="008000"/>
                </a:solidFill>
              </a:rPr>
              <a:t> also useful for looping 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 smtClean="0">
                <a:solidFill>
                  <a:srgbClr val="008000"/>
                </a:solidFill>
              </a:rPr>
              <a:t># a</a:t>
            </a:r>
            <a:r>
              <a:rPr lang="en-US" dirty="0">
                <a:solidFill>
                  <a:srgbClr val="008000"/>
                </a:solidFill>
              </a:rPr>
              <a:t> </a:t>
            </a:r>
            <a:r>
              <a:rPr lang="en-US" dirty="0" err="1" smtClean="0">
                <a:solidFill>
                  <a:srgbClr val="008000"/>
                </a:solidFill>
              </a:rPr>
              <a:t>konwn</a:t>
            </a:r>
            <a:r>
              <a:rPr lang="en-US" dirty="0">
                <a:solidFill>
                  <a:srgbClr val="008000"/>
                </a:solidFill>
              </a:rPr>
              <a:t> number of </a:t>
            </a:r>
            <a:r>
              <a:rPr lang="en-US" dirty="0" smtClean="0">
                <a:solidFill>
                  <a:srgbClr val="008000"/>
                </a:solidFill>
              </a:rPr>
              <a:t>times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 range</a:t>
            </a:r>
            <a:r>
              <a:rPr lang="en-US" dirty="0">
                <a:solidFill>
                  <a:srgbClr val="00808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1</a:t>
            </a:r>
            <a:r>
              <a:rPr lang="en-US" dirty="0">
                <a:solidFill>
                  <a:srgbClr val="008080"/>
                </a:solidFill>
              </a:rPr>
              <a:t>,</a:t>
            </a:r>
            <a:r>
              <a:rPr lang="en-US" dirty="0">
                <a:solidFill>
                  <a:srgbClr val="000000"/>
                </a:solidFill>
              </a:rPr>
              <a:t>10</a:t>
            </a:r>
            <a:r>
              <a:rPr lang="en-US" dirty="0" smtClean="0">
                <a:solidFill>
                  <a:srgbClr val="008080"/>
                </a:solidFill>
              </a:rPr>
              <a:t>):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    </a:t>
            </a:r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endParaRPr lang="en-US" sz="40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15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for loop to print the days of the week</a:t>
            </a:r>
          </a:p>
          <a:p>
            <a:r>
              <a:rPr lang="en-US" dirty="0" smtClean="0"/>
              <a:t>Use a for loop to count from 10 to 1</a:t>
            </a:r>
          </a:p>
          <a:p>
            <a:pPr lvl="1"/>
            <a:r>
              <a:rPr lang="en-US" dirty="0" smtClean="0"/>
              <a:t>Hint:  by default range() increases by 1 each time, but you can give it a third argument to tell it the number to increment by each time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 range(0, 10,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78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Program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0352" y="2633472"/>
            <a:ext cx="108234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7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1362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Grand Finale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1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Hangman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make a hangman game using what we learnt today.</a:t>
            </a:r>
          </a:p>
          <a:p>
            <a:r>
              <a:rPr lang="en-US" dirty="0"/>
              <a:t>But before you start coding away, it helps to think about what you're trying to do. </a:t>
            </a:r>
          </a:p>
          <a:p>
            <a:r>
              <a:rPr lang="en-US" dirty="0"/>
              <a:t>Remember, computers need specific instructions, so you need to break it down. </a:t>
            </a:r>
          </a:p>
          <a:p>
            <a:r>
              <a:rPr lang="en-US" dirty="0"/>
              <a:t>You can start by playing hangman on paper with each other.</a:t>
            </a:r>
          </a:p>
          <a:p>
            <a:r>
              <a:rPr lang="en-US" dirty="0" smtClean="0"/>
              <a:t>Start with hangman_draft.py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99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Hangman credit to Python Programming for the Absolute Beginner</a:t>
            </a:r>
            <a:endParaRPr lang="en-US" dirty="0"/>
          </a:p>
        </p:txBody>
      </p:sp>
      <p:pic>
        <p:nvPicPr>
          <p:cNvPr id="5122" name="Picture 2" descr="C:\Users\Peter\SkyDrive\Documents\Presentations\LLC August 10 Python\ladies-learning-python\assets\images\absolute_beginner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478" y="1690688"/>
            <a:ext cx="3781044" cy="477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21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You’re programmers now!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Sure there’s more to know</a:t>
            </a:r>
          </a:p>
          <a:p>
            <a:r>
              <a:rPr lang="en-US" dirty="0" smtClean="0"/>
              <a:t>There’s always more to know</a:t>
            </a:r>
          </a:p>
          <a:p>
            <a:r>
              <a:rPr lang="en-US" dirty="0" smtClean="0"/>
              <a:t>The trick is using what you know</a:t>
            </a:r>
          </a:p>
          <a:p>
            <a:r>
              <a:rPr lang="en-US" dirty="0">
                <a:hlinkClick r:id="rId2"/>
              </a:rPr>
              <a:t>http://www.pyschools.com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www.djangobook.com/en/2.0/index.html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http://learnpythonthehardway.org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14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Congratulations!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Thank-you Ladies Learning Code</a:t>
            </a:r>
          </a:p>
          <a:p>
            <a:r>
              <a:rPr lang="en-US" dirty="0" smtClean="0"/>
              <a:t>Thank-you mentors</a:t>
            </a:r>
          </a:p>
          <a:p>
            <a:r>
              <a:rPr lang="en-US" dirty="0" smtClean="0"/>
              <a:t>And thank-you participants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3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58" y="1569505"/>
            <a:ext cx="11674345" cy="4088322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Creative Commons By Attribution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976806" y="6071510"/>
            <a:ext cx="5603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http://creativecommons.org/licenses/by/3.0/deed.en_US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9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the ‘fun’ in functions!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9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8000"/>
                </a:solidFill>
              </a:rPr>
              <a:t># we put reusable code inside </a:t>
            </a:r>
            <a:r>
              <a:rPr lang="en-US" dirty="0" smtClean="0">
                <a:solidFill>
                  <a:srgbClr val="008000"/>
                </a:solidFill>
              </a:rPr>
              <a:t>'functions‘</a:t>
            </a:r>
          </a:p>
          <a:p>
            <a:pPr lvl="0"/>
            <a:r>
              <a:rPr lang="en-US" dirty="0" err="1" smtClean="0">
                <a:solidFill>
                  <a:srgbClr val="0000FF"/>
                </a:solidFill>
              </a:rPr>
              <a:t>def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 err="1">
                <a:solidFill>
                  <a:srgbClr val="000000"/>
                </a:solidFill>
              </a:rPr>
              <a:t>add_two</a:t>
            </a:r>
            <a:r>
              <a:rPr lang="en-US" dirty="0">
                <a:solidFill>
                  <a:srgbClr val="00808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a</a:t>
            </a:r>
            <a:r>
              <a:rPr lang="en-US" dirty="0">
                <a:solidFill>
                  <a:srgbClr val="008080"/>
                </a:solidFill>
              </a:rPr>
              <a:t>,</a:t>
            </a:r>
            <a:r>
              <a:rPr lang="en-US" dirty="0">
                <a:solidFill>
                  <a:srgbClr val="000000"/>
                </a:solidFill>
              </a:rPr>
              <a:t> b</a:t>
            </a:r>
            <a:r>
              <a:rPr lang="en-US" dirty="0" smtClean="0">
                <a:solidFill>
                  <a:srgbClr val="008080"/>
                </a:solidFill>
              </a:rPr>
              <a:t>):</a:t>
            </a:r>
            <a:endParaRPr lang="en-US" dirty="0" smtClean="0">
              <a:solidFill>
                <a:srgbClr val="000000"/>
              </a:solidFill>
            </a:endParaRPr>
          </a:p>
          <a:p>
            <a:pPr lvl="0"/>
            <a:r>
              <a:rPr lang="en-US" dirty="0">
                <a:solidFill>
                  <a:srgbClr val="000000"/>
                </a:solidFill>
              </a:rPr>
              <a:t>    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srgbClr val="000000"/>
                </a:solidFill>
              </a:rPr>
              <a:t> a </a:t>
            </a:r>
            <a:r>
              <a:rPr lang="en-US" dirty="0">
                <a:solidFill>
                  <a:srgbClr val="008080"/>
                </a:solidFill>
              </a:rPr>
              <a:t>+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</a:p>
          <a:p>
            <a:pPr lvl="0"/>
            <a:r>
              <a:rPr lang="en-US" dirty="0" err="1" smtClean="0">
                <a:solidFill>
                  <a:srgbClr val="000000"/>
                </a:solidFill>
              </a:rPr>
              <a:t>ans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008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 err="1" smtClean="0">
                <a:solidFill>
                  <a:srgbClr val="000000"/>
                </a:solidFill>
              </a:rPr>
              <a:t>add_two</a:t>
            </a:r>
            <a:r>
              <a:rPr lang="en-US" dirty="0" smtClean="0">
                <a:solidFill>
                  <a:srgbClr val="00808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8080"/>
                </a:solidFill>
              </a:rPr>
              <a:t>,</a:t>
            </a:r>
            <a:r>
              <a:rPr lang="en-US" dirty="0">
                <a:solidFill>
                  <a:srgbClr val="000000"/>
                </a:solidFill>
              </a:rPr>
              <a:t> 2</a:t>
            </a:r>
            <a:r>
              <a:rPr lang="en-US" dirty="0" smtClean="0">
                <a:solidFill>
                  <a:srgbClr val="008080"/>
                </a:solidFill>
              </a:rPr>
              <a:t>)</a:t>
            </a:r>
            <a:endParaRPr lang="en-US" dirty="0" smtClean="0">
              <a:solidFill>
                <a:srgbClr val="000000"/>
              </a:solidFill>
            </a:endParaRPr>
          </a:p>
          <a:p>
            <a:pPr lvl="0"/>
            <a:r>
              <a:rPr lang="en-US" dirty="0" smtClean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 err="1">
                <a:solidFill>
                  <a:srgbClr val="000000"/>
                </a:solidFill>
              </a:rPr>
              <a:t>ans</a:t>
            </a:r>
            <a:endParaRPr lang="en-US" sz="40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02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functions to do the following</a:t>
            </a:r>
          </a:p>
          <a:p>
            <a:pPr lvl="1"/>
            <a:r>
              <a:rPr lang="en-US" dirty="0" smtClean="0"/>
              <a:t>Multiply two numbers</a:t>
            </a:r>
          </a:p>
          <a:p>
            <a:pPr lvl="1"/>
            <a:r>
              <a:rPr lang="en-US" dirty="0" smtClean="0"/>
              <a:t>Combine an </a:t>
            </a:r>
            <a:r>
              <a:rPr lang="en-US" dirty="0" err="1" smtClean="0"/>
              <a:t>int</a:t>
            </a:r>
            <a:r>
              <a:rPr lang="en-US" dirty="0" smtClean="0"/>
              <a:t> and a string</a:t>
            </a:r>
          </a:p>
          <a:p>
            <a:pPr lvl="1"/>
            <a:r>
              <a:rPr lang="en-US" dirty="0" smtClean="0"/>
              <a:t>Print the sequence of a given number, down to zero</a:t>
            </a:r>
          </a:p>
          <a:p>
            <a:pPr lvl="2"/>
            <a:r>
              <a:rPr lang="en-US" dirty="0" smtClean="0"/>
              <a:t>5, 4, 3, 2, 1, 0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45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1903</TotalTime>
  <Words>1793</Words>
  <Application>Microsoft Office PowerPoint</Application>
  <PresentationFormat>Widescreen</PresentationFormat>
  <Paragraphs>524</Paragraphs>
  <Slides>100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5" baseType="lpstr">
      <vt:lpstr>Arial</vt:lpstr>
      <vt:lpstr>Calibri</vt:lpstr>
      <vt:lpstr>Calibri Light</vt:lpstr>
      <vt:lpstr>Consolas</vt:lpstr>
      <vt:lpstr>Office Theme</vt:lpstr>
      <vt:lpstr>Introduction to Programming Python</vt:lpstr>
      <vt:lpstr>Agenda</vt:lpstr>
      <vt:lpstr>Introduction</vt:lpstr>
      <vt:lpstr>A bit of house keeping</vt:lpstr>
      <vt:lpstr>Acknowledgements</vt:lpstr>
      <vt:lpstr>Quick Prerequisites Check</vt:lpstr>
      <vt:lpstr>You’re already a python programmer</vt:lpstr>
      <vt:lpstr>Running Python</vt:lpstr>
      <vt:lpstr>Your First Program</vt:lpstr>
      <vt:lpstr>What Is Python</vt:lpstr>
      <vt:lpstr>Your computer speaks another language</vt:lpstr>
      <vt:lpstr>Why python is great</vt:lpstr>
      <vt:lpstr>Learning to Code is as Simple as ABC</vt:lpstr>
      <vt:lpstr>Python is good at math</vt:lpstr>
      <vt:lpstr>Math Operators</vt:lpstr>
      <vt:lpstr>Exercise: Try some math</vt:lpstr>
      <vt:lpstr>We can use more than just numbers</vt:lpstr>
      <vt:lpstr>But what if we combine text and numbers?</vt:lpstr>
      <vt:lpstr>Types</vt:lpstr>
      <vt:lpstr>Types</vt:lpstr>
      <vt:lpstr>Why do we need types?</vt:lpstr>
      <vt:lpstr>Sometimes we can change types</vt:lpstr>
      <vt:lpstr>But casting won’t always work</vt:lpstr>
      <vt:lpstr>Beyond math symbols</vt:lpstr>
      <vt:lpstr>Number Functions</vt:lpstr>
      <vt:lpstr>String Methods</vt:lpstr>
      <vt:lpstr>Try the Following String Methods</vt:lpstr>
      <vt:lpstr>But functions only work on certain types</vt:lpstr>
      <vt:lpstr>Quick Recap</vt:lpstr>
      <vt:lpstr>Keeping your code DRY</vt:lpstr>
      <vt:lpstr>DRY</vt:lpstr>
      <vt:lpstr>Variables</vt:lpstr>
      <vt:lpstr>Why variables are useful</vt:lpstr>
      <vt:lpstr>Let’s throw a party</vt:lpstr>
      <vt:lpstr>New Budget</vt:lpstr>
      <vt:lpstr>The guestlist</vt:lpstr>
      <vt:lpstr>Anything you can do to a ‘literal’ you can do to a variable</vt:lpstr>
      <vt:lpstr>But did the variable change?</vt:lpstr>
      <vt:lpstr>Exercise</vt:lpstr>
      <vt:lpstr>Some more strings</vt:lpstr>
      <vt:lpstr>String Format method</vt:lpstr>
      <vt:lpstr>Exercises (for later)</vt:lpstr>
      <vt:lpstr>Recap</vt:lpstr>
      <vt:lpstr>Honest to Goodness Programs</vt:lpstr>
      <vt:lpstr>Files</vt:lpstr>
      <vt:lpstr>Programs in a File</vt:lpstr>
      <vt:lpstr>A quick lesson about the command line</vt:lpstr>
      <vt:lpstr>Running your program</vt:lpstr>
      <vt:lpstr>In programs, you have to tell Python to print</vt:lpstr>
      <vt:lpstr>Shouldn’t print be a function?</vt:lpstr>
      <vt:lpstr>Getting fancy with special characters</vt:lpstr>
      <vt:lpstr>Other Special Characters</vt:lpstr>
      <vt:lpstr>Comments</vt:lpstr>
      <vt:lpstr>Asking for Input</vt:lpstr>
      <vt:lpstr>A Ticket App</vt:lpstr>
      <vt:lpstr>Issues you may have had</vt:lpstr>
      <vt:lpstr>Is it working</vt:lpstr>
      <vt:lpstr>It depends</vt:lpstr>
      <vt:lpstr>Control Flow</vt:lpstr>
      <vt:lpstr>Conditional Logic</vt:lpstr>
      <vt:lpstr>Exercise</vt:lpstr>
      <vt:lpstr>Boolean types</vt:lpstr>
      <vt:lpstr>If statement</vt:lpstr>
      <vt:lpstr>Beautiful is better than ugly (indentation)</vt:lpstr>
      <vt:lpstr>else Statement</vt:lpstr>
      <vt:lpstr>elif statement</vt:lpstr>
      <vt:lpstr>Exercise</vt:lpstr>
      <vt:lpstr>What we’ve covered</vt:lpstr>
      <vt:lpstr>Morning Recap</vt:lpstr>
      <vt:lpstr>Colour</vt:lpstr>
      <vt:lpstr>and/or</vt:lpstr>
      <vt:lpstr>Getting loopy</vt:lpstr>
      <vt:lpstr>Loops</vt:lpstr>
      <vt:lpstr>While Loop</vt:lpstr>
      <vt:lpstr>PowerPoint Presentation</vt:lpstr>
      <vt:lpstr>We need a way to stop the loop</vt:lpstr>
      <vt:lpstr>Or we could ask the user for input</vt:lpstr>
      <vt:lpstr>break dancing</vt:lpstr>
      <vt:lpstr>To run a certain number of times we test a variable and increment within the loop</vt:lpstr>
      <vt:lpstr>Exercise: Print from 10 to 1</vt:lpstr>
      <vt:lpstr>Guided Exercise</vt:lpstr>
      <vt:lpstr>Data structures</vt:lpstr>
      <vt:lpstr>Lists</vt:lpstr>
      <vt:lpstr>Creating Lists</vt:lpstr>
      <vt:lpstr>Accessing Items in a List</vt:lpstr>
      <vt:lpstr>Exercise</vt:lpstr>
      <vt:lpstr>Modifying a List</vt:lpstr>
      <vt:lpstr>A Quick jump Back to Loops</vt:lpstr>
      <vt:lpstr>Exercise </vt:lpstr>
      <vt:lpstr>The Grand Finale</vt:lpstr>
      <vt:lpstr>Hangman</vt:lpstr>
      <vt:lpstr>Hangman credit to Python Programming for the Absolute Beginner</vt:lpstr>
      <vt:lpstr>You’re programmers now!</vt:lpstr>
      <vt:lpstr>Congratulations!</vt:lpstr>
      <vt:lpstr>Creative Commons By Attribution</vt:lpstr>
      <vt:lpstr>Putting the ‘fun’ in functions!</vt:lpstr>
      <vt:lpstr>Functions</vt:lpstr>
      <vt:lpstr>Exercise</vt:lpstr>
      <vt:lpstr>Modules</vt:lpstr>
      <vt:lpstr>Python code is reusable by other 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N</dc:creator>
  <cp:lastModifiedBy>Peter N</cp:lastModifiedBy>
  <cp:revision>151</cp:revision>
  <dcterms:created xsi:type="dcterms:W3CDTF">2013-02-25T00:47:35Z</dcterms:created>
  <dcterms:modified xsi:type="dcterms:W3CDTF">2013-08-07T02:22:05Z</dcterms:modified>
</cp:coreProperties>
</file>