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E6BF45-0A48-4063-B1D9-7C99C69CB277}">
  <a:tblStyle styleId="{5EE6BF45-0A48-4063-B1D9-7C99C69CB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88423bb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88423bb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88423bb4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88423bb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88423bb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88423bb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877432ac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877432ac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877432a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877432a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77432ac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77432ac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77432ac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877432ac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877432ac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877432ac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77432ac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877432ac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77432ac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77432ac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77432ac0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77432ac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xkcd.com/39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gif"/><Relationship Id="rId5" Type="http://schemas.openxmlformats.org/officeDocument/2006/relationships/hyperlink" Target="https://en.wikipedia.org/wiki/Quicksor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milon/lightning_talks/tree/master/2021Q1_computational_complexity" TargetMode="External"/><Relationship Id="rId4" Type="http://schemas.openxmlformats.org/officeDocument/2006/relationships/hyperlink" Target="https://en.wikipedia.org/wiki/Computational_complexity" TargetMode="External"/><Relationship Id="rId9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watch?v=YoZPTyGL2IQ" TargetMode="External"/><Relationship Id="rId6" Type="http://schemas.openxmlformats.org/officeDocument/2006/relationships/hyperlink" Target="https://medium.com/@limichelle21/read-it-learn-it-build-it-sorting-algorithms-in-ruby-ead04b04baa6" TargetMode="External"/><Relationship Id="rId7" Type="http://schemas.openxmlformats.org/officeDocument/2006/relationships/hyperlink" Target="https://medium.com/@limichelle21/search-algorithms-in-ruby-c3b8c9b70451" TargetMode="External"/><Relationship Id="rId8" Type="http://schemas.openxmlformats.org/officeDocument/2006/relationships/hyperlink" Target="https://big-o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miro.medium.com/max/1000/1*eDRWfab60l7trIFmP4WuiQ.png" TargetMode="External"/><Relationship Id="rId5" Type="http://schemas.openxmlformats.org/officeDocument/2006/relationships/hyperlink" Target="https://miro.medium.com/max/1000/1*eDRWfab60l7trIFmP4WuiQ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en.wikipedia.org/wiki/Linear_sea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en.wikipedia.org/wiki/Binary_search_algorith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5" Type="http://schemas.openxmlformats.org/officeDocument/2006/relationships/hyperlink" Target="https://en.wikipedia.org/wiki/Bubble_s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3850"/>
            <a:ext cx="8520600" cy="8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complexity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49775"/>
            <a:ext cx="60960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678600" y="4382875"/>
            <a:ext cx="9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xkcd joke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75" y="1123750"/>
            <a:ext cx="4152900" cy="28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10747" l="0" r="0" t="10747"/>
          <a:stretch/>
        </p:blipFill>
        <p:spPr>
          <a:xfrm>
            <a:off x="311700" y="4125750"/>
            <a:ext cx="1575400" cy="9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time of complexity of this algorithm?</a:t>
            </a:r>
            <a:endParaRPr/>
          </a:p>
        </p:txBody>
      </p:sp>
      <p:grpSp>
        <p:nvGrpSpPr>
          <p:cNvPr id="191" name="Google Shape;191;p22"/>
          <p:cNvGrpSpPr/>
          <p:nvPr/>
        </p:nvGrpSpPr>
        <p:grpSpPr>
          <a:xfrm>
            <a:off x="809852" y="2481975"/>
            <a:ext cx="3491135" cy="950325"/>
            <a:chOff x="809852" y="2481975"/>
            <a:chExt cx="3491135" cy="950325"/>
          </a:xfrm>
        </p:grpSpPr>
        <p:cxnSp>
          <p:nvCxnSpPr>
            <p:cNvPr id="192" name="Google Shape;192;p22"/>
            <p:cNvCxnSpPr/>
            <p:nvPr/>
          </p:nvCxnSpPr>
          <p:spPr>
            <a:xfrm flipH="1">
              <a:off x="3830750" y="3018075"/>
              <a:ext cx="366900" cy="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" name="Google Shape;193;p22"/>
            <p:cNvCxnSpPr/>
            <p:nvPr/>
          </p:nvCxnSpPr>
          <p:spPr>
            <a:xfrm rot="10800000">
              <a:off x="1922350" y="2484250"/>
              <a:ext cx="1509300" cy="7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2"/>
            <p:cNvCxnSpPr>
              <a:stCxn id="195" idx="2"/>
            </p:cNvCxnSpPr>
            <p:nvPr/>
          </p:nvCxnSpPr>
          <p:spPr>
            <a:xfrm rot="10800000">
              <a:off x="809852" y="3425066"/>
              <a:ext cx="2601300" cy="7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2"/>
            <p:cNvSpPr/>
            <p:nvPr/>
          </p:nvSpPr>
          <p:spPr>
            <a:xfrm>
              <a:off x="3087050" y="2487000"/>
              <a:ext cx="640500" cy="945300"/>
            </a:xfrm>
            <a:prstGeom prst="arc">
              <a:avLst>
                <a:gd fmla="val 16203450" name="adj1"/>
                <a:gd fmla="val 537198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3727388" y="2481975"/>
              <a:ext cx="57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O(n)</a:t>
              </a:r>
              <a:endParaRPr/>
            </a:p>
          </p:txBody>
        </p:sp>
      </p:grpSp>
      <p:grpSp>
        <p:nvGrpSpPr>
          <p:cNvPr id="197" name="Google Shape;197;p22"/>
          <p:cNvGrpSpPr/>
          <p:nvPr/>
        </p:nvGrpSpPr>
        <p:grpSpPr>
          <a:xfrm>
            <a:off x="490250" y="1188975"/>
            <a:ext cx="8215425" cy="2602050"/>
            <a:chOff x="490250" y="1188975"/>
            <a:chExt cx="8215425" cy="2602050"/>
          </a:xfrm>
        </p:grpSpPr>
        <p:sp>
          <p:nvSpPr>
            <p:cNvPr id="198" name="Google Shape;198;p22"/>
            <p:cNvSpPr txBox="1"/>
            <p:nvPr/>
          </p:nvSpPr>
          <p:spPr>
            <a:xfrm>
              <a:off x="5772575" y="1188975"/>
              <a:ext cx="2933100" cy="25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Best case scenario</a:t>
              </a:r>
              <a:r>
                <a:rPr lang="en">
                  <a:solidFill>
                    <a:schemeClr val="dk1"/>
                  </a:solidFill>
                </a:rPr>
                <a:t>: the books are already sorted and are going to be split log(n) times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O(n log n)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lang="en">
                  <a:solidFill>
                    <a:schemeClr val="dk1"/>
                  </a:solidFill>
                </a:rPr>
              </a:br>
              <a:r>
                <a:rPr b="1" lang="en">
                  <a:solidFill>
                    <a:schemeClr val="dk1"/>
                  </a:solidFill>
                </a:rPr>
                <a:t>Worst case scenario</a:t>
              </a:r>
              <a:r>
                <a:rPr lang="en">
                  <a:solidFill>
                    <a:schemeClr val="dk1"/>
                  </a:solidFill>
                </a:rPr>
                <a:t>: the pivot is the smallest or greatest element of the array, and one of the subarray </a:t>
              </a:r>
              <a:r>
                <a:rPr lang="en">
                  <a:solidFill>
                    <a:schemeClr val="dk1"/>
                  </a:solidFill>
                </a:rPr>
                <a:t>length</a:t>
              </a:r>
              <a:r>
                <a:rPr lang="en">
                  <a:solidFill>
                    <a:schemeClr val="dk1"/>
                  </a:solidFill>
                </a:rPr>
                <a:t> after split is n-1. If this happens at every split (really rare) 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O(n²)</a:t>
              </a:r>
              <a:endParaRPr b="1">
                <a:solidFill>
                  <a:schemeClr val="dk1"/>
                </a:solidFill>
              </a:endParaRPr>
            </a:p>
          </p:txBody>
        </p:sp>
        <p:cxnSp>
          <p:nvCxnSpPr>
            <p:cNvPr id="199" name="Google Shape;199;p22"/>
            <p:cNvCxnSpPr>
              <a:stCxn id="200" idx="0"/>
            </p:cNvCxnSpPr>
            <p:nvPr/>
          </p:nvCxnSpPr>
          <p:spPr>
            <a:xfrm rot="10800000">
              <a:off x="490250" y="1540427"/>
              <a:ext cx="4152900" cy="32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>
              <a:stCxn id="200" idx="2"/>
            </p:cNvCxnSpPr>
            <p:nvPr/>
          </p:nvCxnSpPr>
          <p:spPr>
            <a:xfrm rot="10800000">
              <a:off x="4333107" y="3784125"/>
              <a:ext cx="308400" cy="6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0" name="Google Shape;200;p22"/>
            <p:cNvSpPr/>
            <p:nvPr/>
          </p:nvSpPr>
          <p:spPr>
            <a:xfrm>
              <a:off x="4041438" y="1573125"/>
              <a:ext cx="1201200" cy="2217900"/>
            </a:xfrm>
            <a:prstGeom prst="arc">
              <a:avLst>
                <a:gd fmla="val 16203450" name="adj1"/>
                <a:gd fmla="val 5401645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22"/>
            <p:cNvCxnSpPr/>
            <p:nvPr/>
          </p:nvCxnSpPr>
          <p:spPr>
            <a:xfrm flipH="1">
              <a:off x="5057650" y="1701075"/>
              <a:ext cx="360300" cy="120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3" name="Google Shape;203;p22"/>
          <p:cNvSpPr txBox="1"/>
          <p:nvPr/>
        </p:nvSpPr>
        <p:spPr>
          <a:xfrm>
            <a:off x="2066050" y="4086000"/>
            <a:ext cx="672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a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quick sort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It’s longer than bubble sort in the best case, but is quicker on average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the sort algorithm implemented by default in Ruby &amp; Python</a:t>
            </a:r>
            <a:endParaRPr b="1"/>
          </a:p>
        </p:txBody>
      </p:sp>
      <p:grpSp>
        <p:nvGrpSpPr>
          <p:cNvPr id="204" name="Google Shape;204;p22"/>
          <p:cNvGrpSpPr/>
          <p:nvPr/>
        </p:nvGrpSpPr>
        <p:grpSpPr>
          <a:xfrm>
            <a:off x="934102" y="1152463"/>
            <a:ext cx="3960148" cy="3018513"/>
            <a:chOff x="934102" y="1152463"/>
            <a:chExt cx="3960148" cy="3018513"/>
          </a:xfrm>
        </p:grpSpPr>
        <p:grpSp>
          <p:nvGrpSpPr>
            <p:cNvPr id="205" name="Google Shape;205;p22"/>
            <p:cNvGrpSpPr/>
            <p:nvPr/>
          </p:nvGrpSpPr>
          <p:grpSpPr>
            <a:xfrm>
              <a:off x="934102" y="1540413"/>
              <a:ext cx="3960148" cy="2630563"/>
              <a:chOff x="934102" y="1540413"/>
              <a:chExt cx="3960148" cy="2630563"/>
            </a:xfrm>
          </p:grpSpPr>
          <p:cxnSp>
            <p:nvCxnSpPr>
              <p:cNvPr id="206" name="Google Shape;206;p22"/>
              <p:cNvCxnSpPr/>
              <p:nvPr/>
            </p:nvCxnSpPr>
            <p:spPr>
              <a:xfrm flipH="1">
                <a:off x="2364525" y="2970775"/>
                <a:ext cx="473400" cy="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7" name="Google Shape;207;p22"/>
              <p:cNvCxnSpPr>
                <a:stCxn id="208" idx="1"/>
              </p:cNvCxnSpPr>
              <p:nvPr/>
            </p:nvCxnSpPr>
            <p:spPr>
              <a:xfrm rot="10800000">
                <a:off x="4053938" y="3895875"/>
                <a:ext cx="266700" cy="7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209" name="Google Shape;209;p22"/>
              <p:cNvGrpSpPr/>
              <p:nvPr/>
            </p:nvGrpSpPr>
            <p:grpSpPr>
              <a:xfrm>
                <a:off x="934102" y="1540413"/>
                <a:ext cx="3960148" cy="2630563"/>
                <a:chOff x="934102" y="1540413"/>
                <a:chExt cx="3960148" cy="2630563"/>
              </a:xfrm>
            </p:grpSpPr>
            <p:sp>
              <p:nvSpPr>
                <p:cNvPr id="210" name="Google Shape;210;p22"/>
                <p:cNvSpPr txBox="1"/>
                <p:nvPr/>
              </p:nvSpPr>
              <p:spPr>
                <a:xfrm>
                  <a:off x="2837925" y="2773513"/>
                  <a:ext cx="5889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O(1)</a:t>
                  </a:r>
                  <a:endParaRPr/>
                </a:p>
              </p:txBody>
            </p:sp>
            <p:sp>
              <p:nvSpPr>
                <p:cNvPr id="211" name="Google Shape;211;p22"/>
                <p:cNvSpPr/>
                <p:nvPr/>
              </p:nvSpPr>
              <p:spPr>
                <a:xfrm>
                  <a:off x="2139225" y="2631150"/>
                  <a:ext cx="473400" cy="657000"/>
                </a:xfrm>
                <a:prstGeom prst="arc">
                  <a:avLst>
                    <a:gd fmla="val 16080554" name="adj1"/>
                    <a:gd fmla="val 5371980" name="adj2"/>
                  </a:avLst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2" name="Google Shape;212;p22"/>
                <p:cNvCxnSpPr>
                  <a:stCxn id="211" idx="0"/>
                </p:cNvCxnSpPr>
                <p:nvPr/>
              </p:nvCxnSpPr>
              <p:spPr>
                <a:xfrm flipH="1">
                  <a:off x="1724020" y="2631532"/>
                  <a:ext cx="640500" cy="2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3" name="Google Shape;213;p22"/>
                <p:cNvCxnSpPr>
                  <a:stCxn id="211" idx="2"/>
                </p:cNvCxnSpPr>
                <p:nvPr/>
              </p:nvCxnSpPr>
              <p:spPr>
                <a:xfrm flipH="1">
                  <a:off x="934102" y="3288129"/>
                  <a:ext cx="1444500" cy="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08" name="Google Shape;208;p22"/>
                <p:cNvSpPr txBox="1"/>
                <p:nvPr/>
              </p:nvSpPr>
              <p:spPr>
                <a:xfrm>
                  <a:off x="4320638" y="3770775"/>
                  <a:ext cx="5736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O(1)</a:t>
                  </a:r>
                  <a:endParaRPr/>
                </a:p>
              </p:txBody>
            </p:sp>
            <p:grpSp>
              <p:nvGrpSpPr>
                <p:cNvPr id="214" name="Google Shape;214;p22"/>
                <p:cNvGrpSpPr/>
                <p:nvPr/>
              </p:nvGrpSpPr>
              <p:grpSpPr>
                <a:xfrm>
                  <a:off x="1386863" y="1884600"/>
                  <a:ext cx="866400" cy="400200"/>
                  <a:chOff x="1386863" y="1884600"/>
                  <a:chExt cx="866400" cy="400200"/>
                </a:xfrm>
              </p:grpSpPr>
              <p:sp>
                <p:nvSpPr>
                  <p:cNvPr id="215" name="Google Shape;215;p22"/>
                  <p:cNvSpPr txBox="1"/>
                  <p:nvPr/>
                </p:nvSpPr>
                <p:spPr>
                  <a:xfrm>
                    <a:off x="1679663" y="1884600"/>
                    <a:ext cx="5736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O(1)</a:t>
                    </a:r>
                    <a:endParaRPr/>
                  </a:p>
                </p:txBody>
              </p:sp>
              <p:cxnSp>
                <p:nvCxnSpPr>
                  <p:cNvPr id="216" name="Google Shape;216;p22"/>
                  <p:cNvCxnSpPr/>
                  <p:nvPr/>
                </p:nvCxnSpPr>
                <p:spPr>
                  <a:xfrm flipH="1">
                    <a:off x="1386863" y="2083200"/>
                    <a:ext cx="292800" cy="9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17" name="Google Shape;217;p22"/>
                <p:cNvGrpSpPr/>
                <p:nvPr/>
              </p:nvGrpSpPr>
              <p:grpSpPr>
                <a:xfrm>
                  <a:off x="4080325" y="1540413"/>
                  <a:ext cx="813925" cy="400200"/>
                  <a:chOff x="3889088" y="1479413"/>
                  <a:chExt cx="813925" cy="400200"/>
                </a:xfrm>
              </p:grpSpPr>
              <p:sp>
                <p:nvSpPr>
                  <p:cNvPr id="218" name="Google Shape;218;p22"/>
                  <p:cNvSpPr txBox="1"/>
                  <p:nvPr/>
                </p:nvSpPr>
                <p:spPr>
                  <a:xfrm>
                    <a:off x="4129413" y="1479413"/>
                    <a:ext cx="5736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O(1)</a:t>
                    </a:r>
                    <a:endParaRPr/>
                  </a:p>
                </p:txBody>
              </p:sp>
              <p:cxnSp>
                <p:nvCxnSpPr>
                  <p:cNvPr id="219" name="Google Shape;219;p22"/>
                  <p:cNvCxnSpPr/>
                  <p:nvPr/>
                </p:nvCxnSpPr>
                <p:spPr>
                  <a:xfrm flipH="1">
                    <a:off x="3889088" y="1674563"/>
                    <a:ext cx="292800" cy="9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</p:grpSp>
        </p:grpSp>
        <p:grpSp>
          <p:nvGrpSpPr>
            <p:cNvPr id="220" name="Google Shape;220;p22"/>
            <p:cNvGrpSpPr/>
            <p:nvPr/>
          </p:nvGrpSpPr>
          <p:grpSpPr>
            <a:xfrm>
              <a:off x="3331100" y="1152463"/>
              <a:ext cx="813925" cy="400200"/>
              <a:chOff x="3889088" y="1479413"/>
              <a:chExt cx="813925" cy="400200"/>
            </a:xfrm>
          </p:grpSpPr>
          <p:sp>
            <p:nvSpPr>
              <p:cNvPr id="221" name="Google Shape;221;p22"/>
              <p:cNvSpPr txBox="1"/>
              <p:nvPr/>
            </p:nvSpPr>
            <p:spPr>
              <a:xfrm>
                <a:off x="4129413" y="1479413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  <p:cxnSp>
            <p:nvCxnSpPr>
              <p:cNvPr id="222" name="Google Shape;222;p22"/>
              <p:cNvCxnSpPr/>
              <p:nvPr/>
            </p:nvCxnSpPr>
            <p:spPr>
              <a:xfrm flipH="1">
                <a:off x="3889088" y="1674563"/>
                <a:ext cx="292800" cy="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Time complexity is about how much time algorithms take to perform a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Algorithm speed isn’t discussed in actual runtime but Big O Notation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Depending of the data structure, best, worst or average scenario has to be considered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For a given algorithm, its time complexity can be evaluate with a runtime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The same kind of analysis can be performed for space complexity (memory)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💻 </a:t>
            </a:r>
            <a:r>
              <a:rPr lang="en" u="sng">
                <a:solidFill>
                  <a:schemeClr val="hlink"/>
                </a:solidFill>
                <a:hlinkClick r:id="rId3"/>
              </a:rPr>
              <a:t>Livecodes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🗒 </a:t>
            </a:r>
            <a:r>
              <a:rPr lang="en" u="sng">
                <a:solidFill>
                  <a:schemeClr val="hlink"/>
                </a:solidFill>
                <a:hlinkClick r:id="rId4"/>
              </a:rPr>
              <a:t>Wikipedia - Computational Complexity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📺 </a:t>
            </a:r>
            <a:r>
              <a:rPr lang="en" u="sng">
                <a:solidFill>
                  <a:schemeClr val="hlink"/>
                </a:solidFill>
                <a:hlinkClick r:id="rId5"/>
              </a:rPr>
              <a:t>CS50 - Computational Complexity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🗒 </a:t>
            </a:r>
            <a:r>
              <a:rPr lang="en" u="sng">
                <a:solidFill>
                  <a:schemeClr val="hlink"/>
                </a:solidFill>
                <a:hlinkClick r:id="rId6"/>
              </a:rPr>
              <a:t>Michelle - Sorting algorithms in Ruby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🗒 </a:t>
            </a:r>
            <a:r>
              <a:rPr lang="en" u="sng">
                <a:solidFill>
                  <a:schemeClr val="hlink"/>
                </a:solidFill>
                <a:hlinkClick r:id="rId7"/>
              </a:rPr>
              <a:t>Michelle - Search algorithms in Ruby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🌐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https://big-o.io/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🌐 </a:t>
            </a:r>
            <a:r>
              <a:rPr lang="en" u="sng">
                <a:solidFill>
                  <a:schemeClr val="hlink"/>
                </a:solidFill>
                <a:hlinkClick r:id="rId9"/>
              </a:rPr>
              <a:t>Sorting Algorithms Animation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complexity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Analysis of the amount of resources required for an algorithm to perform a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It’s not about what or how, it’s about </a:t>
            </a:r>
            <a:r>
              <a:rPr lang="en"/>
              <a:t>how much</a:t>
            </a:r>
            <a:r>
              <a:rPr lang="en"/>
              <a:t> </a:t>
            </a:r>
            <a:r>
              <a:rPr lang="en"/>
              <a:t>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How does an algorithm scale when given more input data?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Time complexity: how much CPU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Space complexity: how much 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Different scenarii: best, average or worst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ime complexity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How much time is an algorithm going to run?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The exact duration is dependent of the computer (CPU)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Instead, we define the duration as a function of the input size: f(n)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8225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{5EE6BF45-0A48-4063-B1D9-7C99C69CB277}</a:tableStyleId>
              </a:tblPr>
              <a:tblGrid>
                <a:gridCol w="1885650"/>
                <a:gridCol w="1885650"/>
                <a:gridCol w="1885650"/>
                <a:gridCol w="1842000"/>
              </a:tblGrid>
              <a:tr h="2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</a:t>
                      </a:r>
                      <a:r>
                        <a:rPr b="1" lang="en" sz="1000"/>
                        <a:t>nput</a:t>
                      </a:r>
                      <a:r>
                        <a:rPr b="1" lang="en" sz="1000"/>
                        <a:t> </a:t>
                      </a:r>
                      <a:r>
                        <a:rPr b="1" lang="en" sz="1000"/>
                        <a:t>n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Duration f(n) = </a:t>
                      </a:r>
                      <a:r>
                        <a:rPr b="1" lang="en" sz="1000"/>
                        <a:t>n³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Duration f(n) = </a:t>
                      </a:r>
                      <a:r>
                        <a:rPr b="1" lang="en" sz="1000"/>
                        <a:t>n³ + n²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Duration f(n) = </a:t>
                      </a:r>
                      <a:r>
                        <a:rPr b="1" lang="en" sz="1000"/>
                        <a:t>n³ - 8n² + 20n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219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19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19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1.000E+06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1.010E+06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9.220E+05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19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1.000E+09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1.001E+09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9.920E+08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19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1.000E+12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1.000E+12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9.992E+11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19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1.000E+15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1.000E+15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9.999E+14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19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1.000E+18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1.000E+18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1.000E+18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809250" y="4401575"/>
            <a:ext cx="75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three duration functions are equivalent when n increase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Big O notation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11700" y="10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{5EE6BF45-0A48-4063-B1D9-7C99C69CB277}</a:tableStyleId>
              </a:tblPr>
              <a:tblGrid>
                <a:gridCol w="1885650"/>
                <a:gridCol w="1885650"/>
              </a:tblGrid>
              <a:tr h="446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O(1)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Constant time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446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O(log n)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Logarithmic time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446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time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446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Linearithmic time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446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O(n²)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Quadratic time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446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O(n^p)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Polynomial time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446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O(p^n)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Exponential time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446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O(n!)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Factorial</a:t>
                      </a:r>
                      <a:r>
                        <a:rPr lang="en" sz="1000"/>
                        <a:t> time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376" y="1017737"/>
            <a:ext cx="4197925" cy="356823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512600" y="4585875"/>
            <a:ext cx="1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Chart </a:t>
            </a:r>
            <a:r>
              <a:rPr lang="en" u="sng">
                <a:solidFill>
                  <a:schemeClr val="hlink"/>
                </a:solidFill>
                <a:hlinkClick r:id="rId5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the runtime analysis?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Count every assignation, incrementation, comparison as taking one unit of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For every loop, count how many times the block is being executed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Think about the best case scenario, the worst case scenario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In case of submethod or recursive call, don’t forget  to count the complexity of the called method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time of complexity of this algorithm?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292863"/>
            <a:ext cx="3821801" cy="113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8"/>
          <p:cNvGrpSpPr/>
          <p:nvPr/>
        </p:nvGrpSpPr>
        <p:grpSpPr>
          <a:xfrm>
            <a:off x="3784425" y="2660588"/>
            <a:ext cx="1100688" cy="400200"/>
            <a:chOff x="3784425" y="2660588"/>
            <a:chExt cx="1100688" cy="400200"/>
          </a:xfrm>
        </p:grpSpPr>
        <p:cxnSp>
          <p:nvCxnSpPr>
            <p:cNvPr id="94" name="Google Shape;94;p18"/>
            <p:cNvCxnSpPr/>
            <p:nvPr/>
          </p:nvCxnSpPr>
          <p:spPr>
            <a:xfrm rot="10800000">
              <a:off x="3784425" y="2860688"/>
              <a:ext cx="48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" name="Google Shape;95;p18"/>
            <p:cNvSpPr txBox="1"/>
            <p:nvPr/>
          </p:nvSpPr>
          <p:spPr>
            <a:xfrm>
              <a:off x="4311513" y="2660588"/>
              <a:ext cx="57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O(1)</a:t>
              </a:r>
              <a:endParaRPr/>
            </a:p>
          </p:txBody>
        </p:sp>
      </p:grpSp>
      <p:sp>
        <p:nvSpPr>
          <p:cNvPr id="96" name="Google Shape;96;p18"/>
          <p:cNvSpPr txBox="1"/>
          <p:nvPr/>
        </p:nvSpPr>
        <p:spPr>
          <a:xfrm>
            <a:off x="3518400" y="4092225"/>
            <a:ext cx="24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a constant output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time of complexity of this algorithm?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5895"/>
            <a:ext cx="5546674" cy="1589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9"/>
          <p:cNvGrpSpPr/>
          <p:nvPr/>
        </p:nvGrpSpPr>
        <p:grpSpPr>
          <a:xfrm>
            <a:off x="1134659" y="1321725"/>
            <a:ext cx="7618541" cy="2770500"/>
            <a:chOff x="1134659" y="1321725"/>
            <a:chExt cx="7618541" cy="2770500"/>
          </a:xfrm>
        </p:grpSpPr>
        <p:sp>
          <p:nvSpPr>
            <p:cNvPr id="105" name="Google Shape;105;p19"/>
            <p:cNvSpPr/>
            <p:nvPr/>
          </p:nvSpPr>
          <p:spPr>
            <a:xfrm>
              <a:off x="6402875" y="2493825"/>
              <a:ext cx="663900" cy="572700"/>
            </a:xfrm>
            <a:prstGeom prst="arc">
              <a:avLst>
                <a:gd fmla="val 16080554" name="adj1"/>
                <a:gd fmla="val 537198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" name="Google Shape;106;p19"/>
            <p:cNvCxnSpPr/>
            <p:nvPr/>
          </p:nvCxnSpPr>
          <p:spPr>
            <a:xfrm flipH="1">
              <a:off x="5754600" y="2493825"/>
              <a:ext cx="960000" cy="6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9"/>
            <p:cNvCxnSpPr>
              <a:stCxn id="105" idx="2"/>
            </p:cNvCxnSpPr>
            <p:nvPr/>
          </p:nvCxnSpPr>
          <p:spPr>
            <a:xfrm flipH="1">
              <a:off x="1134659" y="3066518"/>
              <a:ext cx="5602500" cy="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9"/>
            <p:cNvCxnSpPr/>
            <p:nvPr/>
          </p:nvCxnSpPr>
          <p:spPr>
            <a:xfrm flipH="1">
              <a:off x="6976325" y="2387825"/>
              <a:ext cx="299400" cy="237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" name="Google Shape;109;p19"/>
            <p:cNvSpPr txBox="1"/>
            <p:nvPr/>
          </p:nvSpPr>
          <p:spPr>
            <a:xfrm>
              <a:off x="7228600" y="1321725"/>
              <a:ext cx="15246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Best case scenario</a:t>
              </a:r>
              <a:r>
                <a:rPr lang="en">
                  <a:solidFill>
                    <a:schemeClr val="dk1"/>
                  </a:solidFill>
                </a:rPr>
                <a:t>: the book is at the beginning of the array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O(1)</a:t>
              </a:r>
              <a:br>
                <a:rPr b="1" lang="en"/>
              </a:br>
              <a:br>
                <a:rPr b="1" lang="en"/>
              </a:br>
              <a:r>
                <a:rPr b="1" lang="en"/>
                <a:t>Worst case scenario</a:t>
              </a:r>
              <a:r>
                <a:rPr lang="en"/>
                <a:t>: the book is at the end of the array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O(n)</a:t>
              </a:r>
              <a:endParaRPr b="1"/>
            </a:p>
          </p:txBody>
        </p:sp>
      </p:grpSp>
      <p:sp>
        <p:nvSpPr>
          <p:cNvPr id="110" name="Google Shape;110;p19"/>
          <p:cNvSpPr txBox="1"/>
          <p:nvPr/>
        </p:nvSpPr>
        <p:spPr>
          <a:xfrm>
            <a:off x="3518400" y="4092225"/>
            <a:ext cx="21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a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linear search</a:t>
            </a:r>
            <a:endParaRPr b="1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2004175" y="2568050"/>
            <a:ext cx="4826113" cy="903700"/>
            <a:chOff x="2004175" y="2568050"/>
            <a:chExt cx="4826113" cy="903700"/>
          </a:xfrm>
        </p:grpSpPr>
        <p:grpSp>
          <p:nvGrpSpPr>
            <p:cNvPr id="112" name="Google Shape;112;p19"/>
            <p:cNvGrpSpPr/>
            <p:nvPr/>
          </p:nvGrpSpPr>
          <p:grpSpPr>
            <a:xfrm>
              <a:off x="5729600" y="2568050"/>
              <a:ext cx="1100688" cy="400200"/>
              <a:chOff x="5729600" y="2568050"/>
              <a:chExt cx="1100688" cy="400200"/>
            </a:xfrm>
          </p:grpSpPr>
          <p:cxnSp>
            <p:nvCxnSpPr>
              <p:cNvPr id="113" name="Google Shape;113;p19"/>
              <p:cNvCxnSpPr/>
              <p:nvPr/>
            </p:nvCxnSpPr>
            <p:spPr>
              <a:xfrm rot="10800000">
                <a:off x="5729600" y="2768150"/>
                <a:ext cx="48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4" name="Google Shape;114;p19"/>
              <p:cNvSpPr txBox="1"/>
              <p:nvPr/>
            </p:nvSpPr>
            <p:spPr>
              <a:xfrm>
                <a:off x="6256688" y="2568050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</p:grpSp>
        <p:grpSp>
          <p:nvGrpSpPr>
            <p:cNvPr id="115" name="Google Shape;115;p19"/>
            <p:cNvGrpSpPr/>
            <p:nvPr/>
          </p:nvGrpSpPr>
          <p:grpSpPr>
            <a:xfrm>
              <a:off x="2004175" y="3071550"/>
              <a:ext cx="1100688" cy="400200"/>
              <a:chOff x="5729600" y="2568050"/>
              <a:chExt cx="1100688" cy="400200"/>
            </a:xfrm>
          </p:grpSpPr>
          <p:cxnSp>
            <p:nvCxnSpPr>
              <p:cNvPr id="116" name="Google Shape;116;p19"/>
              <p:cNvCxnSpPr/>
              <p:nvPr/>
            </p:nvCxnSpPr>
            <p:spPr>
              <a:xfrm rot="10800000">
                <a:off x="5729600" y="2768150"/>
                <a:ext cx="48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7" name="Google Shape;117;p19"/>
              <p:cNvSpPr txBox="1"/>
              <p:nvPr/>
            </p:nvSpPr>
            <p:spPr>
              <a:xfrm>
                <a:off x="6256688" y="2568050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400"/>
            <a:ext cx="4872300" cy="324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time of complexity of this algorithm?</a:t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931725" y="2022728"/>
            <a:ext cx="5393075" cy="1932747"/>
            <a:chOff x="931725" y="2022728"/>
            <a:chExt cx="5393075" cy="1932747"/>
          </a:xfrm>
        </p:grpSpPr>
        <p:cxnSp>
          <p:nvCxnSpPr>
            <p:cNvPr id="126" name="Google Shape;126;p20"/>
            <p:cNvCxnSpPr>
              <a:stCxn id="127" idx="0"/>
            </p:cNvCxnSpPr>
            <p:nvPr/>
          </p:nvCxnSpPr>
          <p:spPr>
            <a:xfrm rot="10800000">
              <a:off x="2423969" y="2022728"/>
              <a:ext cx="3579900" cy="16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20"/>
            <p:cNvCxnSpPr/>
            <p:nvPr/>
          </p:nvCxnSpPr>
          <p:spPr>
            <a:xfrm flipH="1">
              <a:off x="931725" y="3946475"/>
              <a:ext cx="5047200" cy="9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20"/>
            <p:cNvSpPr/>
            <p:nvPr/>
          </p:nvSpPr>
          <p:spPr>
            <a:xfrm>
              <a:off x="5660900" y="2038700"/>
              <a:ext cx="663900" cy="1916700"/>
            </a:xfrm>
            <a:prstGeom prst="arc">
              <a:avLst>
                <a:gd fmla="val 16239547" name="adj1"/>
                <a:gd fmla="val 537198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20"/>
          <p:cNvGrpSpPr/>
          <p:nvPr/>
        </p:nvGrpSpPr>
        <p:grpSpPr>
          <a:xfrm>
            <a:off x="6203250" y="1152163"/>
            <a:ext cx="2812775" cy="3417000"/>
            <a:chOff x="6203250" y="1152163"/>
            <a:chExt cx="2812775" cy="3417000"/>
          </a:xfrm>
        </p:grpSpPr>
        <p:cxnSp>
          <p:nvCxnSpPr>
            <p:cNvPr id="130" name="Google Shape;130;p20"/>
            <p:cNvCxnSpPr/>
            <p:nvPr/>
          </p:nvCxnSpPr>
          <p:spPr>
            <a:xfrm flipH="1">
              <a:off x="6203250" y="2022725"/>
              <a:ext cx="299400" cy="237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p20"/>
            <p:cNvSpPr txBox="1"/>
            <p:nvPr/>
          </p:nvSpPr>
          <p:spPr>
            <a:xfrm>
              <a:off x="6496325" y="1152163"/>
              <a:ext cx="2519700" cy="34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Best case scenario</a:t>
              </a:r>
              <a:r>
                <a:rPr lang="en">
                  <a:solidFill>
                    <a:schemeClr val="dk1"/>
                  </a:solidFill>
                </a:rPr>
                <a:t>: the book is right in the middle, and the array is not going to be split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O(1)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lang="en">
                  <a:solidFill>
                    <a:schemeClr val="dk1"/>
                  </a:solidFill>
                </a:rPr>
              </a:br>
              <a:r>
                <a:rPr b="1" lang="en">
                  <a:solidFill>
                    <a:schemeClr val="dk1"/>
                  </a:solidFill>
                </a:rPr>
                <a:t>Worst case scenario</a:t>
              </a:r>
              <a:r>
                <a:rPr lang="en">
                  <a:solidFill>
                    <a:schemeClr val="dk1"/>
                  </a:solidFill>
                </a:rPr>
                <a:t>: the book is at the first or last position and the array is going to be split k times until the residual array length is 1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 = n / 2^k ⇔ k = log n / log 2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O(log n)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sp>
        <p:nvSpPr>
          <p:cNvPr id="132" name="Google Shape;132;p20"/>
          <p:cNvSpPr txBox="1"/>
          <p:nvPr/>
        </p:nvSpPr>
        <p:spPr>
          <a:xfrm>
            <a:off x="1324000" y="4473925"/>
            <a:ext cx="67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a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binary search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Faster than linear search but input has to be sorted</a:t>
            </a:r>
            <a:endParaRPr b="1"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971625" y="1526050"/>
            <a:ext cx="5091338" cy="2829625"/>
            <a:chOff x="971625" y="1526050"/>
            <a:chExt cx="5091338" cy="2829625"/>
          </a:xfrm>
        </p:grpSpPr>
        <p:grpSp>
          <p:nvGrpSpPr>
            <p:cNvPr id="134" name="Google Shape;134;p20"/>
            <p:cNvGrpSpPr/>
            <p:nvPr/>
          </p:nvGrpSpPr>
          <p:grpSpPr>
            <a:xfrm>
              <a:off x="1190675" y="2244472"/>
              <a:ext cx="4872288" cy="1515028"/>
              <a:chOff x="1190675" y="2244472"/>
              <a:chExt cx="4872288" cy="1515028"/>
            </a:xfrm>
          </p:grpSpPr>
          <p:cxnSp>
            <p:nvCxnSpPr>
              <p:cNvPr id="135" name="Google Shape;135;p20"/>
              <p:cNvCxnSpPr/>
              <p:nvPr/>
            </p:nvCxnSpPr>
            <p:spPr>
              <a:xfrm rot="10800000">
                <a:off x="5009375" y="3002000"/>
                <a:ext cx="48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6" name="Google Shape;136;p20"/>
              <p:cNvSpPr/>
              <p:nvPr/>
            </p:nvSpPr>
            <p:spPr>
              <a:xfrm>
                <a:off x="4345475" y="2244500"/>
                <a:ext cx="663900" cy="1515000"/>
              </a:xfrm>
              <a:prstGeom prst="arc">
                <a:avLst>
                  <a:gd fmla="val 16080554" name="adj1"/>
                  <a:gd fmla="val 5371980" name="adj2"/>
                </a:avLst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" name="Google Shape;137;p20"/>
              <p:cNvCxnSpPr>
                <a:stCxn id="136" idx="0"/>
              </p:cNvCxnSpPr>
              <p:nvPr/>
            </p:nvCxnSpPr>
            <p:spPr>
              <a:xfrm rot="10800000">
                <a:off x="3455977" y="2244472"/>
                <a:ext cx="1195200" cy="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20"/>
              <p:cNvCxnSpPr/>
              <p:nvPr/>
            </p:nvCxnSpPr>
            <p:spPr>
              <a:xfrm rot="10800000">
                <a:off x="1190675" y="3759425"/>
                <a:ext cx="3497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9" name="Google Shape;139;p20"/>
              <p:cNvSpPr txBox="1"/>
              <p:nvPr/>
            </p:nvSpPr>
            <p:spPr>
              <a:xfrm>
                <a:off x="5489363" y="2801900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</p:grpSp>
        <p:grpSp>
          <p:nvGrpSpPr>
            <p:cNvPr id="140" name="Google Shape;140;p20"/>
            <p:cNvGrpSpPr/>
            <p:nvPr/>
          </p:nvGrpSpPr>
          <p:grpSpPr>
            <a:xfrm>
              <a:off x="3717575" y="1526050"/>
              <a:ext cx="1053588" cy="400200"/>
              <a:chOff x="5009375" y="2801900"/>
              <a:chExt cx="1053588" cy="400200"/>
            </a:xfrm>
          </p:grpSpPr>
          <p:cxnSp>
            <p:nvCxnSpPr>
              <p:cNvPr id="141" name="Google Shape;141;p20"/>
              <p:cNvCxnSpPr/>
              <p:nvPr/>
            </p:nvCxnSpPr>
            <p:spPr>
              <a:xfrm rot="10800000">
                <a:off x="5009375" y="3002000"/>
                <a:ext cx="48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2" name="Google Shape;142;p20"/>
              <p:cNvSpPr txBox="1"/>
              <p:nvPr/>
            </p:nvSpPr>
            <p:spPr>
              <a:xfrm>
                <a:off x="5489363" y="2801900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</p:grpSp>
        <p:grpSp>
          <p:nvGrpSpPr>
            <p:cNvPr id="143" name="Google Shape;143;p20"/>
            <p:cNvGrpSpPr/>
            <p:nvPr/>
          </p:nvGrpSpPr>
          <p:grpSpPr>
            <a:xfrm>
              <a:off x="971625" y="3955475"/>
              <a:ext cx="1053588" cy="400200"/>
              <a:chOff x="5009375" y="2801900"/>
              <a:chExt cx="1053588" cy="400200"/>
            </a:xfrm>
          </p:grpSpPr>
          <p:cxnSp>
            <p:nvCxnSpPr>
              <p:cNvPr id="144" name="Google Shape;144;p20"/>
              <p:cNvCxnSpPr/>
              <p:nvPr/>
            </p:nvCxnSpPr>
            <p:spPr>
              <a:xfrm rot="10800000">
                <a:off x="5009375" y="3002000"/>
                <a:ext cx="48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5" name="Google Shape;145;p20"/>
              <p:cNvSpPr txBox="1"/>
              <p:nvPr/>
            </p:nvSpPr>
            <p:spPr>
              <a:xfrm>
                <a:off x="5489363" y="2801900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56750"/>
            <a:ext cx="2857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419000"/>
            <a:ext cx="5698695" cy="288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time of complexity of this algorithm?</a:t>
            </a:r>
            <a:endParaRPr/>
          </a:p>
        </p:txBody>
      </p:sp>
      <p:grpSp>
        <p:nvGrpSpPr>
          <p:cNvPr id="154" name="Google Shape;154;p21"/>
          <p:cNvGrpSpPr/>
          <p:nvPr/>
        </p:nvGrpSpPr>
        <p:grpSpPr>
          <a:xfrm>
            <a:off x="1094093" y="1941125"/>
            <a:ext cx="5337807" cy="1424675"/>
            <a:chOff x="1094093" y="1941125"/>
            <a:chExt cx="5337807" cy="1424675"/>
          </a:xfrm>
        </p:grpSpPr>
        <p:cxnSp>
          <p:nvCxnSpPr>
            <p:cNvPr id="155" name="Google Shape;155;p21"/>
            <p:cNvCxnSpPr/>
            <p:nvPr/>
          </p:nvCxnSpPr>
          <p:spPr>
            <a:xfrm flipH="1">
              <a:off x="5354700" y="2138750"/>
              <a:ext cx="360300" cy="120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21"/>
            <p:cNvCxnSpPr>
              <a:stCxn id="157" idx="0"/>
            </p:cNvCxnSpPr>
            <p:nvPr/>
          </p:nvCxnSpPr>
          <p:spPr>
            <a:xfrm rot="10800000">
              <a:off x="2935760" y="2341301"/>
              <a:ext cx="3164700" cy="7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1"/>
            <p:cNvCxnSpPr>
              <a:stCxn id="157" idx="2"/>
            </p:cNvCxnSpPr>
            <p:nvPr/>
          </p:nvCxnSpPr>
          <p:spPr>
            <a:xfrm rot="10800000">
              <a:off x="1094093" y="3359460"/>
              <a:ext cx="5010000" cy="6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21"/>
            <p:cNvSpPr/>
            <p:nvPr/>
          </p:nvSpPr>
          <p:spPr>
            <a:xfrm>
              <a:off x="5768000" y="2349100"/>
              <a:ext cx="663900" cy="1016700"/>
            </a:xfrm>
            <a:prstGeom prst="arc">
              <a:avLst>
                <a:gd fmla="val 16203450" name="adj1"/>
                <a:gd fmla="val 537198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5767988" y="1941125"/>
              <a:ext cx="57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O(n)</a:t>
              </a:r>
              <a:endParaRPr/>
            </a:p>
          </p:txBody>
        </p:sp>
      </p:grpSp>
      <p:grpSp>
        <p:nvGrpSpPr>
          <p:cNvPr id="160" name="Google Shape;160;p21"/>
          <p:cNvGrpSpPr/>
          <p:nvPr/>
        </p:nvGrpSpPr>
        <p:grpSpPr>
          <a:xfrm>
            <a:off x="926850" y="1185300"/>
            <a:ext cx="8126000" cy="2986200"/>
            <a:chOff x="926850" y="1185300"/>
            <a:chExt cx="8126000" cy="2986200"/>
          </a:xfrm>
        </p:grpSpPr>
        <p:sp>
          <p:nvSpPr>
            <p:cNvPr id="161" name="Google Shape;161;p21"/>
            <p:cNvSpPr txBox="1"/>
            <p:nvPr/>
          </p:nvSpPr>
          <p:spPr>
            <a:xfrm>
              <a:off x="6671450" y="1185300"/>
              <a:ext cx="2381400" cy="29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Best case scenario</a:t>
              </a:r>
              <a:r>
                <a:rPr lang="en">
                  <a:solidFill>
                    <a:schemeClr val="dk1"/>
                  </a:solidFill>
                </a:rPr>
                <a:t>: the books are already sorted and swap is never going to be true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O(n)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lang="en">
                  <a:solidFill>
                    <a:schemeClr val="dk1"/>
                  </a:solidFill>
                </a:rPr>
              </a:br>
              <a:r>
                <a:rPr b="1" lang="en">
                  <a:solidFill>
                    <a:schemeClr val="dk1"/>
                  </a:solidFill>
                </a:rPr>
                <a:t>Worst case scenario</a:t>
              </a:r>
              <a:r>
                <a:rPr lang="en">
                  <a:solidFill>
                    <a:schemeClr val="dk1"/>
                  </a:solidFill>
                </a:rPr>
                <a:t>: the books are in sorted reversed order and loop is going to be executed n times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O(n²)</a:t>
              </a:r>
              <a:endParaRPr b="1">
                <a:solidFill>
                  <a:schemeClr val="dk1"/>
                </a:solidFill>
              </a:endParaRPr>
            </a:p>
          </p:txBody>
        </p:sp>
        <p:cxnSp>
          <p:nvCxnSpPr>
            <p:cNvPr id="162" name="Google Shape;162;p21"/>
            <p:cNvCxnSpPr/>
            <p:nvPr/>
          </p:nvCxnSpPr>
          <p:spPr>
            <a:xfrm rot="10800000">
              <a:off x="1300325" y="1981500"/>
              <a:ext cx="5284200" cy="2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1"/>
            <p:cNvCxnSpPr>
              <a:stCxn id="164" idx="2"/>
            </p:cNvCxnSpPr>
            <p:nvPr/>
          </p:nvCxnSpPr>
          <p:spPr>
            <a:xfrm rot="10800000">
              <a:off x="926850" y="3758099"/>
              <a:ext cx="5615700" cy="2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21"/>
            <p:cNvSpPr/>
            <p:nvPr/>
          </p:nvSpPr>
          <p:spPr>
            <a:xfrm>
              <a:off x="6211025" y="2005500"/>
              <a:ext cx="663900" cy="1776600"/>
            </a:xfrm>
            <a:prstGeom prst="arc">
              <a:avLst>
                <a:gd fmla="val 16203450" name="adj1"/>
                <a:gd fmla="val 5401645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21"/>
            <p:cNvCxnSpPr/>
            <p:nvPr/>
          </p:nvCxnSpPr>
          <p:spPr>
            <a:xfrm flipH="1">
              <a:off x="6278450" y="1884600"/>
              <a:ext cx="360300" cy="120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6" name="Google Shape;166;p21"/>
          <p:cNvSpPr txBox="1"/>
          <p:nvPr/>
        </p:nvSpPr>
        <p:spPr>
          <a:xfrm>
            <a:off x="1324000" y="4473925"/>
            <a:ext cx="67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a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bubble sort</a:t>
            </a:r>
            <a:endParaRPr b="1"/>
          </a:p>
        </p:txBody>
      </p:sp>
      <p:grpSp>
        <p:nvGrpSpPr>
          <p:cNvPr id="167" name="Google Shape;167;p21"/>
          <p:cNvGrpSpPr/>
          <p:nvPr/>
        </p:nvGrpSpPr>
        <p:grpSpPr>
          <a:xfrm>
            <a:off x="1094063" y="1540925"/>
            <a:ext cx="5735762" cy="2625100"/>
            <a:chOff x="1094063" y="1540925"/>
            <a:chExt cx="5735762" cy="2625100"/>
          </a:xfrm>
        </p:grpSpPr>
        <p:grpSp>
          <p:nvGrpSpPr>
            <p:cNvPr id="168" name="Google Shape;168;p21"/>
            <p:cNvGrpSpPr/>
            <p:nvPr/>
          </p:nvGrpSpPr>
          <p:grpSpPr>
            <a:xfrm>
              <a:off x="1094063" y="1941125"/>
              <a:ext cx="5735762" cy="2224900"/>
              <a:chOff x="1094063" y="1941125"/>
              <a:chExt cx="5735762" cy="2224900"/>
            </a:xfrm>
          </p:grpSpPr>
          <p:cxnSp>
            <p:nvCxnSpPr>
              <p:cNvPr id="169" name="Google Shape;169;p21"/>
              <p:cNvCxnSpPr/>
              <p:nvPr/>
            </p:nvCxnSpPr>
            <p:spPr>
              <a:xfrm flipH="1">
                <a:off x="5802575" y="2755825"/>
                <a:ext cx="473400" cy="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0" name="Google Shape;170;p21"/>
              <p:cNvSpPr txBox="1"/>
              <p:nvPr/>
            </p:nvSpPr>
            <p:spPr>
              <a:xfrm>
                <a:off x="6240925" y="2570500"/>
                <a:ext cx="588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  <p:sp>
            <p:nvSpPr>
              <p:cNvPr id="171" name="Google Shape;171;p21"/>
              <p:cNvSpPr/>
              <p:nvPr/>
            </p:nvSpPr>
            <p:spPr>
              <a:xfrm>
                <a:off x="5514375" y="2570500"/>
                <a:ext cx="480000" cy="382500"/>
              </a:xfrm>
              <a:prstGeom prst="arc">
                <a:avLst>
                  <a:gd fmla="val 16080554" name="adj1"/>
                  <a:gd fmla="val 5371980" name="adj2"/>
                </a:avLst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2" name="Google Shape;172;p21"/>
              <p:cNvCxnSpPr>
                <a:stCxn id="171" idx="0"/>
              </p:cNvCxnSpPr>
              <p:nvPr/>
            </p:nvCxnSpPr>
            <p:spPr>
              <a:xfrm rot="10800000">
                <a:off x="3547230" y="2570573"/>
                <a:ext cx="220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21"/>
              <p:cNvCxnSpPr/>
              <p:nvPr/>
            </p:nvCxnSpPr>
            <p:spPr>
              <a:xfrm rot="10800000">
                <a:off x="2270300" y="2952925"/>
                <a:ext cx="3497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4" name="Google Shape;174;p21"/>
              <p:cNvSpPr txBox="1"/>
              <p:nvPr/>
            </p:nvSpPr>
            <p:spPr>
              <a:xfrm>
                <a:off x="2270288" y="1941125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  <p:sp>
            <p:nvSpPr>
              <p:cNvPr id="175" name="Google Shape;175;p21"/>
              <p:cNvSpPr txBox="1"/>
              <p:nvPr/>
            </p:nvSpPr>
            <p:spPr>
              <a:xfrm>
                <a:off x="2843888" y="3365925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  <p:sp>
            <p:nvSpPr>
              <p:cNvPr id="176" name="Google Shape;176;p21"/>
              <p:cNvSpPr txBox="1"/>
              <p:nvPr/>
            </p:nvSpPr>
            <p:spPr>
              <a:xfrm>
                <a:off x="1386863" y="3765825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  <p:cxnSp>
            <p:nvCxnSpPr>
              <p:cNvPr id="177" name="Google Shape;177;p21"/>
              <p:cNvCxnSpPr>
                <a:stCxn id="176" idx="1"/>
              </p:cNvCxnSpPr>
              <p:nvPr/>
            </p:nvCxnSpPr>
            <p:spPr>
              <a:xfrm flipH="1">
                <a:off x="1094063" y="3965925"/>
                <a:ext cx="292800" cy="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8" name="Google Shape;178;p21"/>
              <p:cNvCxnSpPr/>
              <p:nvPr/>
            </p:nvCxnSpPr>
            <p:spPr>
              <a:xfrm flipH="1">
                <a:off x="2551088" y="3564525"/>
                <a:ext cx="292800" cy="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9" name="Google Shape;179;p21"/>
              <p:cNvCxnSpPr/>
              <p:nvPr/>
            </p:nvCxnSpPr>
            <p:spPr>
              <a:xfrm flipH="1">
                <a:off x="2029963" y="2136275"/>
                <a:ext cx="292800" cy="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80" name="Google Shape;180;p21"/>
            <p:cNvGrpSpPr/>
            <p:nvPr/>
          </p:nvGrpSpPr>
          <p:grpSpPr>
            <a:xfrm>
              <a:off x="2227888" y="1540925"/>
              <a:ext cx="866400" cy="400200"/>
              <a:chOff x="1094063" y="3765825"/>
              <a:chExt cx="866400" cy="400200"/>
            </a:xfrm>
          </p:grpSpPr>
          <p:sp>
            <p:nvSpPr>
              <p:cNvPr id="181" name="Google Shape;181;p21"/>
              <p:cNvSpPr txBox="1"/>
              <p:nvPr/>
            </p:nvSpPr>
            <p:spPr>
              <a:xfrm>
                <a:off x="1386863" y="3765825"/>
                <a:ext cx="57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O(1)</a:t>
                </a:r>
                <a:endParaRPr/>
              </a:p>
            </p:txBody>
          </p:sp>
          <p:cxnSp>
            <p:nvCxnSpPr>
              <p:cNvPr id="182" name="Google Shape;182;p21"/>
              <p:cNvCxnSpPr>
                <a:stCxn id="181" idx="1"/>
              </p:cNvCxnSpPr>
              <p:nvPr/>
            </p:nvCxnSpPr>
            <p:spPr>
              <a:xfrm flipH="1">
                <a:off x="1094063" y="3965925"/>
                <a:ext cx="292800" cy="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