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0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3.jpeg" ContentType="image/jpeg"/>
  <Override PartName="/ppt/media/image12.jpeg" ContentType="image/jpeg"/>
  <Override PartName="/ppt/media/image9.jpeg" ContentType="image/jpeg"/>
  <Override PartName="/ppt/media/image11.jpeg" ContentType="image/jpeg"/>
  <Override PartName="/ppt/media/image10.jpeg" ContentType="image/jpeg"/>
  <Override PartName="/ppt/media/image5.png" ContentType="image/png"/>
  <Override PartName="/ppt/media/image8.jpeg" ContentType="image/jpeg"/>
  <Override PartName="/ppt/media/image7.jpeg" ContentType="image/jpeg"/>
  <Override PartName="/ppt/media/image6.jpeg" ContentType="image/jpeg"/>
  <Override PartName="/ppt/media/image14.jpeg" ContentType="image/jpeg"/>
  <Override PartName="/ppt/media/image4.jpeg" ContentType="image/jpeg"/>
  <Override PartName="/ppt/media/image3.jpeg" ContentType="image/jpeg"/>
  <Override PartName="/ppt/media/image16.jpeg" ContentType="image/jpeg"/>
  <Override PartName="/ppt/media/image2.jpeg" ContentType="image/jpeg"/>
  <Override PartName="/ppt/media/image15.jpeg" ContentType="image/jpeg"/>
  <Override PartName="/ppt/media/image1.jpeg" ContentType="image/jpeg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55000" y="1579680"/>
            <a:ext cx="783144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55000" y="4184640"/>
            <a:ext cx="783144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55000" y="157968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867560" y="157968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867560" y="418464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55000" y="418464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55000" y="157968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867560" y="157968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55000" y="1579680"/>
            <a:ext cx="7831440" cy="498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55000" y="1579680"/>
            <a:ext cx="7831440" cy="498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55000" y="1579680"/>
            <a:ext cx="3821400" cy="498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867560" y="1579680"/>
            <a:ext cx="3821400" cy="498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55000" y="216360"/>
            <a:ext cx="7831440" cy="6351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55000" y="157968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55000" y="418464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867560" y="1579680"/>
            <a:ext cx="3821400" cy="498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55000" y="1579680"/>
            <a:ext cx="7831440" cy="498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55000" y="1579680"/>
            <a:ext cx="3821400" cy="498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867560" y="157968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867560" y="418464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55000" y="157968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867560" y="157968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55000" y="4184640"/>
            <a:ext cx="783108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55000" y="1579680"/>
            <a:ext cx="783144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55000" y="4184640"/>
            <a:ext cx="783144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55000" y="157968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867560" y="157968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867560" y="418464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55000" y="418464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55000" y="157968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867560" y="157968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55000" y="1579680"/>
            <a:ext cx="7831440" cy="498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55000" y="1579680"/>
            <a:ext cx="3821400" cy="498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867560" y="1579680"/>
            <a:ext cx="3821400" cy="498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855000" y="216360"/>
            <a:ext cx="7831440" cy="6351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55000" y="157968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55000" y="418464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867560" y="1579680"/>
            <a:ext cx="3821400" cy="498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55000" y="1579680"/>
            <a:ext cx="3821400" cy="4987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867560" y="157968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867560" y="418464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55000" y="157968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67560" y="1579680"/>
            <a:ext cx="382140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855000" y="4184640"/>
            <a:ext cx="7831080" cy="237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80880" y="4056120"/>
            <a:ext cx="2835000" cy="802800"/>
          </a:xfrm>
          <a:prstGeom prst="rect">
            <a:avLst/>
          </a:prstGeom>
          <a:solidFill>
            <a:srgbClr val="8b87ff"/>
          </a:solidFill>
        </p:spPr>
      </p:sp>
      <p:sp>
        <p:nvSpPr>
          <p:cNvPr id="1" name="CustomShape 2"/>
          <p:cNvSpPr/>
          <p:nvPr/>
        </p:nvSpPr>
        <p:spPr>
          <a:xfrm>
            <a:off x="6781680" y="4659120"/>
            <a:ext cx="1902960" cy="736200"/>
          </a:xfrm>
          <a:prstGeom prst="rect">
            <a:avLst/>
          </a:prstGeom>
          <a:solidFill>
            <a:srgbClr val="a14141"/>
          </a:solidFill>
        </p:spPr>
      </p:sp>
      <p:sp>
        <p:nvSpPr>
          <p:cNvPr id="2" name="CustomShape 3"/>
          <p:cNvSpPr/>
          <p:nvPr/>
        </p:nvSpPr>
        <p:spPr>
          <a:xfrm>
            <a:off x="380880" y="0"/>
            <a:ext cx="1136160" cy="3962160"/>
          </a:xfrm>
          <a:prstGeom prst="rect">
            <a:avLst/>
          </a:prstGeom>
          <a:solidFill>
            <a:srgbClr val="bf8ac9"/>
          </a:solidFill>
        </p:spPr>
      </p:sp>
      <p:sp>
        <p:nvSpPr>
          <p:cNvPr id="3" name="CustomShape 4"/>
          <p:cNvSpPr/>
          <p:nvPr/>
        </p:nvSpPr>
        <p:spPr>
          <a:xfrm>
            <a:off x="3268800" y="4659120"/>
            <a:ext cx="1699560" cy="199800"/>
          </a:xfrm>
          <a:prstGeom prst="rect">
            <a:avLst/>
          </a:prstGeom>
          <a:solidFill>
            <a:srgbClr val="bf8ac9"/>
          </a:solidFill>
        </p:spPr>
      </p:sp>
      <p:sp>
        <p:nvSpPr>
          <p:cNvPr id="4" name="CustomShape 5"/>
          <p:cNvSpPr/>
          <p:nvPr/>
        </p:nvSpPr>
        <p:spPr>
          <a:xfrm>
            <a:off x="5021280" y="4659120"/>
            <a:ext cx="1683720" cy="199800"/>
          </a:xfrm>
          <a:prstGeom prst="rect">
            <a:avLst/>
          </a:prstGeom>
          <a:solidFill>
            <a:srgbClr val="fed47d"/>
          </a:solidFill>
        </p:spPr>
      </p:sp>
      <p:sp>
        <p:nvSpPr>
          <p:cNvPr id="5" name="CustomShape 6"/>
          <p:cNvSpPr/>
          <p:nvPr/>
        </p:nvSpPr>
        <p:spPr>
          <a:xfrm>
            <a:off x="7547040" y="5449680"/>
            <a:ext cx="1139400" cy="1409400"/>
          </a:xfrm>
          <a:prstGeom prst="rect">
            <a:avLst/>
          </a:prstGeom>
          <a:solidFill>
            <a:srgbClr val="fed47d"/>
          </a:solidFill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20120" y="2916360"/>
            <a:ext cx="4709520" cy="1650240"/>
          </a:xfrm>
          <a:prstGeom prst="rect">
            <a:avLst/>
          </a:prstGeom>
        </p:spPr>
        <p:txBody>
          <a:bodyPr anchor="b" bIns="91440" tIns="91440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2280" y="1371600"/>
            <a:ext cx="2207880" cy="3182400"/>
          </a:xfrm>
          <a:prstGeom prst="rect">
            <a:avLst/>
          </a:prstGeom>
          <a:solidFill>
            <a:srgbClr val="fed47d"/>
          </a:solidFill>
        </p:spPr>
      </p:sp>
      <p:sp>
        <p:nvSpPr>
          <p:cNvPr id="41" name="CustomShape 2"/>
          <p:cNvSpPr/>
          <p:nvPr/>
        </p:nvSpPr>
        <p:spPr>
          <a:xfrm>
            <a:off x="152280" y="4641840"/>
            <a:ext cx="498240" cy="2215800"/>
          </a:xfrm>
          <a:prstGeom prst="rect">
            <a:avLst/>
          </a:prstGeom>
          <a:solidFill>
            <a:srgbClr val="bf8ac9"/>
          </a:solidFill>
        </p:spPr>
      </p:sp>
      <p:sp>
        <p:nvSpPr>
          <p:cNvPr id="42" name="CustomShape 3"/>
          <p:cNvSpPr/>
          <p:nvPr/>
        </p:nvSpPr>
        <p:spPr>
          <a:xfrm>
            <a:off x="2413080" y="1371600"/>
            <a:ext cx="2431800" cy="207720"/>
          </a:xfrm>
          <a:prstGeom prst="rect">
            <a:avLst/>
          </a:prstGeom>
          <a:solidFill>
            <a:srgbClr val="bf8ac9"/>
          </a:solidFill>
        </p:spPr>
      </p:sp>
      <p:sp>
        <p:nvSpPr>
          <p:cNvPr id="43" name="CustomShape 4"/>
          <p:cNvSpPr/>
          <p:nvPr/>
        </p:nvSpPr>
        <p:spPr>
          <a:xfrm>
            <a:off x="4911840" y="1371600"/>
            <a:ext cx="1964880" cy="207720"/>
          </a:xfrm>
          <a:prstGeom prst="rect">
            <a:avLst/>
          </a:prstGeom>
          <a:solidFill>
            <a:srgbClr val="e3bc6d"/>
          </a:solidFill>
        </p:spPr>
      </p:sp>
      <p:sp>
        <p:nvSpPr>
          <p:cNvPr id="44" name="CustomShape 5"/>
          <p:cNvSpPr/>
          <p:nvPr/>
        </p:nvSpPr>
        <p:spPr>
          <a:xfrm>
            <a:off x="6943680" y="1371600"/>
            <a:ext cx="2199960" cy="207720"/>
          </a:xfrm>
          <a:prstGeom prst="rect">
            <a:avLst/>
          </a:prstGeom>
          <a:solidFill>
            <a:srgbClr val="a14141"/>
          </a:solidFill>
        </p:spPr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855000" y="1579680"/>
            <a:ext cx="7831440" cy="4987800"/>
          </a:xfrm>
          <a:prstGeom prst="rect">
            <a:avLst/>
          </a:prstGeom>
        </p:spPr>
        <p:txBody>
          <a:bodyPr bIns="91440" tIns="91440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6" name="PlaceHolder 7"/>
          <p:cNvSpPr>
            <a:spLocks noGrp="1"/>
          </p:cNvSpPr>
          <p:nvPr>
            <p:ph type="title"/>
          </p:nvPr>
        </p:nvSpPr>
        <p:spPr>
          <a:xfrm>
            <a:off x="855000" y="216360"/>
            <a:ext cx="7831440" cy="1142640"/>
          </a:xfrm>
          <a:prstGeom prst="rect">
            <a:avLst/>
          </a:prstGeom>
        </p:spPr>
        <p:txBody>
          <a:bodyPr anchor="b" bIns="91440" tIns="91440"/>
          <a:p>
            <a:r>
              <a:rPr lang="en-US"/>
              <a:t>Click to edit the title text format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scott.j38.net/interactive/beetbox/" TargetMode="External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image" Target="../media/image17.jpeg"/><Relationship Id="rId7" Type="http://schemas.openxmlformats.org/officeDocument/2006/relationships/image" Target="../media/image18.jpeg"/><Relationship Id="rId8" Type="http://schemas.openxmlformats.org/officeDocument/2006/relationships/image" Target="../media/image19.jpeg"/><Relationship Id="rId9" Type="http://schemas.openxmlformats.org/officeDocument/2006/relationships/image" Target="../media/image20.jpeg"/><Relationship Id="rId10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2220120" y="2916360"/>
            <a:ext cx="4709520" cy="16502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ff7500"/>
                </a:solidFill>
                <a:latin typeface="Arial"/>
                <a:ea typeface="Arial"/>
              </a:rPr>
              <a:t>Raspberry Pi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2220120" y="4974840"/>
            <a:ext cx="4766760" cy="11869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Memory Organization, Ethernet </a:t>
            </a: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	</a:t>
            </a: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    and fun projects designed with </a:t>
            </a: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	</a:t>
            </a: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	</a:t>
            </a: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	</a:t>
            </a: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   this simple gadget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55000" y="1579680"/>
            <a:ext cx="7831440" cy="49878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Cool mini-arcade machine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855000" y="216360"/>
            <a:ext cx="78314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7500"/>
                </a:solidFill>
                <a:latin typeface="Arial"/>
                <a:ea typeface="Arial"/>
              </a:rPr>
              <a:t>Other projects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5377320" y="1579680"/>
            <a:ext cx="3309120" cy="4987800"/>
          </a:xfrm>
          <a:prstGeom prst="rect">
            <a:avLst/>
          </a:prstGeom>
          <a:blipFill>
            <a:blip r:embed="rId1"/>
          </a:blipFill>
        </p:spPr>
      </p:sp>
      <p:sp>
        <p:nvSpPr>
          <p:cNvPr id="106" name="CustomShape 4"/>
          <p:cNvSpPr/>
          <p:nvPr/>
        </p:nvSpPr>
        <p:spPr>
          <a:xfrm>
            <a:off x="1091520" y="2153880"/>
            <a:ext cx="3541320" cy="4413600"/>
          </a:xfrm>
          <a:prstGeom prst="rect">
            <a:avLst/>
          </a:prstGeom>
          <a:blipFill>
            <a:blip r:embed="rId2"/>
          </a:blipFill>
        </p:spPr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55000" y="1579680"/>
            <a:ext cx="7831440" cy="49878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Pi in the face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855000" y="216360"/>
            <a:ext cx="78314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7500"/>
                </a:solidFill>
                <a:latin typeface="Arial"/>
                <a:ea typeface="Arial"/>
              </a:rPr>
              <a:t>Other projects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855000" y="2268360"/>
            <a:ext cx="3859560" cy="4299120"/>
          </a:xfrm>
          <a:prstGeom prst="rect">
            <a:avLst/>
          </a:prstGeom>
          <a:blipFill>
            <a:blip r:embed="rId1"/>
          </a:blipFill>
        </p:spPr>
      </p:sp>
      <p:sp>
        <p:nvSpPr>
          <p:cNvPr id="110" name="CustomShape 4"/>
          <p:cNvSpPr/>
          <p:nvPr/>
        </p:nvSpPr>
        <p:spPr>
          <a:xfrm>
            <a:off x="4961880" y="2268360"/>
            <a:ext cx="3724560" cy="4299120"/>
          </a:xfrm>
          <a:prstGeom prst="rect">
            <a:avLst/>
          </a:prstGeom>
          <a:blipFill>
            <a:blip r:embed="rId2"/>
          </a:blipFill>
        </p:spPr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55000" y="1579680"/>
            <a:ext cx="7831440" cy="49878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BeetBox - </a:t>
            </a:r>
            <a:r>
              <a:rPr lang="en-US" sz="2400" u="sng">
                <a:solidFill>
                  <a:srgbClr val="ff7500"/>
                </a:solidFill>
                <a:latin typeface="Arial"/>
                <a:ea typeface="Arial"/>
                <a:hlinkClick r:id="rId1"/>
              </a:rPr>
              <a:t>http://scott.j38.net/interactive/beetbox/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855000" y="216360"/>
            <a:ext cx="78314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7500"/>
                </a:solidFill>
                <a:latin typeface="Arial"/>
                <a:ea typeface="Arial"/>
              </a:rPr>
              <a:t>Other projects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5328360" y="2328480"/>
            <a:ext cx="3357720" cy="4238640"/>
          </a:xfrm>
          <a:prstGeom prst="rect">
            <a:avLst/>
          </a:prstGeom>
          <a:blipFill>
            <a:blip r:embed="rId2"/>
          </a:blipFill>
        </p:spPr>
      </p:sp>
      <p:sp>
        <p:nvSpPr>
          <p:cNvPr id="114" name="CustomShape 4"/>
          <p:cNvSpPr/>
          <p:nvPr/>
        </p:nvSpPr>
        <p:spPr>
          <a:xfrm>
            <a:off x="855000" y="2328480"/>
            <a:ext cx="4431600" cy="4238640"/>
          </a:xfrm>
          <a:prstGeom prst="rect">
            <a:avLst/>
          </a:prstGeom>
          <a:blipFill>
            <a:blip r:embed="rId3"/>
          </a:blipFill>
        </p:spPr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55000" y="1579680"/>
            <a:ext cx="7831440" cy="4987800"/>
          </a:xfrm>
          <a:prstGeom prst="rect">
            <a:avLst/>
          </a:prstGeom>
        </p:spPr>
        <p:txBody>
          <a:bodyPr bIns="91440" tIns="91440"/>
          <a:p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855000" y="216360"/>
            <a:ext cx="78314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7500"/>
                </a:solidFill>
                <a:latin typeface="Arial"/>
                <a:ea typeface="Arial"/>
              </a:rPr>
              <a:t>Questions?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3254040" y="2663640"/>
            <a:ext cx="486720" cy="609480"/>
          </a:xfrm>
          <a:prstGeom prst="rect">
            <a:avLst/>
          </a:prstGeom>
          <a:blipFill>
            <a:blip r:embed="rId1"/>
          </a:blipFill>
        </p:spPr>
      </p:sp>
      <p:sp>
        <p:nvSpPr>
          <p:cNvPr id="118" name="CustomShape 4"/>
          <p:cNvSpPr/>
          <p:nvPr/>
        </p:nvSpPr>
        <p:spPr>
          <a:xfrm>
            <a:off x="3741120" y="2233800"/>
            <a:ext cx="486720" cy="609480"/>
          </a:xfrm>
          <a:prstGeom prst="rect">
            <a:avLst/>
          </a:prstGeom>
          <a:blipFill>
            <a:blip r:embed="rId2"/>
          </a:blipFill>
        </p:spPr>
      </p:sp>
      <p:sp>
        <p:nvSpPr>
          <p:cNvPr id="119" name="CustomShape 5"/>
          <p:cNvSpPr/>
          <p:nvPr/>
        </p:nvSpPr>
        <p:spPr>
          <a:xfrm>
            <a:off x="4328640" y="2106360"/>
            <a:ext cx="486720" cy="609480"/>
          </a:xfrm>
          <a:prstGeom prst="rect">
            <a:avLst/>
          </a:prstGeom>
          <a:blipFill>
            <a:blip r:embed="rId3"/>
          </a:blipFill>
        </p:spPr>
      </p:sp>
      <p:sp>
        <p:nvSpPr>
          <p:cNvPr id="120" name="CustomShape 6"/>
          <p:cNvSpPr/>
          <p:nvPr/>
        </p:nvSpPr>
        <p:spPr>
          <a:xfrm>
            <a:off x="4915800" y="2386440"/>
            <a:ext cx="486720" cy="609480"/>
          </a:xfrm>
          <a:prstGeom prst="rect">
            <a:avLst/>
          </a:prstGeom>
          <a:blipFill>
            <a:blip r:embed="rId4"/>
          </a:blipFill>
        </p:spPr>
      </p:sp>
      <p:sp>
        <p:nvSpPr>
          <p:cNvPr id="121" name="CustomShape 7"/>
          <p:cNvSpPr/>
          <p:nvPr/>
        </p:nvSpPr>
        <p:spPr>
          <a:xfrm>
            <a:off x="5178600" y="3052080"/>
            <a:ext cx="486720" cy="609480"/>
          </a:xfrm>
          <a:prstGeom prst="rect">
            <a:avLst/>
          </a:prstGeom>
          <a:blipFill>
            <a:blip r:embed="rId5"/>
          </a:blipFill>
        </p:spPr>
      </p:sp>
      <p:sp>
        <p:nvSpPr>
          <p:cNvPr id="122" name="CustomShape 8"/>
          <p:cNvSpPr/>
          <p:nvPr/>
        </p:nvSpPr>
        <p:spPr>
          <a:xfrm>
            <a:off x="4691520" y="3541320"/>
            <a:ext cx="486720" cy="609480"/>
          </a:xfrm>
          <a:prstGeom prst="rect">
            <a:avLst/>
          </a:prstGeom>
          <a:blipFill>
            <a:blip r:embed="rId6"/>
          </a:blipFill>
        </p:spPr>
      </p:sp>
      <p:sp>
        <p:nvSpPr>
          <p:cNvPr id="123" name="CustomShape 9"/>
          <p:cNvSpPr/>
          <p:nvPr/>
        </p:nvSpPr>
        <p:spPr>
          <a:xfrm>
            <a:off x="4204440" y="4073400"/>
            <a:ext cx="486720" cy="609480"/>
          </a:xfrm>
          <a:prstGeom prst="rect">
            <a:avLst/>
          </a:prstGeom>
          <a:blipFill>
            <a:blip r:embed="rId7"/>
          </a:blipFill>
        </p:spPr>
      </p:sp>
      <p:sp>
        <p:nvSpPr>
          <p:cNvPr id="124" name="CustomShape 10"/>
          <p:cNvSpPr/>
          <p:nvPr/>
        </p:nvSpPr>
        <p:spPr>
          <a:xfrm>
            <a:off x="4173120" y="4683240"/>
            <a:ext cx="486720" cy="609480"/>
          </a:xfrm>
          <a:prstGeom prst="rect">
            <a:avLst/>
          </a:prstGeom>
          <a:blipFill>
            <a:blip r:embed="rId8"/>
          </a:blipFill>
        </p:spPr>
      </p:sp>
      <p:sp>
        <p:nvSpPr>
          <p:cNvPr id="125" name="CustomShape 11"/>
          <p:cNvSpPr/>
          <p:nvPr/>
        </p:nvSpPr>
        <p:spPr>
          <a:xfrm>
            <a:off x="4173120" y="5957640"/>
            <a:ext cx="486720" cy="609480"/>
          </a:xfrm>
          <a:prstGeom prst="rect">
            <a:avLst/>
          </a:prstGeom>
          <a:blipFill>
            <a:blip r:embed="rId9"/>
          </a:blipFill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55000" y="1579680"/>
            <a:ext cx="7831440" cy="49878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Differences in memory capacity: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Model A - 256MB SDRAM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Model B - 512MB SDRAM (as of 15 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October 2012)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No extra memory can be added - the RAM is a POP package on top of the SoC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55000" y="216360"/>
            <a:ext cx="78314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7500"/>
                </a:solidFill>
                <a:latin typeface="Arial"/>
                <a:ea typeface="Arial"/>
              </a:rPr>
              <a:t>Model A &amp; Model B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3346560" y="3638160"/>
            <a:ext cx="2848320" cy="2023200"/>
          </a:xfrm>
          <a:prstGeom prst="rect">
            <a:avLst/>
          </a:prstGeom>
          <a:blipFill>
            <a:blip r:embed="rId1"/>
          </a:blipFill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55000" y="1544400"/>
            <a:ext cx="7831440" cy="49878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Microcontrollers typically have &lt; 100KB RAM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A difference of degree and functionality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Microprocessor      System on Chip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855000" y="216360"/>
            <a:ext cx="78314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7500"/>
                </a:solidFill>
                <a:latin typeface="Arial"/>
                <a:ea typeface="Arial"/>
              </a:rPr>
              <a:t>SoC vs Microprocessor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4041360" y="3221280"/>
            <a:ext cx="465480" cy="331560"/>
          </a:xfrm>
          <a:prstGeom prst="moon">
            <a:avLst>
              <a:gd fmla="val 50000" name="adj"/>
            </a:avLst>
          </a:prstGeom>
          <a:solidFill>
            <a:srgbClr val="fed47d"/>
          </a:solidFill>
          <a:ln w="19080">
            <a:solidFill>
              <a:srgbClr val="5956a7"/>
            </a:solidFill>
            <a:round/>
          </a:ln>
        </p:spPr>
      </p:sp>
      <p:sp>
        <p:nvSpPr>
          <p:cNvPr id="87" name="CustomShape 4"/>
          <p:cNvSpPr/>
          <p:nvPr/>
        </p:nvSpPr>
        <p:spPr>
          <a:xfrm>
            <a:off x="973080" y="3602520"/>
            <a:ext cx="7713360" cy="3214440"/>
          </a:xfrm>
          <a:prstGeom prst="rect">
            <a:avLst/>
          </a:prstGeom>
          <a:blipFill>
            <a:blip r:embed="rId1"/>
          </a:blipFill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55000" y="1579680"/>
            <a:ext cx="7831440" cy="49878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What does it mean?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memory is shared between the CPU and GPU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What is the best split?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the universal answer - it depends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on the old beta B models - 128 for the CPU and 128 for the GPU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on the first 256MB release of model B 3 different splits were possible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on the new model B - any split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L2 cache is 128KB used primarily by the GPU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855000" y="216360"/>
            <a:ext cx="78314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7500"/>
                </a:solidFill>
                <a:latin typeface="Arial"/>
                <a:ea typeface="Arial"/>
              </a:rPr>
              <a:t>Memory split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55000" y="1579680"/>
            <a:ext cx="7831440" cy="49878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No persistant internal memory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Consequences?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no BIOS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have to boot from SD card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cannot boot from anything but an SD card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855000" y="216360"/>
            <a:ext cx="78314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7500"/>
                </a:solidFill>
                <a:latin typeface="Arial"/>
                <a:ea typeface="Arial"/>
              </a:rPr>
              <a:t>Persistant memory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55000" y="1579680"/>
            <a:ext cx="7831440" cy="4987800"/>
          </a:xfrm>
          <a:prstGeom prst="rect">
            <a:avLst/>
          </a:prstGeom>
        </p:spPr>
        <p:txBody>
          <a:bodyPr bIns="91440" tIns="91440"/>
          <a:p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855000" y="216360"/>
            <a:ext cx="78314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7500"/>
                </a:solidFill>
                <a:latin typeface="Arial"/>
                <a:ea typeface="Arial"/>
              </a:rPr>
              <a:t>SD cards and storage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855000" y="1715400"/>
            <a:ext cx="7831440" cy="4852080"/>
          </a:xfrm>
          <a:prstGeom prst="rect">
            <a:avLst/>
          </a:prstGeom>
          <a:blipFill>
            <a:blip r:embed="rId1"/>
          </a:blipFill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55000" y="1579680"/>
            <a:ext cx="7831440" cy="49878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Model B has 10/100 wired Ethernet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No Ethernet on model A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expected to be taken up by the education market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WiFi and Bluetooth available via USB dongle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No Gigabit Ethernet on either model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855000" y="216360"/>
            <a:ext cx="78314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7500"/>
                </a:solidFill>
                <a:latin typeface="Arial"/>
                <a:ea typeface="Arial"/>
              </a:rPr>
              <a:t>Networking and Wireless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55000" y="1579680"/>
            <a:ext cx="7831440" cy="49878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Why?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convenience: access your data at any time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really cheap: 5$ compared to a 200$ office server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How?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a RaspberryPi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external hard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ed47d"/>
                </a:solidFill>
                <a:latin typeface="Arial"/>
                <a:ea typeface="Arial"/>
              </a:rPr>
              <a:t>drives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855000" y="216360"/>
            <a:ext cx="78314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7500"/>
                </a:solidFill>
                <a:latin typeface="Arial"/>
                <a:ea typeface="Arial"/>
              </a:rPr>
              <a:t>Low power network storage device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4167360" y="3197520"/>
            <a:ext cx="4518720" cy="3369600"/>
          </a:xfrm>
          <a:prstGeom prst="rect">
            <a:avLst/>
          </a:prstGeom>
          <a:blipFill>
            <a:blip r:embed="rId1"/>
          </a:blipFill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55000" y="1579680"/>
            <a:ext cx="7831440" cy="49878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fed47d"/>
                </a:solidFill>
                <a:latin typeface="Arial"/>
                <a:ea typeface="Arial"/>
              </a:rPr>
              <a:t>MoccaPi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855000" y="216360"/>
            <a:ext cx="78314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7500"/>
                </a:solidFill>
                <a:latin typeface="Arial"/>
                <a:ea typeface="Arial"/>
              </a:rPr>
              <a:t>Other projects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1803600" y="2546280"/>
            <a:ext cx="5933880" cy="4020840"/>
          </a:xfrm>
          <a:prstGeom prst="rect">
            <a:avLst/>
          </a:prstGeom>
          <a:blipFill>
            <a:blip r:embed="rId1"/>
          </a:blipFill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