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74" r:id="rId6"/>
    <p:sldId id="275" r:id="rId7"/>
    <p:sldId id="266" r:id="rId8"/>
    <p:sldId id="267" r:id="rId9"/>
    <p:sldId id="268" r:id="rId10"/>
    <p:sldId id="270" r:id="rId11"/>
    <p:sldId id="269" r:id="rId12"/>
    <p:sldId id="276" r:id="rId13"/>
    <p:sldId id="26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 autoAdjust="0"/>
    <p:restoredTop sz="94619" autoAdjust="0"/>
  </p:normalViewPr>
  <p:slideViewPr>
    <p:cSldViewPr>
      <p:cViewPr varScale="1">
        <p:scale>
          <a:sx n="43" d="100"/>
          <a:sy n="43" d="100"/>
        </p:scale>
        <p:origin x="95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DD134-6ADF-46BE-BF49-A7B8227538DC}" type="datetimeFigureOut">
              <a:rPr lang="en-US" smtClean="0"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8F417-972F-4DBB-BEFC-F3C6C04567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27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DD134-6ADF-46BE-BF49-A7B8227538DC}" type="datetimeFigureOut">
              <a:rPr lang="en-US" smtClean="0"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8F417-972F-4DBB-BEFC-F3C6C04567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91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DD134-6ADF-46BE-BF49-A7B8227538DC}" type="datetimeFigureOut">
              <a:rPr lang="en-US" smtClean="0"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8F417-972F-4DBB-BEFC-F3C6C04567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159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DD134-6ADF-46BE-BF49-A7B8227538DC}" type="datetimeFigureOut">
              <a:rPr lang="en-US" smtClean="0"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8F417-972F-4DBB-BEFC-F3C6C04567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890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DD134-6ADF-46BE-BF49-A7B8227538DC}" type="datetimeFigureOut">
              <a:rPr lang="en-US" smtClean="0"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8F417-972F-4DBB-BEFC-F3C6C04567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23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DD134-6ADF-46BE-BF49-A7B8227538DC}" type="datetimeFigureOut">
              <a:rPr lang="en-US" smtClean="0"/>
              <a:t>9/9/2015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8F417-972F-4DBB-BEFC-F3C6C04567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368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DD134-6ADF-46BE-BF49-A7B8227538DC}" type="datetimeFigureOut">
              <a:rPr lang="en-US" smtClean="0"/>
              <a:t>9/9/2015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8F417-972F-4DBB-BEFC-F3C6C04567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631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DD134-6ADF-46BE-BF49-A7B8227538DC}" type="datetimeFigureOut">
              <a:rPr lang="en-US" smtClean="0"/>
              <a:t>9/9/2015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8F417-972F-4DBB-BEFC-F3C6C04567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441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DD134-6ADF-46BE-BF49-A7B8227538DC}" type="datetimeFigureOut">
              <a:rPr lang="en-US" smtClean="0"/>
              <a:t>9/9/2015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8F417-972F-4DBB-BEFC-F3C6C04567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704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DD134-6ADF-46BE-BF49-A7B8227538DC}" type="datetimeFigureOut">
              <a:rPr lang="en-US" smtClean="0"/>
              <a:t>9/9/2015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8F417-972F-4DBB-BEFC-F3C6C04567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225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DD134-6ADF-46BE-BF49-A7B8227538DC}" type="datetimeFigureOut">
              <a:rPr lang="en-US" smtClean="0"/>
              <a:t>9/9/2015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8F417-972F-4DBB-BEFC-F3C6C04567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35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DD134-6ADF-46BE-BF49-A7B8227538DC}" type="datetimeFigureOut">
              <a:rPr lang="en-US" smtClean="0"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8F417-972F-4DBB-BEFC-F3C6C04567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512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google.com/url?sa=i&amp;rct=j&amp;q=&amp;esrc=s&amp;source=images&amp;cd=&amp;cad=rja&amp;uact=8&amp;ved=0CAcQjRxqFQoTCNyT8eSL6ccCFck4iAodWu4Drw&amp;url=http://imgarcade.com/1/food-label-for-milk/&amp;bvm=bv.102022582,d.cGU&amp;psig=AFQjCNGdQkIa7U8BY9m0VFQcz5UtvmEtwg&amp;ust=1441858484621749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google.com/url?sa=i&amp;rct=j&amp;q=&amp;esrc=s&amp;source=images&amp;cd=&amp;cad=rja&amp;uact=8&amp;ved=0CAcQjRxqFQoTCIXB-cqL6ccCFYeUiAodN8oFSA&amp;url=https://colombod2.wordpress.com/2011/11/10/how-are-ingredients-listed-on-a-product-label/&amp;bvm=bv.102022582,d.cGU&amp;psig=AFQjCNGdQkIa7U8BY9m0VFQcz5UtvmEtwg&amp;ust=1441858484621749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Cooking Merit Badge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Troop 227 </a:t>
            </a:r>
          </a:p>
          <a:p>
            <a:r>
              <a:rPr lang="en-US" dirty="0" smtClean="0"/>
              <a:t>Sept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201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Food Labels!</a:t>
            </a:r>
            <a:endParaRPr lang="en-US" dirty="0"/>
          </a:p>
        </p:txBody>
      </p:sp>
      <p:pic>
        <p:nvPicPr>
          <p:cNvPr id="3074" name="Picture 2" descr="http://blog.fmh.org/wp-content/uploads/2011/08/NutritionMilk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71600"/>
            <a:ext cx="6595927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33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Food Labels!</a:t>
            </a:r>
            <a:endParaRPr lang="en-US" dirty="0"/>
          </a:p>
        </p:txBody>
      </p:sp>
      <p:pic>
        <p:nvPicPr>
          <p:cNvPr id="2052" name="Picture 4" descr="https://colombod2.files.wordpress.com/2011/11/label10a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27567"/>
            <a:ext cx="4409480" cy="5349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food labels allergi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295400"/>
            <a:ext cx="309172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food labels allergi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191000"/>
            <a:ext cx="38100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233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Types of cooking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229600" cy="5562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Types of Cooking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Discuss the benefits of using a camp stove on an outing vs. a charcoal or wood fire. </a:t>
            </a:r>
          </a:p>
          <a:p>
            <a:r>
              <a:rPr lang="en-US" dirty="0" smtClean="0"/>
              <a:t>How does the Outdoor Code and no-trace principles pertain to cooking in the outdoors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913824"/>
              </p:ext>
            </p:extLst>
          </p:nvPr>
        </p:nvGraphicFramePr>
        <p:xfrm>
          <a:off x="1066800" y="1600200"/>
          <a:ext cx="6096000" cy="2683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06600"/>
                <a:gridCol w="2057400"/>
              </a:tblGrid>
              <a:tr h="350238">
                <a:tc>
                  <a:txBody>
                    <a:bodyPr/>
                    <a:lstStyle/>
                    <a:p>
                      <a:r>
                        <a:rPr lang="en-US" dirty="0" smtClean="0"/>
                        <a:t>Type of cooking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Equipment Needed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Typical Food </a:t>
                      </a:r>
                      <a:endParaRPr lang="en-US" dirty="0"/>
                    </a:p>
                  </a:txBody>
                  <a:tcPr/>
                </a:tc>
              </a:tr>
              <a:tr h="350238">
                <a:tc>
                  <a:txBody>
                    <a:bodyPr/>
                    <a:lstStyle/>
                    <a:p>
                      <a:r>
                        <a:rPr lang="en-US" dirty="0" smtClean="0"/>
                        <a:t>Baking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0238">
                <a:tc>
                  <a:txBody>
                    <a:bodyPr/>
                    <a:lstStyle/>
                    <a:p>
                      <a:r>
                        <a:rPr lang="en-US" dirty="0" smtClean="0"/>
                        <a:t>Boiling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0238">
                <a:tc>
                  <a:txBody>
                    <a:bodyPr/>
                    <a:lstStyle/>
                    <a:p>
                      <a:r>
                        <a:rPr lang="en-US" dirty="0" smtClean="0"/>
                        <a:t>Pan</a:t>
                      </a:r>
                      <a:r>
                        <a:rPr lang="en-US" baseline="0" dirty="0" smtClean="0"/>
                        <a:t> Frying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0238">
                <a:tc>
                  <a:txBody>
                    <a:bodyPr/>
                    <a:lstStyle/>
                    <a:p>
                      <a:r>
                        <a:rPr lang="en-US" dirty="0" smtClean="0"/>
                        <a:t>Simmering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0238">
                <a:tc>
                  <a:txBody>
                    <a:bodyPr/>
                    <a:lstStyle/>
                    <a:p>
                      <a:r>
                        <a:rPr lang="en-US" dirty="0" smtClean="0"/>
                        <a:t>Microwaving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9373">
                <a:tc>
                  <a:txBody>
                    <a:bodyPr/>
                    <a:lstStyle/>
                    <a:p>
                      <a:r>
                        <a:rPr lang="en-US" dirty="0" smtClean="0"/>
                        <a:t>Grilling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206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for Week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t"/>
            <a:r>
              <a:rPr lang="en-US" dirty="0" smtClean="0"/>
              <a:t>Any requirements not met in Week 1 </a:t>
            </a:r>
            <a:br>
              <a:rPr lang="en-US" dirty="0" smtClean="0"/>
            </a:br>
            <a:endParaRPr lang="en-US" dirty="0" smtClean="0"/>
          </a:p>
          <a:p>
            <a:pPr fontAlgn="t"/>
            <a:r>
              <a:rPr lang="en-US" dirty="0" smtClean="0"/>
              <a:t>Requirement </a:t>
            </a:r>
            <a:r>
              <a:rPr lang="en-US" dirty="0"/>
              <a:t>6a&amp; b </a:t>
            </a:r>
          </a:p>
          <a:p>
            <a:pPr lvl="1" fontAlgn="t"/>
            <a:r>
              <a:rPr lang="en-US" dirty="0" smtClean="0"/>
              <a:t>Make </a:t>
            </a:r>
            <a:r>
              <a:rPr lang="en-US" b="1" dirty="0"/>
              <a:t>weekend menu </a:t>
            </a:r>
            <a:r>
              <a:rPr lang="en-US" dirty="0"/>
              <a:t>for patrol (5 meals plus one desert or snack</a:t>
            </a:r>
            <a:r>
              <a:rPr lang="en-US" dirty="0" smtClean="0"/>
              <a:t>)</a:t>
            </a:r>
          </a:p>
          <a:p>
            <a:pPr lvl="1" fontAlgn="t"/>
            <a:r>
              <a:rPr lang="en-US" dirty="0" smtClean="0"/>
              <a:t>Prepare </a:t>
            </a:r>
            <a:r>
              <a:rPr lang="en-US" b="1" dirty="0"/>
              <a:t>shopping list </a:t>
            </a:r>
            <a:r>
              <a:rPr lang="en-US" dirty="0"/>
              <a:t>for the 5 meals </a:t>
            </a:r>
            <a:endParaRPr lang="en-US" dirty="0" smtClean="0"/>
          </a:p>
          <a:p>
            <a:pPr lvl="1" fontAlgn="t"/>
            <a:endParaRPr lang="en-US" dirty="0"/>
          </a:p>
          <a:p>
            <a:pPr fontAlgn="t"/>
            <a:r>
              <a:rPr lang="en-US" dirty="0" smtClean="0"/>
              <a:t>Hint:  Think about your food groups and a balanced diet while making up the menus </a:t>
            </a:r>
          </a:p>
          <a:p>
            <a:pPr fontAlgn="t"/>
            <a:endParaRPr lang="en-US" dirty="0"/>
          </a:p>
          <a:p>
            <a:pPr fontAlgn="t"/>
            <a:r>
              <a:rPr lang="en-US" b="1" dirty="0" smtClean="0"/>
              <a:t>BRING MENUS &amp; SHOPPING LISTS TO MEETING NEXT WEEK to get the requirement credit </a:t>
            </a:r>
            <a:br>
              <a:rPr lang="en-US" b="1" dirty="0" smtClean="0"/>
            </a:br>
            <a:endParaRPr lang="en-US" b="1" dirty="0" smtClean="0"/>
          </a:p>
          <a:p>
            <a:pPr fontAlgn="t"/>
            <a:r>
              <a:rPr lang="en-US" b="1" dirty="0" smtClean="0"/>
              <a:t>Fill out your worksheet from this week 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4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Plan</a:t>
            </a:r>
            <a:r>
              <a:rPr lang="en-US" sz="440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of Action</a:t>
            </a:r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>
            <a:noAutofit/>
          </a:bodyPr>
          <a:lstStyle/>
          <a:p>
            <a:r>
              <a:rPr lang="en-US" sz="1400" b="1" dirty="0" smtClean="0"/>
              <a:t>Week 1 – </a:t>
            </a:r>
          </a:p>
          <a:p>
            <a:pPr lvl="1"/>
            <a:r>
              <a:rPr lang="en-US" sz="1200" dirty="0" smtClean="0"/>
              <a:t>Food Safety and Food Preparation</a:t>
            </a:r>
          </a:p>
          <a:p>
            <a:pPr lvl="1"/>
            <a:r>
              <a:rPr lang="en-US" sz="1200" dirty="0" smtClean="0"/>
              <a:t>Meal Planning </a:t>
            </a:r>
          </a:p>
          <a:p>
            <a:pPr lvl="1"/>
            <a:r>
              <a:rPr lang="en-US" sz="1200" dirty="0" smtClean="0"/>
              <a:t>Food Labels</a:t>
            </a:r>
          </a:p>
          <a:p>
            <a:pPr lvl="1"/>
            <a:r>
              <a:rPr lang="en-US" sz="1200" dirty="0" smtClean="0"/>
              <a:t>Types of cooking</a:t>
            </a:r>
          </a:p>
          <a:p>
            <a:r>
              <a:rPr lang="en-US" sz="1400" b="1" dirty="0" smtClean="0"/>
              <a:t>Homework from Week 1 </a:t>
            </a:r>
          </a:p>
          <a:p>
            <a:pPr lvl="1"/>
            <a:r>
              <a:rPr lang="en-US" sz="1200" dirty="0" smtClean="0"/>
              <a:t>Req 6a &amp; b </a:t>
            </a:r>
          </a:p>
          <a:p>
            <a:pPr lvl="1"/>
            <a:r>
              <a:rPr lang="en-US" sz="1200" dirty="0" smtClean="0"/>
              <a:t>Make weekend menu for patrol (5 meals plus one desert or snack)</a:t>
            </a:r>
          </a:p>
          <a:p>
            <a:pPr lvl="1"/>
            <a:r>
              <a:rPr lang="en-US" sz="1200" dirty="0" smtClean="0"/>
              <a:t>Prepare shopping list for the 5 meals </a:t>
            </a:r>
          </a:p>
          <a:p>
            <a:r>
              <a:rPr lang="en-US" sz="1400" b="1" dirty="0" smtClean="0"/>
              <a:t>Week 2 – Cooking!  </a:t>
            </a:r>
          </a:p>
          <a:p>
            <a:pPr lvl="1"/>
            <a:r>
              <a:rPr lang="en-US" sz="1200" dirty="0" smtClean="0"/>
              <a:t>Dutch Oven, Foil pack or kabobs, or pan</a:t>
            </a:r>
          </a:p>
          <a:p>
            <a:pPr lvl="1"/>
            <a:r>
              <a:rPr lang="en-US" sz="1200" dirty="0" smtClean="0"/>
              <a:t>1 breakfast, 1 lunch, 1 dinner, one dessert or snack</a:t>
            </a:r>
          </a:p>
          <a:p>
            <a:pPr lvl="1"/>
            <a:r>
              <a:rPr lang="en-US" sz="1200" dirty="0" smtClean="0"/>
              <a:t>Cleanup</a:t>
            </a:r>
          </a:p>
          <a:p>
            <a:r>
              <a:rPr lang="en-US" sz="1400" b="1" dirty="0" smtClean="0"/>
              <a:t>Homework from Week 2 </a:t>
            </a:r>
          </a:p>
          <a:p>
            <a:pPr lvl="1"/>
            <a:r>
              <a:rPr lang="en-US" sz="1200" dirty="0" smtClean="0"/>
              <a:t>Req 7a and b</a:t>
            </a:r>
          </a:p>
          <a:p>
            <a:pPr lvl="1"/>
            <a:r>
              <a:rPr lang="en-US" sz="1200" dirty="0" smtClean="0"/>
              <a:t>Make weekend menu for patrol for backpacking trip (3 meals, plus one snack)</a:t>
            </a:r>
          </a:p>
          <a:p>
            <a:r>
              <a:rPr lang="en-US" sz="1400" b="1" dirty="0" smtClean="0"/>
              <a:t>Week 3 – Cooking! </a:t>
            </a:r>
          </a:p>
          <a:p>
            <a:pPr lvl="1"/>
            <a:r>
              <a:rPr lang="en-US" sz="1200" dirty="0" smtClean="0"/>
              <a:t>Backpack/ Trail food meal </a:t>
            </a:r>
          </a:p>
          <a:p>
            <a:pPr lvl="1"/>
            <a:r>
              <a:rPr lang="en-US" sz="1200" dirty="0" smtClean="0"/>
              <a:t>2 typical meals and a snack </a:t>
            </a:r>
          </a:p>
          <a:p>
            <a:pPr lvl="1"/>
            <a:r>
              <a:rPr lang="en-US" sz="1200" dirty="0" smtClean="0"/>
              <a:t>Cleanup</a:t>
            </a:r>
          </a:p>
          <a:p>
            <a:r>
              <a:rPr lang="en-US" sz="1400" b="1" dirty="0" smtClean="0"/>
              <a:t>Homework for Week 3 </a:t>
            </a:r>
          </a:p>
          <a:p>
            <a:pPr lvl="1"/>
            <a:r>
              <a:rPr lang="en-US" sz="1200" dirty="0" smtClean="0"/>
              <a:t>Req 8 </a:t>
            </a:r>
          </a:p>
          <a:p>
            <a:pPr lvl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75195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Cooking Hazards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effectLst/>
              </a:rPr>
              <a:t>What can go wrong when you cook? </a:t>
            </a:r>
          </a:p>
          <a:p>
            <a:pPr lvl="1"/>
            <a:r>
              <a:rPr lang="en-US" dirty="0" smtClean="0"/>
              <a:t>Bad food</a:t>
            </a:r>
          </a:p>
          <a:p>
            <a:pPr lvl="2"/>
            <a:r>
              <a:rPr lang="en-US" dirty="0" smtClean="0">
                <a:effectLst/>
              </a:rPr>
              <a:t>Food Poisoning</a:t>
            </a:r>
          </a:p>
          <a:p>
            <a:pPr lvl="2"/>
            <a:r>
              <a:rPr lang="en-US" dirty="0" smtClean="0"/>
              <a:t>Spoiled Food</a:t>
            </a:r>
          </a:p>
          <a:p>
            <a:pPr lvl="2"/>
            <a:r>
              <a:rPr lang="en-US" dirty="0" smtClean="0"/>
              <a:t>How do you prevent this? </a:t>
            </a:r>
          </a:p>
          <a:p>
            <a:pPr lvl="2"/>
            <a:r>
              <a:rPr lang="en-US" dirty="0" smtClean="0">
                <a:effectLst/>
              </a:rPr>
              <a:t>What is First Aid for this? </a:t>
            </a:r>
          </a:p>
          <a:p>
            <a:pPr lvl="1"/>
            <a:r>
              <a:rPr lang="en-US" dirty="0" smtClean="0"/>
              <a:t>Allergies</a:t>
            </a:r>
          </a:p>
          <a:p>
            <a:pPr lvl="2"/>
            <a:r>
              <a:rPr lang="en-US" dirty="0" smtClean="0">
                <a:effectLst/>
              </a:rPr>
              <a:t>Common allergies:  Nuts, eggs, dairy</a:t>
            </a:r>
          </a:p>
          <a:p>
            <a:pPr lvl="2"/>
            <a:r>
              <a:rPr lang="en-US" dirty="0" smtClean="0"/>
              <a:t>Many others – depends upon the person, if any </a:t>
            </a:r>
          </a:p>
          <a:p>
            <a:pPr lvl="2"/>
            <a:r>
              <a:rPr lang="en-US" dirty="0" smtClean="0"/>
              <a:t>How do you prevent this? </a:t>
            </a:r>
          </a:p>
          <a:p>
            <a:pPr lvl="2"/>
            <a:r>
              <a:rPr lang="en-US" dirty="0" smtClean="0"/>
              <a:t>What is First Aid for this? </a:t>
            </a:r>
          </a:p>
          <a:p>
            <a:pPr lvl="1"/>
            <a:r>
              <a:rPr lang="en-US" dirty="0" smtClean="0"/>
              <a:t>Injuries</a:t>
            </a:r>
          </a:p>
          <a:p>
            <a:pPr lvl="2"/>
            <a:r>
              <a:rPr lang="en-US" dirty="0" smtClean="0"/>
              <a:t>Burns, cuts, scalds, choking</a:t>
            </a:r>
          </a:p>
          <a:p>
            <a:pPr lvl="2"/>
            <a:r>
              <a:rPr lang="en-US" dirty="0" smtClean="0"/>
              <a:t>How do you prevent this? </a:t>
            </a:r>
          </a:p>
          <a:p>
            <a:pPr lvl="2"/>
            <a:r>
              <a:rPr lang="en-US" dirty="0" smtClean="0"/>
              <a:t>What is First Aid for this? </a:t>
            </a:r>
          </a:p>
        </p:txBody>
      </p:sp>
    </p:spTree>
    <p:extLst>
      <p:ext uri="{BB962C8B-B14F-4D97-AF65-F5344CB8AC3E}">
        <p14:creationId xmlns:p14="http://schemas.microsoft.com/office/powerpoint/2010/main" val="1419985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Food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should we store fresh foods?  How do we prepare it properly for cooking? </a:t>
            </a:r>
          </a:p>
          <a:p>
            <a:pPr lvl="1"/>
            <a:r>
              <a:rPr lang="en-US" sz="2800" dirty="0" smtClean="0"/>
              <a:t>Meat? </a:t>
            </a:r>
          </a:p>
          <a:p>
            <a:pPr lvl="1"/>
            <a:r>
              <a:rPr lang="en-US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Fish? </a:t>
            </a:r>
          </a:p>
          <a:p>
            <a:pPr lvl="1"/>
            <a:r>
              <a:rPr lang="en-US" sz="2800" dirty="0" smtClean="0"/>
              <a:t>Chicken? Eggs?</a:t>
            </a:r>
          </a:p>
          <a:p>
            <a:pPr lvl="1"/>
            <a:r>
              <a:rPr lang="en-US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Dairy products? </a:t>
            </a:r>
          </a:p>
          <a:p>
            <a:pPr lvl="1"/>
            <a:r>
              <a:rPr lang="en-US" sz="2800" dirty="0" smtClean="0"/>
              <a:t>Fresh Vegetables? </a:t>
            </a:r>
          </a:p>
          <a:p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“cross-contamination”?</a:t>
            </a:r>
          </a:p>
          <a:p>
            <a:pPr lvl="1"/>
            <a:r>
              <a:rPr lang="en-US" dirty="0" smtClean="0"/>
              <a:t>How do we prevent it? </a:t>
            </a:r>
            <a:endParaRPr lang="en-US" kern="1200" dirty="0" smtClean="0">
              <a:solidFill>
                <a:schemeClr val="tx1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86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Food</a:t>
            </a:r>
            <a:r>
              <a:rPr lang="en-US" baseline="0" dirty="0" smtClean="0"/>
              <a:t> Related Illnesses</a:t>
            </a:r>
            <a:br>
              <a:rPr lang="en-US" baseline="0" dirty="0" smtClean="0"/>
            </a:br>
            <a:r>
              <a:rPr lang="en-US" dirty="0" smtClean="0"/>
              <a:t>How do we prevent these?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500" b="1" dirty="0" smtClean="0">
                <a:effectLst/>
              </a:rPr>
              <a:t>Salmonella </a:t>
            </a:r>
          </a:p>
          <a:p>
            <a:pPr lvl="1"/>
            <a:r>
              <a:rPr lang="en-US" sz="1500" dirty="0" smtClean="0"/>
              <a:t>Raw and undercooked foods </a:t>
            </a:r>
          </a:p>
          <a:p>
            <a:pPr lvl="1"/>
            <a:r>
              <a:rPr lang="en-US" sz="1500" dirty="0" smtClean="0"/>
              <a:t>Diarrhea, Fever abdominal cramps, for up to a week </a:t>
            </a:r>
            <a:endParaRPr lang="en-US" sz="1500" dirty="0"/>
          </a:p>
          <a:p>
            <a:r>
              <a:rPr lang="en-US" sz="1500" b="1" dirty="0" smtClean="0">
                <a:effectLst/>
              </a:rPr>
              <a:t>Staphylococcal aureus </a:t>
            </a:r>
          </a:p>
          <a:p>
            <a:pPr lvl="1"/>
            <a:r>
              <a:rPr lang="en-US" sz="1500" dirty="0" smtClean="0"/>
              <a:t>Grows very quickly in improperly stored foods or improperly cooked foods</a:t>
            </a:r>
          </a:p>
          <a:p>
            <a:pPr lvl="1"/>
            <a:r>
              <a:rPr lang="en-US" sz="1500" dirty="0" smtClean="0"/>
              <a:t>Nausea, vomiting, stomach cramps diarrhea for up to several days </a:t>
            </a:r>
            <a:endParaRPr lang="en-US" sz="1500" dirty="0"/>
          </a:p>
          <a:p>
            <a:r>
              <a:rPr lang="en-US" sz="1500" b="1" dirty="0" smtClean="0">
                <a:effectLst/>
              </a:rPr>
              <a:t>Escherichia coli (E. coli) </a:t>
            </a:r>
          </a:p>
          <a:p>
            <a:pPr lvl="1"/>
            <a:r>
              <a:rPr lang="en-US" sz="1500" dirty="0" smtClean="0"/>
              <a:t>Spread through human or animal waste and incompletely cooked foods </a:t>
            </a:r>
          </a:p>
          <a:p>
            <a:pPr lvl="1"/>
            <a:r>
              <a:rPr lang="en-US" sz="1500" dirty="0" smtClean="0"/>
              <a:t>Abdominal cramps, diarrhea, vomiting and low fever for 5-7 days. </a:t>
            </a:r>
            <a:endParaRPr lang="en-US" sz="1500" dirty="0"/>
          </a:p>
          <a:p>
            <a:r>
              <a:rPr lang="en-US" sz="1500" b="1" dirty="0" smtClean="0">
                <a:effectLst/>
              </a:rPr>
              <a:t>Clostridium botulinum (Botulism) </a:t>
            </a:r>
          </a:p>
          <a:p>
            <a:pPr lvl="1"/>
            <a:r>
              <a:rPr lang="en-US" sz="1500" dirty="0" smtClean="0"/>
              <a:t>Improperly canned or stored foods </a:t>
            </a:r>
          </a:p>
          <a:p>
            <a:pPr lvl="1"/>
            <a:r>
              <a:rPr lang="en-US" sz="1500" dirty="0" smtClean="0"/>
              <a:t>Nerve toxin, with double vision, slurred speech, drooping eyelids, muscle weakness, difficulty swallowing or breathing  for up to 10 days after eating.  Can be deadly</a:t>
            </a:r>
            <a:endParaRPr lang="en-US" sz="1500" dirty="0"/>
          </a:p>
          <a:p>
            <a:r>
              <a:rPr lang="en-US" sz="1500" b="1" dirty="0" smtClean="0">
                <a:effectLst/>
              </a:rPr>
              <a:t>Campylobacter </a:t>
            </a:r>
            <a:r>
              <a:rPr lang="en-US" sz="1500" b="1" dirty="0" err="1" smtClean="0">
                <a:effectLst/>
              </a:rPr>
              <a:t>jejuni</a:t>
            </a:r>
            <a:r>
              <a:rPr lang="en-US" sz="1500" b="1" dirty="0" smtClean="0">
                <a:effectLst/>
              </a:rPr>
              <a:t> </a:t>
            </a:r>
            <a:endParaRPr lang="en-US" sz="1500" dirty="0" smtClean="0">
              <a:effectLst/>
            </a:endParaRPr>
          </a:p>
          <a:p>
            <a:pPr lvl="1"/>
            <a:r>
              <a:rPr lang="en-US" sz="1500" dirty="0" smtClean="0"/>
              <a:t>Bacterium from contaminated water, raw/ unpasteurized milk, or raw or undercooked meat</a:t>
            </a:r>
          </a:p>
          <a:p>
            <a:pPr lvl="1"/>
            <a:r>
              <a:rPr lang="en-US" sz="1500" dirty="0" smtClean="0"/>
              <a:t>Diarrhea, abdominal pain, nausea, headaches, and fever for 5-7 days starting 2-5 after eating </a:t>
            </a:r>
          </a:p>
        </p:txBody>
      </p:sp>
    </p:spTree>
    <p:extLst>
      <p:ext uri="{BB962C8B-B14F-4D97-AF65-F5344CB8AC3E}">
        <p14:creationId xmlns:p14="http://schemas.microsoft.com/office/powerpoint/2010/main" val="3798759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Food</a:t>
            </a:r>
            <a:r>
              <a:rPr lang="en-US" baseline="0" dirty="0" smtClean="0"/>
              <a:t> Related Illnesses</a:t>
            </a:r>
            <a:br>
              <a:rPr lang="en-US" baseline="0" dirty="0" smtClean="0"/>
            </a:br>
            <a:r>
              <a:rPr lang="en-US" dirty="0" smtClean="0"/>
              <a:t>How do we prevent these?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600" b="1" dirty="0" smtClean="0">
                <a:effectLst/>
              </a:rPr>
              <a:t>Hepatitis A</a:t>
            </a:r>
          </a:p>
          <a:p>
            <a:pPr lvl="1"/>
            <a:r>
              <a:rPr lang="en-US" dirty="0" smtClean="0"/>
              <a:t>Improper handing of food, consumption of contaminated food or water, or human-to human contact</a:t>
            </a:r>
          </a:p>
          <a:p>
            <a:pPr lvl="1"/>
            <a:r>
              <a:rPr lang="en-US" dirty="0" smtClean="0"/>
              <a:t>Fever, nausea, abdominal discomfort and jaundice  -- up to several weeks </a:t>
            </a:r>
          </a:p>
          <a:p>
            <a:r>
              <a:rPr lang="en-US" sz="2600" b="1" dirty="0" smtClean="0">
                <a:effectLst/>
              </a:rPr>
              <a:t>Listeria monocytogenes</a:t>
            </a:r>
          </a:p>
          <a:p>
            <a:pPr lvl="1"/>
            <a:r>
              <a:rPr lang="en-US" dirty="0" smtClean="0"/>
              <a:t>Contaminated foods, such as unpasteurized milk or raw foods </a:t>
            </a:r>
          </a:p>
          <a:p>
            <a:pPr lvl="1"/>
            <a:r>
              <a:rPr lang="en-US" dirty="0" smtClean="0"/>
              <a:t>Fever, nausea, muscle aches, diarrhea – can spread to the nervous system and get much worse </a:t>
            </a:r>
          </a:p>
          <a:p>
            <a:r>
              <a:rPr lang="en-US" sz="2600" b="1" dirty="0" smtClean="0">
                <a:effectLst/>
              </a:rPr>
              <a:t>Cryptosporidium</a:t>
            </a:r>
          </a:p>
          <a:p>
            <a:pPr lvl="1"/>
            <a:r>
              <a:rPr lang="en-US" dirty="0" smtClean="0"/>
              <a:t>Parasite spread through untreated water and contaminated food </a:t>
            </a:r>
          </a:p>
          <a:p>
            <a:pPr lvl="1"/>
            <a:r>
              <a:rPr lang="en-US" dirty="0" smtClean="0"/>
              <a:t>Dehydration, stomach cramps, fever, nausea, vomiting and weight loss for up to  weeks after you get it.  </a:t>
            </a:r>
          </a:p>
          <a:p>
            <a:r>
              <a:rPr lang="en-US" sz="2600" b="1" dirty="0" smtClean="0">
                <a:effectLst/>
              </a:rPr>
              <a:t>Norovirus</a:t>
            </a:r>
          </a:p>
          <a:p>
            <a:pPr lvl="1"/>
            <a:r>
              <a:rPr lang="en-US" sz="2700" dirty="0" smtClean="0"/>
              <a:t>Human waste and Contaminated surfaces to go from person to person</a:t>
            </a:r>
          </a:p>
          <a:p>
            <a:pPr lvl="1"/>
            <a:r>
              <a:rPr lang="en-US" sz="2700" dirty="0" smtClean="0"/>
              <a:t>Diaherra, vomiting, abdominal pain – can be deadly if goes into dehydration</a:t>
            </a:r>
          </a:p>
          <a:p>
            <a:pPr lvl="1"/>
            <a:endParaRPr lang="en-US" sz="2200" dirty="0" smtClean="0">
              <a:effectLst/>
            </a:endParaRPr>
          </a:p>
          <a:p>
            <a:r>
              <a:rPr lang="en-US" sz="2600" b="1" dirty="0" smtClean="0"/>
              <a:t>Other  -- </a:t>
            </a:r>
          </a:p>
          <a:p>
            <a:pPr lvl="1"/>
            <a:r>
              <a:rPr lang="en-US" dirty="0" smtClean="0"/>
              <a:t>F</a:t>
            </a:r>
            <a:r>
              <a:rPr lang="en-US" dirty="0" smtClean="0">
                <a:effectLst/>
              </a:rPr>
              <a:t>ood allergies, food intolerance, other food-related diseases,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174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Food Planning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Name 5 of each </a:t>
            </a:r>
          </a:p>
          <a:p>
            <a:r>
              <a:rPr lang="en-US" dirty="0" smtClean="0"/>
              <a:t>Fruits</a:t>
            </a:r>
          </a:p>
          <a:p>
            <a:pPr marL="457200" lvl="1" indent="0">
              <a:buNone/>
            </a:pPr>
            <a:r>
              <a:rPr lang="en-US" dirty="0" smtClean="0"/>
              <a:t>1.5 – 2 cups a day</a:t>
            </a:r>
          </a:p>
          <a:p>
            <a:r>
              <a:rPr lang="en-US" dirty="0" smtClean="0"/>
              <a:t>Vegetables </a:t>
            </a:r>
          </a:p>
          <a:p>
            <a:pPr marL="457200" lvl="1" indent="0">
              <a:buNone/>
            </a:pPr>
            <a:r>
              <a:rPr lang="en-US" dirty="0" smtClean="0"/>
              <a:t>2.5 – 3 cups a day</a:t>
            </a:r>
          </a:p>
          <a:p>
            <a:r>
              <a:rPr lang="en-US" dirty="0" smtClean="0"/>
              <a:t>Grains</a:t>
            </a:r>
          </a:p>
          <a:p>
            <a:pPr marL="457200" lvl="1" indent="0">
              <a:buNone/>
            </a:pPr>
            <a:r>
              <a:rPr lang="en-US" dirty="0" smtClean="0"/>
              <a:t>6 – 8 oz per day</a:t>
            </a:r>
          </a:p>
          <a:p>
            <a:r>
              <a:rPr lang="en-US" dirty="0" smtClean="0"/>
              <a:t>Proteins</a:t>
            </a:r>
          </a:p>
          <a:p>
            <a:pPr marL="457200" lvl="1" indent="0">
              <a:buNone/>
            </a:pPr>
            <a:r>
              <a:rPr lang="en-US" dirty="0" smtClean="0"/>
              <a:t>5 – 6.6 oz per day</a:t>
            </a:r>
          </a:p>
          <a:p>
            <a:r>
              <a:rPr lang="en-US" dirty="0" smtClean="0"/>
              <a:t>Dairy </a:t>
            </a:r>
          </a:p>
          <a:p>
            <a:pPr marL="457200" lvl="1" indent="0">
              <a:buNone/>
            </a:pPr>
            <a:r>
              <a:rPr lang="en-US" dirty="0" smtClean="0"/>
              <a:t>3 cups per day</a:t>
            </a:r>
            <a:endParaRPr lang="en-US" dirty="0"/>
          </a:p>
        </p:txBody>
      </p:sp>
      <p:pic>
        <p:nvPicPr>
          <p:cNvPr id="1026" name="Picture 2" descr="MyPlate blue logo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905000"/>
            <a:ext cx="410718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52372" y="1720334"/>
            <a:ext cx="254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www.choosemyplate.gov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678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about it..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you eat a balanced diet? </a:t>
            </a:r>
          </a:p>
          <a:p>
            <a:r>
              <a:rPr lang="en-US" dirty="0" smtClean="0"/>
              <a:t>What are you current eating habits?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Why should you limit your intake of oils and sugars?</a:t>
            </a:r>
          </a:p>
          <a:p>
            <a:endParaRPr lang="en-US" dirty="0"/>
          </a:p>
          <a:p>
            <a:r>
              <a:rPr lang="en-US" dirty="0" smtClean="0"/>
              <a:t>How does exercise and activities effect your need for food and nutrition?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178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Terms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47500" lnSpcReduction="20000"/>
          </a:bodyPr>
          <a:lstStyle/>
          <a:p>
            <a:r>
              <a:rPr lang="en-US" b="1" dirty="0" smtClean="0">
                <a:effectLst/>
              </a:rPr>
              <a:t>Calorie	</a:t>
            </a:r>
            <a:r>
              <a:rPr lang="en-US" dirty="0" smtClean="0">
                <a:effectLst/>
              </a:rPr>
              <a:t>	- A unit of food energy.</a:t>
            </a:r>
          </a:p>
          <a:p>
            <a:r>
              <a:rPr lang="en-US" b="1" dirty="0" smtClean="0"/>
              <a:t>F</a:t>
            </a:r>
            <a:r>
              <a:rPr lang="en-US" b="1" dirty="0" smtClean="0">
                <a:effectLst/>
              </a:rPr>
              <a:t>at </a:t>
            </a:r>
            <a:r>
              <a:rPr lang="en-US" dirty="0" smtClean="0">
                <a:effectLst/>
              </a:rPr>
              <a:t>		- A type of food.  Needed for proper function of your body. But people eat too 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		   much of the wrong types of fat </a:t>
            </a:r>
          </a:p>
          <a:p>
            <a:r>
              <a:rPr lang="en-US" b="1" dirty="0" smtClean="0"/>
              <a:t>S</a:t>
            </a:r>
            <a:r>
              <a:rPr lang="en-US" b="1" dirty="0" smtClean="0">
                <a:effectLst/>
              </a:rPr>
              <a:t>aturated fat</a:t>
            </a:r>
            <a:r>
              <a:rPr lang="en-US" dirty="0" smtClean="0">
                <a:effectLst/>
              </a:rPr>
              <a:t>	- A type of fat, found in animal fats (cream, cheese, butter, lard, etc) and in some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		  vegetable oils (coconut oil, palm oil).  Can increase risk of heart disease</a:t>
            </a:r>
          </a:p>
          <a:p>
            <a:r>
              <a:rPr lang="en-US" b="1" dirty="0" smtClean="0"/>
              <a:t>T</a:t>
            </a:r>
            <a:r>
              <a:rPr lang="en-US" b="1" dirty="0" smtClean="0">
                <a:effectLst/>
              </a:rPr>
              <a:t>rans fat</a:t>
            </a:r>
            <a:r>
              <a:rPr lang="en-US" dirty="0" smtClean="0">
                <a:effectLst/>
              </a:rPr>
              <a:t>	- A type of fat, not normally found in nature that is produced from vegetable fats 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		  for use in prepared foods such as fast foods.  Strong evidence with heart 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		  disease</a:t>
            </a:r>
          </a:p>
          <a:p>
            <a:r>
              <a:rPr lang="en-US" b="1" dirty="0" smtClean="0"/>
              <a:t>C</a:t>
            </a:r>
            <a:r>
              <a:rPr lang="en-US" b="1" dirty="0" smtClean="0">
                <a:effectLst/>
              </a:rPr>
              <a:t>holesterol</a:t>
            </a:r>
            <a:r>
              <a:rPr lang="en-US" dirty="0" smtClean="0">
                <a:effectLst/>
              </a:rPr>
              <a:t>	- A natural substance needed for your body to function.  But </a:t>
            </a:r>
            <a:r>
              <a:rPr lang="en-US" dirty="0" smtClean="0"/>
              <a:t>if it goes out of </a:t>
            </a:r>
            <a:br>
              <a:rPr lang="en-US" dirty="0" smtClean="0"/>
            </a:br>
            <a:r>
              <a:rPr lang="en-US" dirty="0" smtClean="0"/>
              <a:t>		  balance, it can lead to heart disease, heart attacks and strokes.  Affected by </a:t>
            </a:r>
            <a:br>
              <a:rPr lang="en-US" dirty="0" smtClean="0"/>
            </a:br>
            <a:r>
              <a:rPr lang="en-US" dirty="0" smtClean="0"/>
              <a:t>		  what type of foods you eat. </a:t>
            </a:r>
            <a:endParaRPr lang="en-US" dirty="0" smtClean="0">
              <a:effectLst/>
            </a:endParaRPr>
          </a:p>
          <a:p>
            <a:r>
              <a:rPr lang="en-US" b="1" dirty="0" smtClean="0"/>
              <a:t>S</a:t>
            </a:r>
            <a:r>
              <a:rPr lang="en-US" b="1" dirty="0" smtClean="0">
                <a:effectLst/>
              </a:rPr>
              <a:t>odium </a:t>
            </a:r>
            <a:r>
              <a:rPr lang="en-US" dirty="0" smtClean="0">
                <a:effectLst/>
              </a:rPr>
              <a:t>	- Chemical needed in your body, from salt “sodium chloride”.  </a:t>
            </a:r>
            <a:r>
              <a:rPr lang="en-US" dirty="0" smtClean="0"/>
              <a:t>Can easily get too </a:t>
            </a:r>
            <a:br>
              <a:rPr lang="en-US" dirty="0" smtClean="0"/>
            </a:br>
            <a:r>
              <a:rPr lang="en-US" dirty="0" smtClean="0"/>
              <a:t>		  much from common food use. </a:t>
            </a:r>
            <a:endParaRPr lang="en-US" dirty="0" smtClean="0">
              <a:effectLst/>
            </a:endParaRPr>
          </a:p>
          <a:p>
            <a:r>
              <a:rPr lang="en-US" b="1" dirty="0" smtClean="0"/>
              <a:t>C</a:t>
            </a:r>
            <a:r>
              <a:rPr lang="en-US" b="1" dirty="0" smtClean="0">
                <a:effectLst/>
              </a:rPr>
              <a:t>arbohydrate</a:t>
            </a:r>
            <a:r>
              <a:rPr lang="en-US" dirty="0" smtClean="0">
                <a:effectLst/>
              </a:rPr>
              <a:t>	- O</a:t>
            </a:r>
            <a:r>
              <a:rPr lang="en-US" dirty="0" smtClean="0"/>
              <a:t>ne </a:t>
            </a:r>
            <a:r>
              <a:rPr lang="en-US" dirty="0"/>
              <a:t>of the main types of nutrients. They are the most important source of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  energy </a:t>
            </a:r>
            <a:r>
              <a:rPr lang="en-US" dirty="0"/>
              <a:t>for your body. </a:t>
            </a:r>
            <a:endParaRPr lang="en-US" dirty="0" smtClean="0">
              <a:effectLst/>
            </a:endParaRPr>
          </a:p>
          <a:p>
            <a:r>
              <a:rPr lang="en-US" b="1" dirty="0" smtClean="0"/>
              <a:t>D</a:t>
            </a:r>
            <a:r>
              <a:rPr lang="en-US" b="1" dirty="0" smtClean="0">
                <a:effectLst/>
              </a:rPr>
              <a:t>ietary fiber </a:t>
            </a:r>
            <a:r>
              <a:rPr lang="en-US" dirty="0" smtClean="0">
                <a:effectLst/>
              </a:rPr>
              <a:t>	- “Roughage” </a:t>
            </a:r>
            <a:r>
              <a:rPr lang="en-US" dirty="0" smtClean="0"/>
              <a:t>is </a:t>
            </a:r>
            <a:r>
              <a:rPr lang="en-US" dirty="0"/>
              <a:t>the indigestible portion of food derived from plants. </a:t>
            </a:r>
            <a:endParaRPr lang="en-US" dirty="0" smtClean="0">
              <a:effectLst/>
            </a:endParaRPr>
          </a:p>
          <a:p>
            <a:r>
              <a:rPr lang="en-US" b="1" dirty="0" smtClean="0"/>
              <a:t>S</a:t>
            </a:r>
            <a:r>
              <a:rPr lang="en-US" b="1" dirty="0" smtClean="0">
                <a:effectLst/>
              </a:rPr>
              <a:t>ugar</a:t>
            </a:r>
            <a:r>
              <a:rPr lang="en-US" dirty="0" smtClean="0">
                <a:effectLst/>
              </a:rPr>
              <a:t>		- Common name for sweet tasting </a:t>
            </a:r>
            <a:r>
              <a:rPr lang="en-US" dirty="0" smtClean="0"/>
              <a:t>soluble </a:t>
            </a:r>
            <a:r>
              <a:rPr lang="en-US" dirty="0"/>
              <a:t>carbohydrates, many of which </a:t>
            </a:r>
            <a:r>
              <a:rPr lang="en-US" dirty="0" smtClean="0"/>
              <a:t>are </a:t>
            </a:r>
            <a:br>
              <a:rPr lang="en-US" dirty="0" smtClean="0"/>
            </a:br>
            <a:r>
              <a:rPr lang="en-US" dirty="0" smtClean="0"/>
              <a:t>		  used </a:t>
            </a:r>
            <a:r>
              <a:rPr lang="en-US" dirty="0"/>
              <a:t>in food. </a:t>
            </a:r>
            <a:r>
              <a:rPr lang="en-US" dirty="0" smtClean="0"/>
              <a:t> Very high in energy.  </a:t>
            </a:r>
          </a:p>
          <a:p>
            <a:r>
              <a:rPr lang="en-US" b="1" dirty="0" smtClean="0"/>
              <a:t>P</a:t>
            </a:r>
            <a:r>
              <a:rPr lang="en-US" b="1" dirty="0" smtClean="0">
                <a:effectLst/>
              </a:rPr>
              <a:t>rotein </a:t>
            </a:r>
            <a:r>
              <a:rPr lang="en-US" dirty="0" smtClean="0">
                <a:effectLst/>
              </a:rPr>
              <a:t>	- </a:t>
            </a:r>
            <a:r>
              <a:rPr lang="en-US" dirty="0" smtClean="0"/>
              <a:t>Proteins </a:t>
            </a:r>
            <a:r>
              <a:rPr lang="en-US" dirty="0"/>
              <a:t>are large biomolecules, or macromolecules, consisting of one or more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  long </a:t>
            </a:r>
            <a:r>
              <a:rPr lang="en-US" dirty="0"/>
              <a:t>chains of amino </a:t>
            </a:r>
            <a:r>
              <a:rPr lang="en-US" dirty="0" smtClean="0"/>
              <a:t>acids. You need protein in your diet to help your body </a:t>
            </a:r>
            <a:br>
              <a:rPr lang="en-US" dirty="0" smtClean="0"/>
            </a:br>
            <a:r>
              <a:rPr lang="en-US" dirty="0" smtClean="0"/>
              <a:t>		  repair cells and make new ones. Protein is also important for growth and </a:t>
            </a:r>
            <a:br>
              <a:rPr lang="en-US" dirty="0" smtClean="0"/>
            </a:br>
            <a:r>
              <a:rPr lang="en-US" dirty="0" smtClean="0"/>
              <a:t>		 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56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637</Words>
  <Application>Microsoft Office PowerPoint</Application>
  <PresentationFormat>On-screen Show (4:3)</PresentationFormat>
  <Paragraphs>141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Cooking Merit Badge</vt:lpstr>
      <vt:lpstr>Plan of Action </vt:lpstr>
      <vt:lpstr>Cooking Hazards</vt:lpstr>
      <vt:lpstr>Food Storage</vt:lpstr>
      <vt:lpstr>Food Related Illnesses How do we prevent these? </vt:lpstr>
      <vt:lpstr>Food Related Illnesses How do we prevent these?</vt:lpstr>
      <vt:lpstr>Food Planning </vt:lpstr>
      <vt:lpstr>Think about it.. </vt:lpstr>
      <vt:lpstr>Key Terms </vt:lpstr>
      <vt:lpstr>Food Labels!</vt:lpstr>
      <vt:lpstr>Food Labels!</vt:lpstr>
      <vt:lpstr>Types of cooking</vt:lpstr>
      <vt:lpstr>Homework for Week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Cooking Merit Badge</dc:title>
  <dc:creator>Valued Customer</dc:creator>
  <cp:lastModifiedBy>Mc Clure, Wallace A</cp:lastModifiedBy>
  <cp:revision>23</cp:revision>
  <dcterms:created xsi:type="dcterms:W3CDTF">2015-09-09T03:26:30Z</dcterms:created>
  <dcterms:modified xsi:type="dcterms:W3CDTF">2015-09-10T01:13:27Z</dcterms:modified>
</cp:coreProperties>
</file>