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70" autoAdjust="0"/>
  </p:normalViewPr>
  <p:slideViewPr>
    <p:cSldViewPr snapToGrid="0">
      <p:cViewPr varScale="1">
        <p:scale>
          <a:sx n="77" d="100"/>
          <a:sy n="77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CF3F3-3E91-49E4-9650-B1AF3AA3AF82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559CC-136F-4F08-8FAA-CF4C2D96B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2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2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5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7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9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3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7B05-E177-44A1-B5AF-569C32923A7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3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9635EF-A37B-46F8-BAB6-A1986E10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" y="906515"/>
            <a:ext cx="7335078" cy="20425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0E99C8-A860-4706-8F74-801BC9831260}"/>
              </a:ext>
            </a:extLst>
          </p:cNvPr>
          <p:cNvSpPr txBox="1"/>
          <p:nvPr/>
        </p:nvSpPr>
        <p:spPr>
          <a:xfrm>
            <a:off x="506895" y="3429000"/>
            <a:ext cx="11439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参考文献：</a:t>
            </a:r>
            <a:r>
              <a:rPr lang="en-US" altLang="zh-CN" dirty="0"/>
              <a:t>Pre-clinical activity of combined LSD1 and mTORC1 inhibition in MLL-translocated acute </a:t>
            </a:r>
            <a:r>
              <a:rPr lang="en-US" altLang="zh-CN" b="1" dirty="0"/>
              <a:t>myeloid </a:t>
            </a:r>
            <a:r>
              <a:rPr lang="en-US" altLang="zh-CN" b="1" dirty="0" err="1"/>
              <a:t>leukaemia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dirty="0"/>
              <a:t>数据集：</a:t>
            </a:r>
            <a:r>
              <a:rPr lang="en-US" altLang="zh-CN" b="1" dirty="0"/>
              <a:t>GSE126486</a:t>
            </a:r>
          </a:p>
          <a:p>
            <a:r>
              <a:rPr lang="zh-CN" altLang="en-US" b="1" dirty="0"/>
              <a:t>细胞系： </a:t>
            </a:r>
            <a:r>
              <a:rPr lang="en-US" altLang="zh-CN" b="1" dirty="0"/>
              <a:t>THP1</a:t>
            </a:r>
            <a:r>
              <a:rPr lang="zh-CN" altLang="en-US" b="1" dirty="0"/>
              <a:t>，</a:t>
            </a:r>
            <a:r>
              <a:rPr lang="en-US" altLang="zh-CN" b="1" dirty="0"/>
              <a:t>Acute Myeloid Leukemia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C1875-308F-4024-A499-8EFF908FB063}"/>
              </a:ext>
            </a:extLst>
          </p:cNvPr>
          <p:cNvSpPr txBox="1"/>
          <p:nvPr/>
        </p:nvSpPr>
        <p:spPr>
          <a:xfrm>
            <a:off x="391886" y="108857"/>
            <a:ext cx="4579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分析流程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3B7F8E-B02A-4D5E-9440-036088131705}"/>
              </a:ext>
            </a:extLst>
          </p:cNvPr>
          <p:cNvSpPr txBox="1"/>
          <p:nvPr/>
        </p:nvSpPr>
        <p:spPr>
          <a:xfrm>
            <a:off x="546671" y="4441930"/>
            <a:ext cx="65498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LSD1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组氨酸 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赖氨酸特异的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去甲基化酶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，是一个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therapeutic target in AML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研究目的： 为了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gens/pathways that collaborate with LSD1 to maintain the leukemic phenotype, which could be targeted by combination therapies.</a:t>
            </a:r>
          </a:p>
          <a:p>
            <a:pPr algn="l"/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研究方法： 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genome-wide CRISRP screening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8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DC22A2-F744-4F0D-973C-8D5670B5F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2" y="894518"/>
            <a:ext cx="3600000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55AD48-CA0D-46C9-8C01-1D0465194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2" y="2514605"/>
            <a:ext cx="36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680904-5B51-4C38-A447-008D7AA4D9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2" y="4343395"/>
            <a:ext cx="3600000" cy="1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823B6B-DEF3-46C4-84F8-9165F552FC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65" y="487013"/>
            <a:ext cx="3425687" cy="34256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D9F6B0-9767-4971-B41F-8E8D0EB3F5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5" y="791172"/>
            <a:ext cx="3745834" cy="31215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208F9A-011A-4741-B85E-C500F08FDF6E}"/>
              </a:ext>
            </a:extLst>
          </p:cNvPr>
          <p:cNvSpPr txBox="1"/>
          <p:nvPr/>
        </p:nvSpPr>
        <p:spPr>
          <a:xfrm>
            <a:off x="391886" y="108857"/>
            <a:ext cx="4579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QC of sgRNA and samples</a:t>
            </a:r>
            <a:endParaRPr lang="zh-CN" altLang="en-US" sz="22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9AD200-456B-4B5B-8A8B-0ACE68FBF08A}"/>
              </a:ext>
            </a:extLst>
          </p:cNvPr>
          <p:cNvSpPr txBox="1"/>
          <p:nvPr/>
        </p:nvSpPr>
        <p:spPr>
          <a:xfrm>
            <a:off x="4413246" y="4590143"/>
            <a:ext cx="7278011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sgRNA counts </a:t>
            </a:r>
            <a:r>
              <a:rPr lang="zh-CN" altLang="en-US" b="1" dirty="0"/>
              <a:t>值相对较低</a:t>
            </a:r>
            <a:r>
              <a:rPr lang="en-US" altLang="zh-CN" b="1" dirty="0"/>
              <a:t>&lt;100</a:t>
            </a:r>
            <a:r>
              <a:rPr lang="zh-CN" altLang="en-US" b="1" dirty="0"/>
              <a:t>，分布整体上是均匀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相关性和</a:t>
            </a:r>
            <a:r>
              <a:rPr lang="en-US" altLang="zh-CN" b="1" dirty="0"/>
              <a:t>PCA</a:t>
            </a:r>
            <a:r>
              <a:rPr lang="zh-CN" altLang="en-US" b="1" dirty="0"/>
              <a:t>分析，</a:t>
            </a:r>
            <a:r>
              <a:rPr lang="en-US" altLang="zh-CN" b="1" dirty="0"/>
              <a:t>DMSO</a:t>
            </a:r>
            <a:r>
              <a:rPr lang="zh-CN" altLang="en-US" b="1" dirty="0"/>
              <a:t>组和</a:t>
            </a:r>
            <a:r>
              <a:rPr lang="en-US" altLang="zh-CN" b="1" dirty="0" err="1"/>
              <a:t>CompB</a:t>
            </a:r>
            <a:r>
              <a:rPr lang="zh-CN" altLang="en-US" b="1" dirty="0"/>
              <a:t>组有些</a:t>
            </a:r>
            <a:r>
              <a:rPr lang="en-US" altLang="zh-CN" b="1" dirty="0"/>
              <a:t>overlap</a:t>
            </a:r>
            <a:r>
              <a:rPr lang="zh-CN" altLang="en-US" b="1" dirty="0"/>
              <a:t>，质控有些低</a:t>
            </a:r>
          </a:p>
        </p:txBody>
      </p:sp>
    </p:spTree>
    <p:extLst>
      <p:ext uri="{BB962C8B-B14F-4D97-AF65-F5344CB8AC3E}">
        <p14:creationId xmlns:p14="http://schemas.microsoft.com/office/powerpoint/2010/main" val="19735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D9D98CC-2EBF-4212-9E21-BBE4BC6C9DC9}"/>
              </a:ext>
            </a:extLst>
          </p:cNvPr>
          <p:cNvSpPr txBox="1"/>
          <p:nvPr/>
        </p:nvSpPr>
        <p:spPr>
          <a:xfrm>
            <a:off x="391886" y="108857"/>
            <a:ext cx="4579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Rank of gene effect</a:t>
            </a:r>
            <a:endParaRPr lang="zh-CN" altLang="en-US" sz="22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84BE6C9-8461-4234-8A7D-3E2829309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815002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CD6778-3E34-406B-BFD3-0EA02361E1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0" y="816953"/>
            <a:ext cx="5400000" cy="27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49C046-E6D4-4613-93BD-B28CCB8C0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0" y="3517372"/>
            <a:ext cx="5760001" cy="28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9D98CC-2EBF-4212-9E21-BBE4BC6C9DC9}"/>
              </a:ext>
            </a:extLst>
          </p:cNvPr>
          <p:cNvSpPr txBox="1"/>
          <p:nvPr/>
        </p:nvSpPr>
        <p:spPr>
          <a:xfrm>
            <a:off x="391886" y="108857"/>
            <a:ext cx="4579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Results of Chronos analysis</a:t>
            </a:r>
            <a:endParaRPr lang="zh-CN" altLang="en-US" sz="2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8F3DF7-7DAF-44A0-81CD-6A67F661362D}"/>
              </a:ext>
            </a:extLst>
          </p:cNvPr>
          <p:cNvSpPr txBox="1"/>
          <p:nvPr/>
        </p:nvSpPr>
        <p:spPr>
          <a:xfrm>
            <a:off x="5282569" y="4771202"/>
            <a:ext cx="688624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Overall, this</a:t>
            </a:r>
            <a:r>
              <a:rPr lang="zh-CN" altLang="en-US" b="1" dirty="0"/>
              <a:t> </a:t>
            </a:r>
            <a:r>
              <a:rPr lang="en-US" altLang="zh-CN" b="1" dirty="0"/>
              <a:t>CRISPR</a:t>
            </a:r>
            <a:r>
              <a:rPr lang="zh-CN" altLang="en-US" b="1" dirty="0"/>
              <a:t> </a:t>
            </a:r>
            <a:r>
              <a:rPr lang="en-US" altLang="zh-CN" b="1" dirty="0"/>
              <a:t>screen works well. Essential gene effect around -0.75, non-target and non-essential around 0.</a:t>
            </a:r>
            <a:r>
              <a:rPr lang="zh-CN" altLang="en-US" b="1" dirty="0"/>
              <a:t> </a:t>
            </a:r>
            <a:r>
              <a:rPr lang="en-US" altLang="zh-CN" b="1" dirty="0"/>
              <a:t>But</a:t>
            </a:r>
            <a:r>
              <a:rPr lang="zh-CN" altLang="en-US" b="1" dirty="0"/>
              <a:t> </a:t>
            </a:r>
            <a:r>
              <a:rPr lang="en-US" altLang="zh-CN" b="1" dirty="0"/>
              <a:t>there’re some outliers in non-target indicating low QC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/>
              <a:t>CompB</a:t>
            </a:r>
            <a:r>
              <a:rPr lang="en-US" altLang="zh-CN" b="1" dirty="0"/>
              <a:t> vs DMSO to screen candidate targets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B24B48F-C602-49E0-99F7-FDE778D700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11" y="968479"/>
            <a:ext cx="4863548" cy="3647661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376EFBF-1A15-465C-B441-A72A67E38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63537"/>
              </p:ext>
            </p:extLst>
          </p:nvPr>
        </p:nvGraphicFramePr>
        <p:xfrm>
          <a:off x="9018285" y="2908577"/>
          <a:ext cx="2371726" cy="123571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428626">
                  <a:extLst>
                    <a:ext uri="{9D8B030D-6E8A-4147-A177-3AD203B41FA5}">
                      <a16:colId xmlns:a16="http://schemas.microsoft.com/office/drawing/2014/main" val="292971217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6717638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1875882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654401569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y_dist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4830023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LYST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-0.80357</a:t>
                      </a:r>
                      <a:endParaRPr lang="en-US" altLang="zh-CN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0.082439</a:t>
                      </a:r>
                      <a:endParaRPr lang="en-US" altLang="zh-CN" sz="1100" b="1" i="0" u="none" strike="noStrike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-0.62651</a:t>
                      </a:r>
                      <a:endParaRPr lang="en-US" altLang="zh-CN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9146653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SNX10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-0.74851</a:t>
                      </a:r>
                      <a:endParaRPr lang="en-US" altLang="zh-CN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0.146749</a:t>
                      </a:r>
                      <a:endParaRPr lang="en-US" altLang="zh-CN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-0.63304</a:t>
                      </a:r>
                      <a:endParaRPr lang="en-US" altLang="zh-CN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8114488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ATG14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-0.55974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0.663675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-0.86508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3009014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ENPP5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-0.55021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0.508096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-0.74833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8546126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ZNF91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-0.51284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0.404411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-0.6486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2083137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GPX3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-0.46255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0.963883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-1.00864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6333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35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EC4327-F691-421B-BEA7-881EDCF15932}"/>
              </a:ext>
            </a:extLst>
          </p:cNvPr>
          <p:cNvSpPr txBox="1"/>
          <p:nvPr/>
        </p:nvSpPr>
        <p:spPr>
          <a:xfrm>
            <a:off x="391886" y="108857"/>
            <a:ext cx="4579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Validation of targets by RNA-Seq</a:t>
            </a:r>
            <a:endParaRPr lang="zh-CN" altLang="en-US" sz="2200" b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A6C91AD-AE32-4376-B9DC-FFFE7BBF3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8" y="854760"/>
            <a:ext cx="5486411" cy="457200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CDA1AE1-FF16-4129-85EA-206180AE4981}"/>
              </a:ext>
            </a:extLst>
          </p:cNvPr>
          <p:cNvSpPr txBox="1"/>
          <p:nvPr/>
        </p:nvSpPr>
        <p:spPr>
          <a:xfrm>
            <a:off x="6756124" y="1107421"/>
            <a:ext cx="5180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LYST:  lysosomal trafficking regulator, regulates intracellular protein trafficking in 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endosomes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may be involved in pigmentation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369ADF-5514-4BB3-8041-8438F62CEBE6}"/>
              </a:ext>
            </a:extLst>
          </p:cNvPr>
          <p:cNvSpPr txBox="1"/>
          <p:nvPr/>
        </p:nvSpPr>
        <p:spPr>
          <a:xfrm>
            <a:off x="6756124" y="2579709"/>
            <a:ext cx="4269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SNX10: This gene may play a role in regulating 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endosome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homeostasis, involved in intracellular trafficking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6DEA7B-7798-457B-B8AB-94C5B253CB86}"/>
              </a:ext>
            </a:extLst>
          </p:cNvPr>
          <p:cNvSpPr txBox="1"/>
          <p:nvPr/>
        </p:nvSpPr>
        <p:spPr>
          <a:xfrm>
            <a:off x="6756124" y="3626921"/>
            <a:ext cx="4269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核内体异常（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LYST, SNX10 knockout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），可能与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LSD1 inhibitor 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有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synergistic effect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4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FB20BF-E49B-4F56-A553-335CFD5B3D5D}"/>
              </a:ext>
            </a:extLst>
          </p:cNvPr>
          <p:cNvSpPr txBox="1"/>
          <p:nvPr/>
        </p:nvSpPr>
        <p:spPr>
          <a:xfrm>
            <a:off x="391886" y="108857"/>
            <a:ext cx="8294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Strategy2:  comparing </a:t>
            </a:r>
            <a:r>
              <a:rPr lang="en-US" altLang="zh-CN" sz="2200" b="1" dirty="0" err="1"/>
              <a:t>Compoud</a:t>
            </a:r>
            <a:r>
              <a:rPr lang="en-US" altLang="zh-CN" sz="2200" b="1" dirty="0"/>
              <a:t> vs DMSO directly with Chronos</a:t>
            </a:r>
            <a:endParaRPr lang="zh-CN" altLang="en-US" sz="2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6C8B47-8A59-4535-9F96-39A8D0F97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6" y="926840"/>
            <a:ext cx="4017757" cy="33481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DF1091-7CA9-4B17-9066-8FCD0EB6E82A}"/>
              </a:ext>
            </a:extLst>
          </p:cNvPr>
          <p:cNvSpPr txBox="1"/>
          <p:nvPr/>
        </p:nvSpPr>
        <p:spPr>
          <a:xfrm>
            <a:off x="594431" y="4263313"/>
            <a:ext cx="29885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pDNA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的比较，可以做质控，看到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essential gene effect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non-essential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直接分开；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 vs DMSO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则无法看出这种效果，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69149C-8A19-4A66-95E9-7FBEA3A1BD21}"/>
              </a:ext>
            </a:extLst>
          </p:cNvPr>
          <p:cNvSpPr txBox="1"/>
          <p:nvPr/>
        </p:nvSpPr>
        <p:spPr>
          <a:xfrm>
            <a:off x="4690994" y="3681160"/>
            <a:ext cx="58842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能够找到一些新的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targets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 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GPX3, TCP1, CDC7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等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所有基因的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Rank</a:t>
            </a:r>
          </a:p>
          <a:p>
            <a:pPr algn="l"/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other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基因的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Rank</a:t>
            </a:r>
          </a:p>
          <a:p>
            <a:pPr algn="l"/>
            <a:endParaRPr lang="en-US" altLang="zh-CN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可以和文章中分析结果部分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overlap</a:t>
            </a:r>
          </a:p>
          <a:p>
            <a:pPr algn="l"/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C paper reported genes in the ranking Effect derived from Chronos</a:t>
            </a:r>
          </a:p>
          <a:p>
            <a:pPr algn="l"/>
            <a:r>
              <a:rPr lang="en-US" altLang="zh-CN" sz="1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 ranking </a:t>
            </a:r>
            <a:r>
              <a:rPr lang="en-US" altLang="zh-CN" sz="12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logFC</a:t>
            </a:r>
            <a:r>
              <a:rPr lang="en-US" altLang="zh-CN" sz="1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derived from RRA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36ED41C-90EF-495B-ABF9-84D2D7D7FA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36" y="1179000"/>
            <a:ext cx="3600000" cy="225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B8F283C-0D4F-4208-92CD-537BAA5A56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486" y="1179000"/>
            <a:ext cx="36000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4E6ED89-0973-43C9-80C8-F6BE8FF62B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57" y="949183"/>
            <a:ext cx="3719859" cy="37198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FB20BF-E49B-4F56-A553-335CFD5B3D5D}"/>
              </a:ext>
            </a:extLst>
          </p:cNvPr>
          <p:cNvSpPr txBox="1"/>
          <p:nvPr/>
        </p:nvSpPr>
        <p:spPr>
          <a:xfrm>
            <a:off x="391886" y="108857"/>
            <a:ext cx="8294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Strategy2:  comparing </a:t>
            </a:r>
            <a:r>
              <a:rPr lang="en-US" altLang="zh-CN" sz="2200" b="1" dirty="0" err="1"/>
              <a:t>Compoud</a:t>
            </a:r>
            <a:r>
              <a:rPr lang="en-US" altLang="zh-CN" sz="2200" b="1" dirty="0"/>
              <a:t> vs DMSO directly with Chronos</a:t>
            </a:r>
            <a:endParaRPr lang="zh-CN" altLang="en-US" sz="2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69149C-8A19-4A66-95E9-7FBEA3A1BD21}"/>
              </a:ext>
            </a:extLst>
          </p:cNvPr>
          <p:cNvSpPr txBox="1"/>
          <p:nvPr/>
        </p:nvSpPr>
        <p:spPr>
          <a:xfrm>
            <a:off x="1205924" y="4888154"/>
            <a:ext cx="53864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RRA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Chronos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分析结果一如既往的一致，尤其是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Essential, non-target, Non-essential genes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的结果。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zh-CN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即便在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也是有一定一致性，其中</a:t>
            </a:r>
            <a:r>
              <a:rPr lang="en-US" altLang="zh-CN" sz="1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Chronos</a:t>
            </a:r>
            <a:r>
              <a:rPr lang="zh-CN" altLang="en-US" sz="1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似乎检测更多</a:t>
            </a:r>
            <a:r>
              <a:rPr lang="en-US" altLang="zh-CN" sz="12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essential genes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，而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RRA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可能会漏掉一些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essential genes: rra_chronos.csv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91ED92-AF7E-4515-B29D-581339E8B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7" y="904455"/>
            <a:ext cx="7618633" cy="38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4E6ED89-0973-43C9-80C8-F6BE8FF62B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2" y="749158"/>
            <a:ext cx="3719859" cy="37198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FB20BF-E49B-4F56-A553-335CFD5B3D5D}"/>
              </a:ext>
            </a:extLst>
          </p:cNvPr>
          <p:cNvSpPr txBox="1"/>
          <p:nvPr/>
        </p:nvSpPr>
        <p:spPr>
          <a:xfrm>
            <a:off x="391886" y="108857"/>
            <a:ext cx="8294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Functional enrichment analysis of essential genes</a:t>
            </a:r>
            <a:endParaRPr lang="zh-CN" altLang="en-US" sz="2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69149C-8A19-4A66-95E9-7FBEA3A1BD21}"/>
              </a:ext>
            </a:extLst>
          </p:cNvPr>
          <p:cNvSpPr txBox="1"/>
          <p:nvPr/>
        </p:nvSpPr>
        <p:spPr>
          <a:xfrm>
            <a:off x="582682" y="4686278"/>
            <a:ext cx="4890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en-US" altLang="zh-CN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Effect &lt; -1.5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的基因进行功能分析：</a:t>
            </a:r>
            <a:r>
              <a:rPr lang="en-US" altLang="zh-CN" sz="1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novel_genes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indent="-228600" algn="l">
              <a:buAutoNum type="arabicPeriod"/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一致性高，且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Effect &lt; -0.5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的基因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consistent_genes</a:t>
            </a:r>
            <a:endParaRPr lang="en-US" altLang="zh-CN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99D08A-65B8-4F08-9025-D456D6A6F613}"/>
              </a:ext>
            </a:extLst>
          </p:cNvPr>
          <p:cNvSpPr/>
          <p:nvPr/>
        </p:nvSpPr>
        <p:spPr>
          <a:xfrm rot="19133442">
            <a:off x="685604" y="2618837"/>
            <a:ext cx="1728849" cy="6286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3E502B-946C-49C1-8046-6CB6FB5A8D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03" y="539744"/>
            <a:ext cx="6650015" cy="532001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8AF3599-50BF-424A-AD07-EDB2D5B2C667}"/>
              </a:ext>
            </a:extLst>
          </p:cNvPr>
          <p:cNvSpPr/>
          <p:nvPr/>
        </p:nvSpPr>
        <p:spPr>
          <a:xfrm>
            <a:off x="8267700" y="3600450"/>
            <a:ext cx="2181225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1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A139BF-1C16-4680-A8C5-67CDAAD0B6E4}"/>
              </a:ext>
            </a:extLst>
          </p:cNvPr>
          <p:cNvSpPr txBox="1"/>
          <p:nvPr/>
        </p:nvSpPr>
        <p:spPr>
          <a:xfrm>
            <a:off x="78105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en-US" altLang="zh-CN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Effect &lt; -1 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的基因进行功能分析：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novel_genes</a:t>
            </a:r>
            <a:endParaRPr lang="en-US" altLang="zh-CN" sz="1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FB2340-AF2A-4721-9126-BD4BFEB48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5" y="742950"/>
            <a:ext cx="6398270" cy="51186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A3A8C3-0DF2-4728-9B55-B73C3903E8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742950"/>
            <a:ext cx="4619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449</Words>
  <Application>Microsoft Office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arial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Qiangqiang</dc:creator>
  <cp:lastModifiedBy>Fan Qiangqiang</cp:lastModifiedBy>
  <cp:revision>216</cp:revision>
  <dcterms:created xsi:type="dcterms:W3CDTF">2021-07-23T02:28:50Z</dcterms:created>
  <dcterms:modified xsi:type="dcterms:W3CDTF">2024-03-19T02:54:18Z</dcterms:modified>
</cp:coreProperties>
</file>