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570" autoAdjust="0"/>
  </p:normalViewPr>
  <p:slideViewPr>
    <p:cSldViewPr snapToGrid="0">
      <p:cViewPr varScale="1">
        <p:scale>
          <a:sx n="77" d="100"/>
          <a:sy n="77" d="100"/>
        </p:scale>
        <p:origin x="6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CF3F3-3E91-49E4-9650-B1AF3AA3AF82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559CC-136F-4F08-8FAA-CF4C2D96B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82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都和</a:t>
            </a:r>
            <a:r>
              <a:rPr lang="en-US" altLang="zh-CN" dirty="0" err="1"/>
              <a:t>pcDNA</a:t>
            </a:r>
            <a:r>
              <a:rPr lang="zh-CN" altLang="en-US" dirty="0"/>
              <a:t>，</a:t>
            </a:r>
            <a:r>
              <a:rPr lang="en-US" altLang="zh-CN" dirty="0"/>
              <a:t>p0</a:t>
            </a:r>
            <a:r>
              <a:rPr lang="zh-CN" altLang="en-US" dirty="0"/>
              <a:t>比较一下，然后再分类对基因</a:t>
            </a:r>
            <a:r>
              <a:rPr lang="en-US" altLang="zh-CN" dirty="0"/>
              <a:t>score</a:t>
            </a:r>
            <a:r>
              <a:rPr lang="zh-CN" altLang="en-US" dirty="0"/>
              <a:t>值进行可视化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559CC-136F-4F08-8FAA-CF4C2D96B47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185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都和</a:t>
            </a:r>
            <a:r>
              <a:rPr lang="en-US" altLang="zh-CN" dirty="0" err="1"/>
              <a:t>pcDNA</a:t>
            </a:r>
            <a:r>
              <a:rPr lang="zh-CN" altLang="en-US" dirty="0"/>
              <a:t>，</a:t>
            </a:r>
            <a:r>
              <a:rPr lang="en-US" altLang="zh-CN" dirty="0"/>
              <a:t>p0</a:t>
            </a:r>
            <a:r>
              <a:rPr lang="zh-CN" altLang="en-US" dirty="0"/>
              <a:t>比较一下，然后再分类对基因</a:t>
            </a:r>
            <a:r>
              <a:rPr lang="en-US" altLang="zh-CN" dirty="0"/>
              <a:t>score</a:t>
            </a:r>
            <a:r>
              <a:rPr lang="zh-CN" altLang="en-US" dirty="0"/>
              <a:t>值进行可视化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559CC-136F-4F08-8FAA-CF4C2D96B47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036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559CC-136F-4F08-8FAA-CF4C2D96B47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感觉</a:t>
            </a:r>
            <a:r>
              <a:rPr lang="en-US" altLang="zh-CN" dirty="0"/>
              <a:t>RRA</a:t>
            </a:r>
            <a:r>
              <a:rPr lang="zh-CN" altLang="en-US" dirty="0"/>
              <a:t> </a:t>
            </a:r>
            <a:r>
              <a:rPr lang="en-US" altLang="zh-CN" dirty="0" err="1"/>
              <a:t>lfc</a:t>
            </a:r>
            <a:r>
              <a:rPr lang="zh-CN" altLang="en-US" dirty="0"/>
              <a:t>会给出太多的假阳性结果，</a:t>
            </a:r>
            <a:r>
              <a:rPr lang="en-US" altLang="zh-CN" dirty="0" err="1"/>
              <a:t>normZ</a:t>
            </a:r>
            <a:r>
              <a:rPr lang="zh-CN" altLang="en-US" dirty="0"/>
              <a:t>则不会；</a:t>
            </a:r>
            <a:endParaRPr lang="en-US" altLang="zh-CN" dirty="0"/>
          </a:p>
          <a:p>
            <a:r>
              <a:rPr lang="en-US" altLang="zh-CN" dirty="0" err="1"/>
              <a:t>normZ</a:t>
            </a:r>
            <a:r>
              <a:rPr lang="zh-CN" altLang="en-US" dirty="0"/>
              <a:t>小于</a:t>
            </a:r>
            <a:r>
              <a:rPr lang="en-US" altLang="zh-CN" dirty="0"/>
              <a:t>0</a:t>
            </a:r>
            <a:r>
              <a:rPr lang="zh-CN" altLang="en-US" dirty="0"/>
              <a:t>的</a:t>
            </a:r>
            <a:r>
              <a:rPr lang="en-US" altLang="zh-CN" dirty="0" err="1"/>
              <a:t>lfc</a:t>
            </a:r>
            <a:r>
              <a:rPr lang="zh-CN" altLang="en-US" dirty="0"/>
              <a:t>基本上小于</a:t>
            </a:r>
            <a:r>
              <a:rPr lang="en-US" altLang="zh-CN" dirty="0"/>
              <a:t>0</a:t>
            </a:r>
            <a:r>
              <a:rPr lang="zh-CN" altLang="en-US" dirty="0"/>
              <a:t>；而</a:t>
            </a:r>
            <a:r>
              <a:rPr lang="en-US" altLang="zh-CN" dirty="0" err="1"/>
              <a:t>lfc</a:t>
            </a:r>
            <a:r>
              <a:rPr lang="en-US" altLang="zh-CN" dirty="0"/>
              <a:t>&lt;0</a:t>
            </a:r>
            <a:r>
              <a:rPr lang="zh-CN" altLang="en-US" dirty="0"/>
              <a:t>的，</a:t>
            </a:r>
            <a:r>
              <a:rPr lang="en-US" altLang="zh-CN" dirty="0" err="1"/>
              <a:t>normZ</a:t>
            </a:r>
            <a:r>
              <a:rPr lang="zh-CN" altLang="en-US" dirty="0"/>
              <a:t>则不一定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559CC-136F-4F08-8FAA-CF4C2D96B47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448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7B05-E177-44A1-B5AF-569C32923A7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F21B-F1DF-4AC4-98ED-5578AEF8D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52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7B05-E177-44A1-B5AF-569C32923A7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F21B-F1DF-4AC4-98ED-5578AEF8D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65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7B05-E177-44A1-B5AF-569C32923A7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F21B-F1DF-4AC4-98ED-5578AEF8D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39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7B05-E177-44A1-B5AF-569C32923A7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F21B-F1DF-4AC4-98ED-5578AEF8D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97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7B05-E177-44A1-B5AF-569C32923A7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F21B-F1DF-4AC4-98ED-5578AEF8D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17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7B05-E177-44A1-B5AF-569C32923A7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F21B-F1DF-4AC4-98ED-5578AEF8D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7B05-E177-44A1-B5AF-569C32923A7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F21B-F1DF-4AC4-98ED-5578AEF8D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9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7B05-E177-44A1-B5AF-569C32923A7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F21B-F1DF-4AC4-98ED-5578AEF8D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3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7B05-E177-44A1-B5AF-569C32923A7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F21B-F1DF-4AC4-98ED-5578AEF8D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7B05-E177-44A1-B5AF-569C32923A7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F21B-F1DF-4AC4-98ED-5578AEF8D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18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7B05-E177-44A1-B5AF-569C32923A7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F21B-F1DF-4AC4-98ED-5578AEF8D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80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27B05-E177-44A1-B5AF-569C32923A7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EF21B-F1DF-4AC4-98ED-5578AEF8D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23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40E99C8-A860-4706-8F74-801BC9831260}"/>
              </a:ext>
            </a:extLst>
          </p:cNvPr>
          <p:cNvSpPr txBox="1"/>
          <p:nvPr/>
        </p:nvSpPr>
        <p:spPr>
          <a:xfrm>
            <a:off x="586408" y="2848629"/>
            <a:ext cx="105056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参考文献：</a:t>
            </a:r>
            <a:r>
              <a:rPr lang="en-US" altLang="zh-CN" dirty="0"/>
              <a:t>CRISPR screens uncover protective effect of PSTK as a regulator of chemotherapy-induced ferroptosis in hepatocellular carcinoma</a:t>
            </a:r>
            <a:endParaRPr lang="en-US" altLang="zh-CN" b="1" dirty="0"/>
          </a:p>
          <a:p>
            <a:r>
              <a:rPr lang="zh-CN" altLang="en-US" dirty="0"/>
              <a:t>数据集：</a:t>
            </a:r>
            <a:r>
              <a:rPr lang="en-US" altLang="zh-CN" b="1" dirty="0"/>
              <a:t>GSE182185</a:t>
            </a:r>
          </a:p>
          <a:p>
            <a:r>
              <a:rPr lang="zh-CN" altLang="en-US" b="1" dirty="0"/>
              <a:t>细胞系： </a:t>
            </a:r>
            <a:r>
              <a:rPr lang="en-US" altLang="zh-CN" b="1" dirty="0"/>
              <a:t>Hep3B, SNU-398</a:t>
            </a:r>
          </a:p>
          <a:p>
            <a:r>
              <a:rPr lang="zh-CN" altLang="en-US" dirty="0"/>
              <a:t>意义： 可以找到与多种化疗药物耐药相关的基因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BC1875-308F-4024-A499-8EFF908FB063}"/>
              </a:ext>
            </a:extLst>
          </p:cNvPr>
          <p:cNvSpPr txBox="1"/>
          <p:nvPr/>
        </p:nvSpPr>
        <p:spPr>
          <a:xfrm>
            <a:off x="391886" y="108857"/>
            <a:ext cx="45792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/>
              <a:t>分析流程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5BF65A-5006-4B1F-B52F-A0454D7694F2}"/>
              </a:ext>
            </a:extLst>
          </p:cNvPr>
          <p:cNvSpPr txBox="1"/>
          <p:nvPr/>
        </p:nvSpPr>
        <p:spPr>
          <a:xfrm>
            <a:off x="586408" y="4427786"/>
            <a:ext cx="18983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>
              <a:buAutoNum type="arabicPeriod"/>
            </a:pPr>
            <a:r>
              <a:rPr lang="zh-CN" alt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实验设计</a:t>
            </a:r>
            <a:endParaRPr lang="en-US" altLang="zh-CN" sz="12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28600" indent="-228600" algn="l">
              <a:buAutoNum type="arabicPeriod"/>
            </a:pPr>
            <a:r>
              <a:rPr lang="zh-CN" altLang="en-US" sz="12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发现靶基因</a:t>
            </a:r>
            <a:endParaRPr lang="en-US" altLang="zh-CN" sz="1200" b="1" i="0" dirty="0"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pPr marL="228600" indent="-228600" algn="l">
              <a:buAutoNum type="arabicPeriod"/>
            </a:pPr>
            <a:r>
              <a:rPr lang="zh-CN" altLang="en-US" sz="12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验证靶基因</a:t>
            </a:r>
            <a:endParaRPr lang="en-US" altLang="zh-CN" sz="1200" b="1" i="0" dirty="0"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pPr marL="228600" indent="-228600" algn="l">
              <a:buAutoNum type="arabicPeriod"/>
            </a:pPr>
            <a:r>
              <a:rPr lang="zh-CN" alt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进行通路，功能分析</a:t>
            </a:r>
            <a:endParaRPr lang="en-US" altLang="zh-CN" sz="12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FFAA20-91EA-4567-A6EE-FBFA3B33337D}"/>
              </a:ext>
            </a:extLst>
          </p:cNvPr>
          <p:cNvSpPr txBox="1"/>
          <p:nvPr/>
        </p:nvSpPr>
        <p:spPr>
          <a:xfrm>
            <a:off x="2761027" y="4351802"/>
            <a:ext cx="926326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Conclusions:</a:t>
            </a:r>
          </a:p>
          <a:p>
            <a:pPr marL="228600" indent="-228600" algn="l">
              <a:buAutoNum type="arabicPeriod"/>
            </a:pPr>
            <a:r>
              <a:rPr lang="en-US" altLang="zh-CN" sz="1200" b="1" dirty="0">
                <a:solidFill>
                  <a:srgbClr val="C00000"/>
                </a:solidFill>
                <a:latin typeface="arial" panose="020B0604020202020204" pitchFamily="34" charset="0"/>
              </a:rPr>
              <a:t>Discovery</a:t>
            </a:r>
            <a:r>
              <a:rPr lang="en-US" altLang="zh-CN" sz="1200" b="1" dirty="0">
                <a:solidFill>
                  <a:srgbClr val="000000"/>
                </a:solidFill>
                <a:latin typeface="arial" panose="020B0604020202020204" pitchFamily="34" charset="0"/>
              </a:rPr>
              <a:t>: inhibition of </a:t>
            </a:r>
            <a:r>
              <a:rPr lang="en-US" altLang="zh-CN" sz="1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phosphoseryl</a:t>
            </a:r>
            <a:r>
              <a:rPr lang="en-US" altLang="zh-CN" sz="1200" b="1" dirty="0">
                <a:solidFill>
                  <a:srgbClr val="000000"/>
                </a:solidFill>
                <a:latin typeface="arial" panose="020B0604020202020204" pitchFamily="34" charset="0"/>
              </a:rPr>
              <a:t>-tRNA kinase (PSTK) was found to increase HCC cell sensitivity to chemotherapeutic treatment</a:t>
            </a:r>
          </a:p>
          <a:p>
            <a:pPr marL="228600" indent="-228600" algn="l">
              <a:buAutoNum type="arabicPeriod"/>
            </a:pPr>
            <a:r>
              <a:rPr lang="en-US" altLang="zh-CN" sz="12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Mechanisms</a:t>
            </a:r>
            <a:r>
              <a:rPr lang="en-US" altLang="zh-CN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PSTK was associated with the suppression of chemotherapy-induced ferroptosis in HCC cells, and the depletion of PSTK resulted in the inactivation of glutathione peroxidative 4 (GPX4) and the disruption of glutathione (GSH) metabolism owing to the inhibition of selenocysteine and cysteine synthesis, thus enhancing the induction of ferroptosis upon targeted chemotherapeutic treatment</a:t>
            </a:r>
          </a:p>
          <a:p>
            <a:pPr marL="228600" indent="-228600" algn="l">
              <a:buAutoNum type="arabicPeriod"/>
            </a:pPr>
            <a:r>
              <a:rPr lang="en-US" altLang="zh-CN" sz="1200" b="1" dirty="0">
                <a:solidFill>
                  <a:srgbClr val="C00000"/>
                </a:solidFill>
                <a:latin typeface="arial" panose="020B0604020202020204" pitchFamily="34" charset="0"/>
              </a:rPr>
              <a:t>Applications</a:t>
            </a:r>
            <a:r>
              <a:rPr lang="en-US" altLang="zh-CN" sz="1200" b="1" dirty="0">
                <a:solidFill>
                  <a:srgbClr val="000000"/>
                </a:solidFill>
                <a:latin typeface="arial" panose="020B0604020202020204" pitchFamily="34" charset="0"/>
              </a:rPr>
              <a:t>:  </a:t>
            </a:r>
            <a:r>
              <a:rPr lang="en-US" altLang="zh-CN" sz="1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punicalin</a:t>
            </a:r>
            <a:r>
              <a:rPr lang="en-US" altLang="zh-CN" sz="1200" b="1" dirty="0">
                <a:solidFill>
                  <a:srgbClr val="000000"/>
                </a:solidFill>
                <a:latin typeface="arial" panose="020B0604020202020204" pitchFamily="34" charset="0"/>
              </a:rPr>
              <a:t>, an agent used to treat hepatitis B virus (HBV), was identified as a possible PSTK inhibitor that exhibited synergistic efficacy when applied together with Sorafenib to treat HCC in vitro and in vivo</a:t>
            </a:r>
            <a:endParaRPr lang="en-US" altLang="zh-CN" sz="12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EA41552-98E0-4D35-87D7-478097BD1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30" y="723882"/>
            <a:ext cx="7829354" cy="202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83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57208F9A-011A-4741-B85E-C500F08FDF6E}"/>
              </a:ext>
            </a:extLst>
          </p:cNvPr>
          <p:cNvSpPr txBox="1"/>
          <p:nvPr/>
        </p:nvSpPr>
        <p:spPr>
          <a:xfrm>
            <a:off x="391886" y="108857"/>
            <a:ext cx="45792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/>
              <a:t>Hep3B QC of sgRNA counts</a:t>
            </a:r>
            <a:endParaRPr lang="zh-CN" altLang="en-US" sz="22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9AD200-456B-4B5B-8A8B-0ACE68FBF08A}"/>
              </a:ext>
            </a:extLst>
          </p:cNvPr>
          <p:cNvSpPr txBox="1"/>
          <p:nvPr/>
        </p:nvSpPr>
        <p:spPr>
          <a:xfrm>
            <a:off x="4561110" y="5514262"/>
            <a:ext cx="7278011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sgRNA counts </a:t>
            </a:r>
            <a:r>
              <a:rPr lang="zh-CN" altLang="en-US" b="1" dirty="0"/>
              <a:t>值相对较低</a:t>
            </a:r>
            <a:r>
              <a:rPr lang="en-US" altLang="zh-CN" b="1" dirty="0"/>
              <a:t>&lt;50</a:t>
            </a:r>
            <a:r>
              <a:rPr lang="zh-CN" altLang="en-US" b="1" dirty="0"/>
              <a:t>，</a:t>
            </a:r>
            <a:r>
              <a:rPr lang="en-US" altLang="zh-CN" b="1" dirty="0"/>
              <a:t>zero counts</a:t>
            </a:r>
            <a:r>
              <a:rPr lang="zh-CN" altLang="en-US" b="1" dirty="0"/>
              <a:t>比例过多 </a:t>
            </a:r>
            <a:r>
              <a:rPr lang="en-US" altLang="zh-CN" b="1" dirty="0"/>
              <a:t>(&gt;20%)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相关性和</a:t>
            </a:r>
            <a:r>
              <a:rPr lang="en-US" altLang="zh-CN" b="1" dirty="0"/>
              <a:t>PCA</a:t>
            </a:r>
            <a:r>
              <a:rPr lang="zh-CN" altLang="en-US" b="1" dirty="0"/>
              <a:t>分析，相关性还行，</a:t>
            </a:r>
            <a:r>
              <a:rPr lang="en-US" altLang="zh-CN" b="1" dirty="0"/>
              <a:t>PCA</a:t>
            </a:r>
            <a:r>
              <a:rPr lang="zh-CN" altLang="en-US" b="1" dirty="0"/>
              <a:t>结果太差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51FF87D4-4E38-4C22-9DF8-E06DA6B3EB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764943"/>
            <a:ext cx="3600000" cy="18000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F3495E7-AFA2-485A-8B85-0881ED6F35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38" y="2643804"/>
            <a:ext cx="3600000" cy="18000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2FF35EDC-01F7-4992-A72F-2AED4A6EA8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4590143"/>
            <a:ext cx="3600000" cy="18000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1EEB38C-116F-4911-BE50-D27E0D9A7F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110" y="2564943"/>
            <a:ext cx="2880000" cy="28800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7493AD54-6C4A-4B2F-8FA3-C993863CAE2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40" y="2643804"/>
            <a:ext cx="3471013" cy="2892511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2EFD73EB-240F-42D2-B612-FC575DA5B22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814016"/>
            <a:ext cx="36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8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E48AE6-FCAA-45C1-8C0E-FEB9FCB2B520}"/>
              </a:ext>
            </a:extLst>
          </p:cNvPr>
          <p:cNvSpPr txBox="1"/>
          <p:nvPr/>
        </p:nvSpPr>
        <p:spPr>
          <a:xfrm>
            <a:off x="391886" y="88979"/>
            <a:ext cx="45792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/>
              <a:t>QC of essential genes</a:t>
            </a:r>
            <a:endParaRPr lang="zh-CN" altLang="en-US" sz="22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16ED80-5A2D-44CC-ABCC-D39949FC85A0}"/>
              </a:ext>
            </a:extLst>
          </p:cNvPr>
          <p:cNvSpPr txBox="1"/>
          <p:nvPr/>
        </p:nvSpPr>
        <p:spPr>
          <a:xfrm>
            <a:off x="524556" y="5064467"/>
            <a:ext cx="6619470" cy="610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zh-CN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看一看不同分析方法，不同细胞中</a:t>
            </a:r>
            <a:r>
              <a:rPr lang="en-US" altLang="zh-CN" sz="1200" b="1" dirty="0">
                <a:solidFill>
                  <a:srgbClr val="000000"/>
                </a:solidFill>
                <a:latin typeface="arial" panose="020B0604020202020204" pitchFamily="34" charset="0"/>
              </a:rPr>
              <a:t>Essential genes</a:t>
            </a:r>
            <a:r>
              <a:rPr lang="zh-CN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1200" b="1" dirty="0">
                <a:solidFill>
                  <a:srgbClr val="000000"/>
                </a:solidFill>
                <a:latin typeface="arial" panose="020B0604020202020204" pitchFamily="34" charset="0"/>
              </a:rPr>
              <a:t>non-essential genes</a:t>
            </a:r>
            <a:r>
              <a:rPr lang="zh-CN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的 </a:t>
            </a:r>
            <a:r>
              <a:rPr lang="en-US" altLang="zh-CN" sz="1200" b="1" dirty="0">
                <a:solidFill>
                  <a:srgbClr val="000000"/>
                </a:solidFill>
                <a:latin typeface="arial" panose="020B0604020202020204" pitchFamily="34" charset="0"/>
              </a:rPr>
              <a:t>score</a:t>
            </a:r>
            <a:r>
              <a:rPr lang="zh-CN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分布</a:t>
            </a:r>
            <a:endParaRPr lang="en-US" altLang="zh-CN" sz="12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en-US" altLang="zh-CN" sz="1200" b="1" i="0" dirty="0" err="1">
                <a:effectLst/>
                <a:latin typeface="arial" panose="020B0604020202020204" pitchFamily="34" charset="0"/>
              </a:rPr>
              <a:t>DrugZ</a:t>
            </a:r>
            <a:r>
              <a:rPr lang="zh-CN" altLang="en-US" sz="1200" b="1" i="0" dirty="0">
                <a:effectLst/>
                <a:latin typeface="arial" panose="020B0604020202020204" pitchFamily="34" charset="0"/>
              </a:rPr>
              <a:t>的区分效果要优于</a:t>
            </a:r>
            <a:r>
              <a:rPr lang="en-US" altLang="zh-CN" sz="1200" b="1" i="0" dirty="0">
                <a:effectLst/>
                <a:latin typeface="arial" panose="020B0604020202020204" pitchFamily="34" charset="0"/>
              </a:rPr>
              <a:t>RRA</a:t>
            </a:r>
            <a:r>
              <a:rPr lang="zh-CN" altLang="en-US" sz="1200" b="1" i="0" dirty="0">
                <a:effectLst/>
                <a:latin typeface="arial" panose="020B0604020202020204" pitchFamily="34" charset="0"/>
              </a:rPr>
              <a:t>，</a:t>
            </a:r>
            <a:r>
              <a:rPr lang="en-US" altLang="zh-CN" sz="1200" b="1" i="0" dirty="0">
                <a:effectLst/>
                <a:latin typeface="arial" panose="020B0604020202020204" pitchFamily="34" charset="0"/>
              </a:rPr>
              <a:t>RRA</a:t>
            </a:r>
            <a:r>
              <a:rPr lang="zh-CN" altLang="en-US" sz="1200" b="1" i="0" dirty="0">
                <a:effectLst/>
                <a:latin typeface="arial" panose="020B0604020202020204" pitchFamily="34" charset="0"/>
              </a:rPr>
              <a:t>中整体</a:t>
            </a:r>
            <a:r>
              <a:rPr lang="en-US" altLang="zh-CN" sz="1200" b="1" i="0" dirty="0" err="1">
                <a:effectLst/>
                <a:latin typeface="arial" panose="020B0604020202020204" pitchFamily="34" charset="0"/>
              </a:rPr>
              <a:t>lfc</a:t>
            </a:r>
            <a:r>
              <a:rPr lang="zh-CN" altLang="en-US" sz="1200" b="1" i="0" dirty="0">
                <a:effectLst/>
                <a:latin typeface="arial" panose="020B0604020202020204" pitchFamily="34" charset="0"/>
              </a:rPr>
              <a:t>都比较低，可能与</a:t>
            </a:r>
            <a:r>
              <a:rPr lang="en-US" altLang="zh-CN" sz="1200" b="1" i="0" dirty="0">
                <a:effectLst/>
                <a:latin typeface="arial" panose="020B0604020202020204" pitchFamily="34" charset="0"/>
              </a:rPr>
              <a:t>zero counts</a:t>
            </a:r>
            <a:r>
              <a:rPr lang="zh-CN" altLang="en-US" sz="1200" b="1" i="0" dirty="0">
                <a:effectLst/>
                <a:latin typeface="arial" panose="020B0604020202020204" pitchFamily="34" charset="0"/>
              </a:rPr>
              <a:t>过多有关</a:t>
            </a:r>
            <a:endParaRPr lang="en-US" altLang="zh-CN" sz="1200" b="1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8F53EF7-30F3-41F7-915F-D1B9B4F7CD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3" y="863595"/>
            <a:ext cx="5400000" cy="385714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64C6EAE-544F-4184-A03B-35E6CC75A5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893" y="863595"/>
            <a:ext cx="5400000" cy="3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4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E48AE6-FCAA-45C1-8C0E-FEB9FCB2B520}"/>
              </a:ext>
            </a:extLst>
          </p:cNvPr>
          <p:cNvSpPr txBox="1"/>
          <p:nvPr/>
        </p:nvSpPr>
        <p:spPr>
          <a:xfrm>
            <a:off x="391886" y="88979"/>
            <a:ext cx="45792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/>
              <a:t>QC of essential genes</a:t>
            </a:r>
            <a:endParaRPr lang="zh-CN" altLang="en-US" sz="22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16ED80-5A2D-44CC-ABCC-D39949FC85A0}"/>
              </a:ext>
            </a:extLst>
          </p:cNvPr>
          <p:cNvSpPr txBox="1"/>
          <p:nvPr/>
        </p:nvSpPr>
        <p:spPr>
          <a:xfrm>
            <a:off x="524556" y="5064467"/>
            <a:ext cx="6619470" cy="61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zh-CN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看起来区分效果都比较一般，不同类型的基因 </a:t>
            </a:r>
            <a:r>
              <a:rPr lang="en-US" altLang="zh-CN" sz="1200" b="1" dirty="0">
                <a:solidFill>
                  <a:srgbClr val="000000"/>
                </a:solidFill>
                <a:latin typeface="arial" panose="020B0604020202020204" pitchFamily="34" charset="0"/>
              </a:rPr>
              <a:t>score</a:t>
            </a:r>
            <a:r>
              <a:rPr lang="zh-CN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值或</a:t>
            </a:r>
            <a:r>
              <a:rPr lang="en-US" altLang="zh-CN" sz="1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lfc</a:t>
            </a:r>
            <a:r>
              <a:rPr lang="en-US" altLang="zh-CN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分布没有很大差异</a:t>
            </a:r>
            <a:endParaRPr lang="en-US" altLang="zh-CN" sz="12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en-US" altLang="zh-CN" sz="1200" b="1" i="0" dirty="0" err="1">
                <a:effectLst/>
                <a:latin typeface="arial" panose="020B0604020202020204" pitchFamily="34" charset="0"/>
              </a:rPr>
              <a:t>DrugZ</a:t>
            </a:r>
            <a:r>
              <a:rPr lang="en-US" altLang="zh-CN" sz="1200" b="1" i="0" dirty="0">
                <a:effectLst/>
                <a:latin typeface="arial" panose="020B0604020202020204" pitchFamily="34" charset="0"/>
              </a:rPr>
              <a:t> </a:t>
            </a:r>
            <a:r>
              <a:rPr lang="zh-CN" altLang="en-US" sz="1200" b="1" i="0">
                <a:effectLst/>
                <a:latin typeface="arial" panose="020B0604020202020204" pitchFamily="34" charset="0"/>
              </a:rPr>
              <a:t>相对较好一些</a:t>
            </a:r>
            <a:endParaRPr lang="en-US" altLang="zh-CN" sz="1200" b="1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5D0783-FBAF-4E75-9A29-CA3CE514D2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35459"/>
            <a:ext cx="5400000" cy="38571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B25DB5A-7941-4FB8-80A3-F9F70E1FFA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1035458"/>
            <a:ext cx="5400000" cy="3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1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E48AE6-FCAA-45C1-8C0E-FEB9FCB2B520}"/>
              </a:ext>
            </a:extLst>
          </p:cNvPr>
          <p:cNvSpPr txBox="1"/>
          <p:nvPr/>
        </p:nvSpPr>
        <p:spPr>
          <a:xfrm>
            <a:off x="391886" y="88979"/>
            <a:ext cx="45792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/>
              <a:t>Hep3B </a:t>
            </a:r>
            <a:r>
              <a:rPr lang="en-US" altLang="zh-CN" sz="2200" b="1" dirty="0" err="1"/>
              <a:t>Abemaciclib</a:t>
            </a:r>
            <a:r>
              <a:rPr lang="en-US" altLang="zh-CN" sz="2200" b="1" dirty="0"/>
              <a:t> </a:t>
            </a:r>
            <a:r>
              <a:rPr lang="en-US" altLang="zh-CN" sz="2200" b="1" dirty="0" err="1"/>
              <a:t>drugZ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analysis</a:t>
            </a:r>
            <a:endParaRPr lang="zh-CN" altLang="en-US" sz="22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16ED80-5A2D-44CC-ABCC-D39949FC85A0}"/>
              </a:ext>
            </a:extLst>
          </p:cNvPr>
          <p:cNvSpPr txBox="1"/>
          <p:nvPr/>
        </p:nvSpPr>
        <p:spPr>
          <a:xfrm>
            <a:off x="854756" y="5557277"/>
            <a:ext cx="66194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>
              <a:buAutoNum type="arabicPeriod"/>
            </a:pPr>
            <a:r>
              <a:rPr lang="zh-CN" alt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使用</a:t>
            </a:r>
            <a:r>
              <a:rPr lang="en-US" altLang="zh-CN" sz="12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DrugZ</a:t>
            </a:r>
            <a:r>
              <a:rPr lang="zh-CN" alt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分析，基本上可以复现文章中的阳性结果 </a:t>
            </a:r>
            <a:r>
              <a:rPr lang="en-US" altLang="zh-CN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(filtered p&lt;0.05)</a:t>
            </a:r>
          </a:p>
          <a:p>
            <a:pPr marL="228600" indent="-228600" algn="l">
              <a:buAutoNum type="arabicPeriod"/>
            </a:pPr>
            <a:r>
              <a:rPr lang="en-US" altLang="zh-CN" sz="1200" b="1" dirty="0">
                <a:solidFill>
                  <a:srgbClr val="000000"/>
                </a:solidFill>
                <a:latin typeface="arial" panose="020B0604020202020204" pitchFamily="34" charset="0"/>
              </a:rPr>
              <a:t>RRA</a:t>
            </a:r>
            <a:r>
              <a:rPr lang="zh-CN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与</a:t>
            </a:r>
            <a:r>
              <a:rPr lang="en-US" altLang="zh-CN" sz="1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DrugZ</a:t>
            </a:r>
            <a:r>
              <a:rPr lang="en-US" altLang="zh-CN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结果一致性高，但是在筛选</a:t>
            </a:r>
            <a:r>
              <a:rPr lang="en-US" altLang="zh-CN" sz="1200" b="1" dirty="0">
                <a:solidFill>
                  <a:srgbClr val="000000"/>
                </a:solidFill>
                <a:latin typeface="arial" panose="020B0604020202020204" pitchFamily="34" charset="0"/>
              </a:rPr>
              <a:t>dependency genes</a:t>
            </a:r>
            <a:r>
              <a:rPr lang="zh-CN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时，还是会有不小的差别</a:t>
            </a:r>
            <a:endParaRPr lang="en-US" altLang="zh-CN" sz="12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28600" indent="-228600" algn="l">
              <a:buAutoNum type="arabicPeriod"/>
            </a:pPr>
            <a:r>
              <a:rPr lang="zh-CN" alt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或可使用</a:t>
            </a:r>
            <a:r>
              <a:rPr lang="en-US" altLang="zh-CN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RRA</a:t>
            </a:r>
            <a:r>
              <a:rPr lang="zh-CN" alt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筛选一些有意思的</a:t>
            </a:r>
            <a:r>
              <a:rPr lang="en-US" altLang="zh-CN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candidate genes: </a:t>
            </a:r>
            <a:r>
              <a:rPr lang="en-US" altLang="zh-CN" sz="12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hep3b_rra_drugz_results.csv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4A0EC5C-8082-4202-84EB-3C077DAAA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40" y="908752"/>
            <a:ext cx="5400000" cy="2017371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871FA059-8E2D-4AB4-B66F-206CF97057D5}"/>
              </a:ext>
            </a:extLst>
          </p:cNvPr>
          <p:cNvGrpSpPr/>
          <p:nvPr/>
        </p:nvGrpSpPr>
        <p:grpSpPr>
          <a:xfrm>
            <a:off x="484335" y="3057690"/>
            <a:ext cx="5641862" cy="2444495"/>
            <a:chOff x="477078" y="2926123"/>
            <a:chExt cx="5641862" cy="2444495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D2066FAD-1022-4A1C-98D4-A4904F6AB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078" y="3113874"/>
              <a:ext cx="5641862" cy="2256744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D0191BF-F65D-4026-AE37-FDB87129CB86}"/>
                </a:ext>
              </a:extLst>
            </p:cNvPr>
            <p:cNvSpPr txBox="1"/>
            <p:nvPr/>
          </p:nvSpPr>
          <p:spPr>
            <a:xfrm>
              <a:off x="854756" y="2926123"/>
              <a:ext cx="141799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200" b="1" dirty="0" err="1">
                  <a:solidFill>
                    <a:srgbClr val="C00000"/>
                  </a:solidFill>
                  <a:latin typeface="arial" panose="020B0604020202020204" pitchFamily="34" charset="0"/>
                </a:rPr>
                <a:t>DrugZ</a:t>
              </a:r>
              <a:r>
                <a:rPr lang="en-US" altLang="zh-CN" sz="12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 Results</a:t>
              </a:r>
              <a:endParaRPr lang="en-US" altLang="zh-CN" sz="12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441B132-B56D-4071-9FC0-EE6FEBFFB881}"/>
              </a:ext>
            </a:extLst>
          </p:cNvPr>
          <p:cNvGrpSpPr/>
          <p:nvPr/>
        </p:nvGrpSpPr>
        <p:grpSpPr>
          <a:xfrm>
            <a:off x="6239871" y="2994706"/>
            <a:ext cx="5641863" cy="2469242"/>
            <a:chOff x="6118940" y="2861621"/>
            <a:chExt cx="5641863" cy="2469242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6A56504-F944-4D2F-A774-A0F77D8F8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8940" y="3074118"/>
              <a:ext cx="5641863" cy="2256745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30F5CD5-883B-4E1D-9984-A95E8070BA8F}"/>
                </a:ext>
              </a:extLst>
            </p:cNvPr>
            <p:cNvSpPr txBox="1"/>
            <p:nvPr/>
          </p:nvSpPr>
          <p:spPr>
            <a:xfrm>
              <a:off x="6496618" y="2861621"/>
              <a:ext cx="141799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2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RRA vs </a:t>
              </a:r>
              <a:r>
                <a:rPr lang="en-US" altLang="zh-CN" sz="1200" b="1" dirty="0" err="1">
                  <a:solidFill>
                    <a:srgbClr val="C00000"/>
                  </a:solidFill>
                  <a:latin typeface="arial" panose="020B0604020202020204" pitchFamily="34" charset="0"/>
                </a:rPr>
                <a:t>DrugZ</a:t>
              </a:r>
              <a:endParaRPr lang="en-US" altLang="zh-CN" sz="12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A08C816-BC3E-40D5-B25A-1EF80514315C}"/>
              </a:ext>
            </a:extLst>
          </p:cNvPr>
          <p:cNvGrpSpPr/>
          <p:nvPr/>
        </p:nvGrpSpPr>
        <p:grpSpPr>
          <a:xfrm>
            <a:off x="6239871" y="638389"/>
            <a:ext cx="5400000" cy="2381064"/>
            <a:chOff x="6239871" y="787654"/>
            <a:chExt cx="5400000" cy="2381064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496D19F-1985-4C37-BE0B-B4C3E10643EE}"/>
                </a:ext>
              </a:extLst>
            </p:cNvPr>
            <p:cNvSpPr txBox="1"/>
            <p:nvPr/>
          </p:nvSpPr>
          <p:spPr>
            <a:xfrm>
              <a:off x="6594275" y="787654"/>
              <a:ext cx="141799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2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RRA Results</a:t>
              </a:r>
              <a:endParaRPr lang="en-US" altLang="zh-CN" sz="12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CDD56B18-6B44-40B3-BF1C-ADC362A5F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9871" y="1008718"/>
              <a:ext cx="5400000" cy="21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869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336D8E8-DE70-411E-B744-5F67AFC02BA8}"/>
              </a:ext>
            </a:extLst>
          </p:cNvPr>
          <p:cNvSpPr txBox="1"/>
          <p:nvPr/>
        </p:nvSpPr>
        <p:spPr>
          <a:xfrm>
            <a:off x="391886" y="88979"/>
            <a:ext cx="65257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/>
              <a:t>Hep3B </a:t>
            </a:r>
            <a:r>
              <a:rPr lang="en-US" altLang="zh-CN" sz="2200" b="1" dirty="0" err="1"/>
              <a:t>Abemaciclib</a:t>
            </a:r>
            <a:r>
              <a:rPr lang="en-US" altLang="zh-CN" sz="2200" b="1" dirty="0"/>
              <a:t> </a:t>
            </a:r>
            <a:r>
              <a:rPr lang="en-US" altLang="zh-CN" sz="2200" b="1" dirty="0" err="1"/>
              <a:t>drugZ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analysis – novel genes</a:t>
            </a:r>
            <a:endParaRPr lang="zh-CN" altLang="en-US" sz="2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51BFC1-0317-4087-8462-810844A27225}"/>
              </a:ext>
            </a:extLst>
          </p:cNvPr>
          <p:cNvSpPr txBox="1"/>
          <p:nvPr/>
        </p:nvSpPr>
        <p:spPr>
          <a:xfrm>
            <a:off x="675851" y="4678305"/>
            <a:ext cx="43440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>
              <a:buAutoNum type="arabicPeriod"/>
            </a:pPr>
            <a:r>
              <a:rPr lang="zh-CN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这些</a:t>
            </a:r>
            <a:r>
              <a:rPr lang="en-US" altLang="zh-CN" sz="1200" b="1" dirty="0">
                <a:solidFill>
                  <a:srgbClr val="000000"/>
                </a:solidFill>
                <a:latin typeface="arial" panose="020B0604020202020204" pitchFamily="34" charset="0"/>
              </a:rPr>
              <a:t>novel genes</a:t>
            </a:r>
            <a:r>
              <a:rPr lang="zh-CN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的 </a:t>
            </a:r>
            <a:r>
              <a:rPr lang="en-US" altLang="zh-CN" sz="1200" b="1" dirty="0">
                <a:solidFill>
                  <a:srgbClr val="000000"/>
                </a:solidFill>
                <a:latin typeface="arial" panose="020B0604020202020204" pitchFamily="34" charset="0"/>
              </a:rPr>
              <a:t>inhibitor</a:t>
            </a:r>
            <a:r>
              <a:rPr lang="zh-CN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，有可能与</a:t>
            </a:r>
            <a:r>
              <a:rPr lang="en-US" altLang="zh-CN" sz="1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Abemaciclib</a:t>
            </a:r>
            <a:r>
              <a:rPr lang="en-US" altLang="zh-CN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有</a:t>
            </a:r>
            <a:r>
              <a:rPr lang="en-US" altLang="zh-CN" sz="1200" b="1" dirty="0">
                <a:solidFill>
                  <a:srgbClr val="000000"/>
                </a:solidFill>
                <a:latin typeface="arial" panose="020B0604020202020204" pitchFamily="34" charset="0"/>
              </a:rPr>
              <a:t>synergistic effect</a:t>
            </a:r>
          </a:p>
          <a:p>
            <a:pPr marL="228600" indent="-228600" algn="l">
              <a:buAutoNum type="arabicPeriod"/>
            </a:pPr>
            <a:r>
              <a:rPr lang="en-US" altLang="zh-CN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RRA </a:t>
            </a:r>
            <a:r>
              <a:rPr lang="en-US" altLang="zh-CN" sz="12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lfc</a:t>
            </a:r>
            <a:r>
              <a:rPr lang="en-US" altLang="zh-CN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&lt; -2, z-score &lt; -2.5</a:t>
            </a:r>
            <a:endParaRPr lang="en-US" altLang="zh-CN" sz="1200" b="1" i="0" dirty="0"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16A5D3D-72D2-4436-AF34-CE1454D508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02" y="1301147"/>
            <a:ext cx="3937070" cy="295280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3790FED-00CA-46A8-9670-456E8F1CFB16}"/>
              </a:ext>
            </a:extLst>
          </p:cNvPr>
          <p:cNvSpPr txBox="1"/>
          <p:nvPr/>
        </p:nvSpPr>
        <p:spPr>
          <a:xfrm>
            <a:off x="5093760" y="4724471"/>
            <a:ext cx="5282692" cy="795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>
              <a:buAutoNum type="arabicPeriod"/>
            </a:pPr>
            <a:r>
              <a:rPr lang="zh-CN" alt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联合</a:t>
            </a:r>
            <a:r>
              <a:rPr lang="en-US" altLang="zh-CN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zh-CN" alt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组用药数据，获取可能与</a:t>
            </a:r>
            <a:r>
              <a:rPr lang="en-US" altLang="zh-CN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resistance</a:t>
            </a:r>
            <a:r>
              <a:rPr lang="zh-CN" alt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协同的</a:t>
            </a:r>
            <a:r>
              <a:rPr lang="en-US" altLang="zh-CN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genes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zh-CN" sz="1200" b="1" dirty="0">
                <a:solidFill>
                  <a:srgbClr val="000000"/>
                </a:solidFill>
                <a:latin typeface="arial" panose="020B0604020202020204" pitchFamily="34" charset="0"/>
              </a:rPr>
              <a:t>PSTK</a:t>
            </a:r>
            <a:r>
              <a:rPr lang="zh-CN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1200" b="1" dirty="0">
                <a:solidFill>
                  <a:srgbClr val="000000"/>
                </a:solidFill>
                <a:latin typeface="arial" panose="020B0604020202020204" pitchFamily="34" charset="0"/>
              </a:rPr>
              <a:t>SOD2</a:t>
            </a:r>
            <a:r>
              <a:rPr lang="zh-CN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1200" b="1" dirty="0">
                <a:solidFill>
                  <a:srgbClr val="000000"/>
                </a:solidFill>
                <a:latin typeface="arial" panose="020B0604020202020204" pitchFamily="34" charset="0"/>
              </a:rPr>
              <a:t>UPF3A (</a:t>
            </a:r>
            <a:r>
              <a:rPr lang="en-US" altLang="zh-CN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RRA </a:t>
            </a:r>
            <a:r>
              <a:rPr lang="en-US" altLang="zh-CN" sz="12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lfc</a:t>
            </a:r>
            <a:r>
              <a:rPr lang="en-US" altLang="zh-CN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&lt; -1, z-score &lt; -2.5</a:t>
            </a:r>
            <a:r>
              <a:rPr lang="en-US" altLang="zh-CN" sz="1200" b="1" dirty="0">
                <a:solidFill>
                  <a:srgbClr val="000000"/>
                </a:solidFill>
                <a:latin typeface="arial" panose="020B0604020202020204" pitchFamily="34" charset="0"/>
              </a:rPr>
              <a:t>) </a:t>
            </a:r>
            <a:r>
              <a:rPr lang="zh-CN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在三种药物的作用下均出现</a:t>
            </a:r>
            <a:r>
              <a:rPr lang="en-US" altLang="zh-CN" sz="1200" b="1" dirty="0">
                <a:solidFill>
                  <a:srgbClr val="000000"/>
                </a:solidFill>
                <a:latin typeface="arial" panose="020B0604020202020204" pitchFamily="34" charset="0"/>
              </a:rPr>
              <a:t>depletion</a:t>
            </a:r>
            <a:endParaRPr lang="en-US" altLang="zh-CN" sz="1200" b="1" i="0" dirty="0"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18619A4-C3D4-4A00-97D7-944BD66792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892" y="1186352"/>
            <a:ext cx="6983906" cy="349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68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</TotalTime>
  <Words>489</Words>
  <Application>Microsoft Office PowerPoint</Application>
  <PresentationFormat>宽屏</PresentationFormat>
  <Paragraphs>42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 Qiangqiang</dc:creator>
  <cp:lastModifiedBy>Fan Qiangqiang</cp:lastModifiedBy>
  <cp:revision>269</cp:revision>
  <dcterms:created xsi:type="dcterms:W3CDTF">2021-07-23T02:28:50Z</dcterms:created>
  <dcterms:modified xsi:type="dcterms:W3CDTF">2024-04-01T08:12:12Z</dcterms:modified>
</cp:coreProperties>
</file>