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2" r:id="rId3"/>
    <p:sldId id="263" r:id="rId4"/>
    <p:sldId id="264" r:id="rId5"/>
    <p:sldId id="265" r:id="rId6"/>
    <p:sldId id="268" r:id="rId7"/>
    <p:sldId id="267" r:id="rId8"/>
    <p:sldId id="269" r:id="rId9"/>
    <p:sldId id="27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70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CF3F3-3E91-49E4-9650-B1AF3AA3AF82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559CC-136F-4F08-8FAA-CF4C2D96B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2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liulab/mageck-vispr/src/maste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ourceforge.net/p/mageck/wiki/demo/" TargetMode="External"/><Relationship Id="rId4" Type="http://schemas.openxmlformats.org/officeDocument/2006/relationships/hyperlink" Target="https://bioconductor.org/packages/release/bioc/html/MAGeCKFlut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altLang="zh-CN" sz="1800" b="0" i="0" u="none" strike="noStrike" baseline="0" dirty="0">
                <a:solidFill>
                  <a:srgbClr val="131413"/>
                </a:solidFill>
                <a:latin typeface="AdvTTe45e47d2"/>
              </a:rPr>
              <a:t>Chronos: a cell population dynamics model </a:t>
            </a:r>
            <a:r>
              <a:rPr lang="en-US" altLang="zh-CN" sz="1800" b="0" i="0" u="none" strike="noStrike" baseline="0" dirty="0">
                <a:solidFill>
                  <a:srgbClr val="131413"/>
                </a:solidFill>
                <a:latin typeface="AdvTTe45e47d2"/>
              </a:rPr>
              <a:t>of CRISPR experiments that improves inference of gene fitness effects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559CC-136F-4F08-8FAA-CF4C2D96B4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8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SSMD: strictly standardized mean difference</a:t>
            </a:r>
          </a:p>
          <a:p>
            <a:r>
              <a:rPr lang="en-US" altLang="zh-CN" dirty="0"/>
              <a:t>NNMD: null-normalized median difference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559CC-136F-4F08-8FAA-CF4C2D96B4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6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#pipelines/</a:t>
            </a:r>
            <a:r>
              <a:rPr lang="en-US" altLang="zh-CN" dirty="0" err="1"/>
              <a:t>pipelineManage.ipynb</a:t>
            </a:r>
            <a:endParaRPr lang="en-US" altLang="zh-CN" dirty="0"/>
          </a:p>
          <a:p>
            <a:r>
              <a:rPr lang="en-US" altLang="zh-CN" dirty="0" err="1"/>
              <a:t>Mageck-vispr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https://bitbucket.org/liulab/mageck-vispr/src/master/</a:t>
            </a:r>
            <a:endParaRPr lang="en-US" altLang="zh-CN" dirty="0"/>
          </a:p>
          <a:p>
            <a:r>
              <a:rPr lang="en-US" altLang="zh-CN" dirty="0" err="1"/>
              <a:t>MageckFlute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https://bioconductor.org/packages/release/bioc/html/MAGeCKFlute.html</a:t>
            </a:r>
            <a:endParaRPr lang="en-US" altLang="zh-CN" dirty="0"/>
          </a:p>
          <a:p>
            <a:r>
              <a:rPr lang="en-US" altLang="zh-CN" dirty="0" err="1"/>
              <a:t>Mageck</a:t>
            </a:r>
            <a:r>
              <a:rPr lang="en-US" altLang="zh-CN" dirty="0"/>
              <a:t>: </a:t>
            </a:r>
            <a:r>
              <a:rPr lang="en-US" altLang="zh-CN" dirty="0">
                <a:hlinkClick r:id="rId5"/>
              </a:rPr>
              <a:t>https://sourceforge.net/p/mageck/wiki/demo/</a:t>
            </a:r>
            <a:endParaRPr lang="en-US" altLang="zh-CN" dirty="0"/>
          </a:p>
          <a:p>
            <a:r>
              <a:rPr lang="en-US" altLang="zh-CN" dirty="0" err="1"/>
              <a:t>Mageck</a:t>
            </a:r>
            <a:r>
              <a:rPr lang="en-US" altLang="zh-CN" dirty="0"/>
              <a:t> </a:t>
            </a:r>
            <a:r>
              <a:rPr lang="en-US" altLang="zh-CN" dirty="0" err="1"/>
              <a:t>mle</a:t>
            </a:r>
            <a:r>
              <a:rPr lang="en-US" altLang="zh-CN" dirty="0"/>
              <a:t> module</a:t>
            </a:r>
            <a:r>
              <a:rPr lang="en-US" altLang="zh-CN" baseline="0" dirty="0"/>
              <a:t> </a:t>
            </a:r>
            <a:r>
              <a:rPr lang="zh-CN" altLang="en-US" baseline="0" dirty="0"/>
              <a:t>是提出了</a:t>
            </a:r>
            <a:r>
              <a:rPr lang="en-US" altLang="zh-CN" baseline="0" dirty="0"/>
              <a:t>beta score</a:t>
            </a:r>
            <a:r>
              <a:rPr lang="zh-CN" altLang="en-US" baseline="0" dirty="0"/>
              <a:t>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559CC-136F-4F08-8FAA-CF4C2D96B4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0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2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5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7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9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7B05-E177-44A1-B5AF-569C32923A7E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F21B-F1DF-4AC4-98ED-5578AEF8D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3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9DB6E8-C171-457C-9668-C4505F5B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8" y="288515"/>
            <a:ext cx="5215117" cy="15460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F86EF0-E773-4D39-9994-37597CA47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68" y="1834608"/>
            <a:ext cx="3792918" cy="23263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A84F9A-367F-4ACE-B2C8-FCDC02A471B1}"/>
              </a:ext>
            </a:extLst>
          </p:cNvPr>
          <p:cNvSpPr txBox="1"/>
          <p:nvPr/>
        </p:nvSpPr>
        <p:spPr>
          <a:xfrm>
            <a:off x="6634975" y="103849"/>
            <a:ext cx="41928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sequence_map</a:t>
            </a:r>
            <a:r>
              <a:rPr lang="en-US" altLang="zh-CN" dirty="0"/>
              <a:t>,</a:t>
            </a:r>
            <a:r>
              <a:rPr lang="zh-CN" altLang="en-US" dirty="0"/>
              <a:t> 也即是</a:t>
            </a:r>
            <a:r>
              <a:rPr lang="en-US" altLang="zh-CN" dirty="0"/>
              <a:t>design matrix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F23F399-A65C-4AAA-B85A-D8E291D9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91208"/>
              </p:ext>
            </p:extLst>
          </p:nvPr>
        </p:nvGraphicFramePr>
        <p:xfrm>
          <a:off x="6959909" y="473181"/>
          <a:ext cx="3867925" cy="530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575">
                  <a:extLst>
                    <a:ext uri="{9D8B030D-6E8A-4147-A177-3AD203B41FA5}">
                      <a16:colId xmlns:a16="http://schemas.microsoft.com/office/drawing/2014/main" val="2296470899"/>
                    </a:ext>
                  </a:extLst>
                </a:gridCol>
                <a:gridCol w="1257375">
                  <a:extLst>
                    <a:ext uri="{9D8B030D-6E8A-4147-A177-3AD203B41FA5}">
                      <a16:colId xmlns:a16="http://schemas.microsoft.com/office/drawing/2014/main" val="2734321464"/>
                    </a:ext>
                  </a:extLst>
                </a:gridCol>
                <a:gridCol w="838250">
                  <a:extLst>
                    <a:ext uri="{9D8B030D-6E8A-4147-A177-3AD203B41FA5}">
                      <a16:colId xmlns:a16="http://schemas.microsoft.com/office/drawing/2014/main" val="2270593366"/>
                    </a:ext>
                  </a:extLst>
                </a:gridCol>
                <a:gridCol w="610725">
                  <a:extLst>
                    <a:ext uri="{9D8B030D-6E8A-4147-A177-3AD203B41FA5}">
                      <a16:colId xmlns:a16="http://schemas.microsoft.com/office/drawing/2014/main" val="2072914369"/>
                    </a:ext>
                  </a:extLst>
                </a:gridCol>
              </a:tblGrid>
              <a:tr h="17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sequence_ID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cell_line_name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pDNA_batch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97368053"/>
                  </a:ext>
                </a:extLst>
              </a:tr>
              <a:tr h="17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A375-Base-NTC-1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pDNA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87926720"/>
                  </a:ext>
                </a:extLst>
              </a:tr>
              <a:tr h="176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A375-Base-NTC-2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9213443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668115C-E296-451A-86CB-B0C207A455DB}"/>
              </a:ext>
            </a:extLst>
          </p:cNvPr>
          <p:cNvSpPr txBox="1"/>
          <p:nvPr/>
        </p:nvSpPr>
        <p:spPr>
          <a:xfrm>
            <a:off x="7058722" y="1003611"/>
            <a:ext cx="3867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Sequence_id</a:t>
            </a:r>
            <a:r>
              <a:rPr lang="en-US" altLang="zh-CN" sz="1200" dirty="0"/>
              <a:t>,</a:t>
            </a:r>
            <a:r>
              <a:rPr lang="zh-CN" altLang="en-US" sz="1200" dirty="0"/>
              <a:t> 与</a:t>
            </a:r>
            <a:r>
              <a:rPr lang="en-US" altLang="zh-CN" sz="1200" dirty="0" err="1"/>
              <a:t>readcounts</a:t>
            </a:r>
            <a:r>
              <a:rPr lang="zh-CN" altLang="en-US" sz="1200" dirty="0"/>
              <a:t>中行名对应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Cell_line_name</a:t>
            </a:r>
            <a:r>
              <a:rPr lang="en-US" altLang="zh-CN" sz="1200" dirty="0"/>
              <a:t>, </a:t>
            </a:r>
            <a:r>
              <a:rPr lang="zh-CN" altLang="en-US" sz="1200" dirty="0"/>
              <a:t>表示分组</a:t>
            </a:r>
            <a:r>
              <a:rPr lang="en-US" altLang="zh-CN" sz="1200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pDNA_batch</a:t>
            </a:r>
            <a:r>
              <a:rPr lang="en-US" altLang="zh-CN" sz="1200" dirty="0"/>
              <a:t>,</a:t>
            </a:r>
            <a:r>
              <a:rPr lang="zh-CN" altLang="en-US" sz="1200" dirty="0"/>
              <a:t> 不同分组的对照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Days</a:t>
            </a:r>
            <a:r>
              <a:rPr lang="zh-CN" altLang="en-US" sz="1200" dirty="0"/>
              <a:t>，如果有多个处理时间点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8D6947-FEC5-416D-9D45-87797885B289}"/>
              </a:ext>
            </a:extLst>
          </p:cNvPr>
          <p:cNvSpPr txBox="1"/>
          <p:nvPr/>
        </p:nvSpPr>
        <p:spPr>
          <a:xfrm>
            <a:off x="6634975" y="2027972"/>
            <a:ext cx="46937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guide_map</a:t>
            </a:r>
            <a:r>
              <a:rPr lang="en-US" altLang="zh-CN" dirty="0"/>
              <a:t>,</a:t>
            </a:r>
            <a:r>
              <a:rPr lang="zh-CN" altLang="en-US" dirty="0"/>
              <a:t> 包括</a:t>
            </a:r>
            <a:r>
              <a:rPr lang="en-US" altLang="zh-CN" dirty="0"/>
              <a:t>sgRNA</a:t>
            </a:r>
            <a:r>
              <a:rPr lang="zh-CN" altLang="en-US" dirty="0"/>
              <a:t>和基因的对应关系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C570C52-8257-4F35-AD18-ADAC5E51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39146"/>
              </p:ext>
            </p:extLst>
          </p:nvPr>
        </p:nvGraphicFramePr>
        <p:xfrm>
          <a:off x="7058722" y="2356956"/>
          <a:ext cx="1452447" cy="517209"/>
        </p:xfrm>
        <a:graphic>
          <a:graphicData uri="http://schemas.openxmlformats.org/drawingml/2006/table">
            <a:tbl>
              <a:tblPr/>
              <a:tblGrid>
                <a:gridCol w="802668">
                  <a:extLst>
                    <a:ext uri="{9D8B030D-6E8A-4147-A177-3AD203B41FA5}">
                      <a16:colId xmlns:a16="http://schemas.microsoft.com/office/drawing/2014/main" val="936556552"/>
                    </a:ext>
                  </a:extLst>
                </a:gridCol>
                <a:gridCol w="649779">
                  <a:extLst>
                    <a:ext uri="{9D8B030D-6E8A-4147-A177-3AD203B41FA5}">
                      <a16:colId xmlns:a16="http://schemas.microsoft.com/office/drawing/2014/main" val="3053845268"/>
                    </a:ext>
                  </a:extLst>
                </a:gridCol>
              </a:tblGrid>
              <a:tr h="1586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sgrna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913617"/>
                  </a:ext>
                </a:extLst>
              </a:tr>
              <a:tr h="1586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sg_A1BG_1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A1BG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669539"/>
                  </a:ext>
                </a:extLst>
              </a:tr>
              <a:tr h="1586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sg_A1BG_3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A1BG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30055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EB826E5-E032-4DA8-8FA9-B3D410AA7B48}"/>
              </a:ext>
            </a:extLst>
          </p:cNvPr>
          <p:cNvSpPr txBox="1"/>
          <p:nvPr/>
        </p:nvSpPr>
        <p:spPr>
          <a:xfrm>
            <a:off x="6962698" y="2874165"/>
            <a:ext cx="386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提供</a:t>
            </a:r>
            <a:r>
              <a:rPr lang="en-US" altLang="zh-CN" sz="1200" dirty="0"/>
              <a:t>2</a:t>
            </a:r>
            <a:r>
              <a:rPr lang="zh-CN" altLang="en-US" sz="1200" dirty="0"/>
              <a:t>列即可，</a:t>
            </a:r>
            <a:r>
              <a:rPr lang="en-US" altLang="zh-CN" sz="1200" dirty="0" err="1"/>
              <a:t>sgrna</a:t>
            </a:r>
            <a:r>
              <a:rPr lang="zh-CN" altLang="en-US" sz="1200" dirty="0"/>
              <a:t>需要和</a:t>
            </a:r>
            <a:r>
              <a:rPr lang="en-US" altLang="zh-CN" sz="1200" dirty="0"/>
              <a:t>counts</a:t>
            </a:r>
            <a:r>
              <a:rPr lang="zh-CN" altLang="en-US" sz="1200" dirty="0"/>
              <a:t>中的列名对应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Gene</a:t>
            </a:r>
            <a:r>
              <a:rPr lang="zh-CN" altLang="en-US" sz="1200" dirty="0"/>
              <a:t>列，</a:t>
            </a:r>
            <a:r>
              <a:rPr lang="en-US" altLang="zh-CN" sz="1200" dirty="0"/>
              <a:t>sgRNA</a:t>
            </a:r>
            <a:r>
              <a:rPr lang="zh-CN" altLang="en-US" sz="1200" dirty="0"/>
              <a:t>对应的基因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6B6C3-8529-4003-B787-BE1BDB194C08}"/>
              </a:ext>
            </a:extLst>
          </p:cNvPr>
          <p:cNvGrpSpPr/>
          <p:nvPr/>
        </p:nvGrpSpPr>
        <p:grpSpPr>
          <a:xfrm>
            <a:off x="6742770" y="3650800"/>
            <a:ext cx="4693757" cy="803119"/>
            <a:chOff x="6742770" y="3650800"/>
            <a:chExt cx="4693757" cy="80311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F78451-768C-4EAB-9C0F-9EDD2DFBEC3E}"/>
                </a:ext>
              </a:extLst>
            </p:cNvPr>
            <p:cNvSpPr txBox="1"/>
            <p:nvPr/>
          </p:nvSpPr>
          <p:spPr>
            <a:xfrm>
              <a:off x="6742770" y="3650800"/>
              <a:ext cx="469375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err="1"/>
                <a:t>readcounts</a:t>
              </a:r>
              <a:r>
                <a:rPr lang="en-US" altLang="zh-CN" dirty="0"/>
                <a:t>,</a:t>
              </a:r>
              <a:r>
                <a:rPr lang="zh-CN" altLang="en-US" dirty="0"/>
                <a:t> 包括</a:t>
              </a:r>
              <a:r>
                <a:rPr lang="en-US" altLang="zh-CN" dirty="0"/>
                <a:t>sgRNA</a:t>
              </a:r>
              <a:r>
                <a:rPr lang="zh-CN" altLang="en-US" dirty="0"/>
                <a:t>和基因的对应关系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AD7C345-3314-4B4D-A40E-F0959600E6D3}"/>
                </a:ext>
              </a:extLst>
            </p:cNvPr>
            <p:cNvSpPr txBox="1"/>
            <p:nvPr/>
          </p:nvSpPr>
          <p:spPr>
            <a:xfrm>
              <a:off x="7058722" y="3992254"/>
              <a:ext cx="3867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行是样本名，与</a:t>
              </a:r>
              <a:r>
                <a:rPr lang="en-US" altLang="zh-CN" sz="1200" dirty="0" err="1"/>
                <a:t>sequence_map</a:t>
              </a:r>
              <a:r>
                <a:rPr lang="zh-CN" altLang="en-US" sz="1200" dirty="0"/>
                <a:t>中</a:t>
              </a:r>
              <a:r>
                <a:rPr lang="en-US" altLang="zh-CN" sz="1200" dirty="0" err="1"/>
                <a:t>sequence_id</a:t>
              </a:r>
              <a:r>
                <a:rPr lang="zh-CN" altLang="en-US" sz="1200" dirty="0"/>
                <a:t>对应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列是</a:t>
              </a:r>
              <a:r>
                <a:rPr lang="en-US" altLang="zh-CN" sz="1200" dirty="0" err="1"/>
                <a:t>sgrna</a:t>
              </a:r>
              <a:r>
                <a:rPr lang="zh-CN" altLang="en-US" sz="1200" dirty="0"/>
                <a:t>，与</a:t>
              </a:r>
              <a:r>
                <a:rPr lang="en-US" altLang="zh-CN" sz="1200" dirty="0" err="1"/>
                <a:t>guide_map</a:t>
              </a:r>
              <a:r>
                <a:rPr lang="zh-CN" altLang="en-US" sz="1200" dirty="0"/>
                <a:t>中</a:t>
              </a:r>
              <a:r>
                <a:rPr lang="en-US" altLang="zh-CN" sz="1200" dirty="0" err="1"/>
                <a:t>sgrna</a:t>
              </a:r>
              <a:r>
                <a:rPr lang="zh-CN" altLang="en-US" sz="1200" dirty="0"/>
                <a:t>对应</a:t>
              </a:r>
            </a:p>
          </p:txBody>
        </p:sp>
      </p:grp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6C4B65C-6491-4339-9240-AAFADC84811E}"/>
              </a:ext>
            </a:extLst>
          </p:cNvPr>
          <p:cNvSpPr/>
          <p:nvPr/>
        </p:nvSpPr>
        <p:spPr>
          <a:xfrm>
            <a:off x="8511169" y="4494290"/>
            <a:ext cx="186782" cy="301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CBD38B-6AE6-4FA0-97C8-C14098EE9008}"/>
              </a:ext>
            </a:extLst>
          </p:cNvPr>
          <p:cNvSpPr txBox="1"/>
          <p:nvPr/>
        </p:nvSpPr>
        <p:spPr>
          <a:xfrm>
            <a:off x="8000855" y="4795373"/>
            <a:ext cx="146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</a:t>
            </a:r>
            <a:r>
              <a:rPr lang="en-US" altLang="zh-CN" dirty="0"/>
              <a:t>outlier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6499D148-CDD0-46F0-8580-CC132C92F9EE}"/>
              </a:ext>
            </a:extLst>
          </p:cNvPr>
          <p:cNvSpPr/>
          <p:nvPr/>
        </p:nvSpPr>
        <p:spPr>
          <a:xfrm>
            <a:off x="8511169" y="5168267"/>
            <a:ext cx="186782" cy="301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ABF765-DCCA-4EA6-B54F-CDABD0C3C0E1}"/>
              </a:ext>
            </a:extLst>
          </p:cNvPr>
          <p:cNvSpPr txBox="1"/>
          <p:nvPr/>
        </p:nvSpPr>
        <p:spPr>
          <a:xfrm>
            <a:off x="8402299" y="5429649"/>
            <a:ext cx="146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QC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A35030FD-39D9-4745-A3CE-4B990F9F0C51}"/>
              </a:ext>
            </a:extLst>
          </p:cNvPr>
          <p:cNvSpPr/>
          <p:nvPr/>
        </p:nvSpPr>
        <p:spPr>
          <a:xfrm>
            <a:off x="8511169" y="5738398"/>
            <a:ext cx="186782" cy="301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F61BAA-69C5-4CED-948C-A93A49344175}"/>
              </a:ext>
            </a:extLst>
          </p:cNvPr>
          <p:cNvSpPr txBox="1"/>
          <p:nvPr/>
        </p:nvSpPr>
        <p:spPr>
          <a:xfrm>
            <a:off x="7471602" y="5999780"/>
            <a:ext cx="242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建模训练与结果保存</a:t>
            </a:r>
          </a:p>
        </p:txBody>
      </p:sp>
    </p:spTree>
    <p:extLst>
      <p:ext uri="{BB962C8B-B14F-4D97-AF65-F5344CB8AC3E}">
        <p14:creationId xmlns:p14="http://schemas.microsoft.com/office/powerpoint/2010/main" val="240656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78" y="30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Snakemake</a:t>
            </a:r>
            <a:r>
              <a:rPr lang="en-US" altLang="zh-CN" dirty="0"/>
              <a:t> pipeline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2608" y="927377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Config.yaml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designmatrix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42122" y="2515894"/>
            <a:ext cx="1636642" cy="31887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Mageck-vispr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2608" y="3064413"/>
            <a:ext cx="2067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Results/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qc/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count/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test/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25287" y="848139"/>
            <a:ext cx="2690191" cy="34058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73826" y="30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Mageck</a:t>
            </a:r>
            <a:r>
              <a:rPr lang="en-US" altLang="zh-CN" dirty="0"/>
              <a:t> MLE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77478" y="1199793"/>
            <a:ext cx="3240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Results/count/all.count.txt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Designmatrix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-n name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929269" y="2513874"/>
            <a:ext cx="2087219" cy="3390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Mageck</a:t>
            </a:r>
            <a:r>
              <a:rPr lang="en-US" altLang="zh-CN" dirty="0"/>
              <a:t> </a:t>
            </a:r>
            <a:r>
              <a:rPr lang="en-US" altLang="zh-CN" dirty="0" err="1"/>
              <a:t>mle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77478" y="810969"/>
            <a:ext cx="2941982" cy="34058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421216" y="819176"/>
            <a:ext cx="2796209" cy="34058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070574" y="30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Mageck</a:t>
            </a:r>
            <a:r>
              <a:rPr lang="en-US" altLang="zh-CN" dirty="0"/>
              <a:t> TEST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080592" y="1431235"/>
            <a:ext cx="1636642" cy="242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921565" y="4081670"/>
            <a:ext cx="1040296" cy="9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378764" y="5026199"/>
            <a:ext cx="401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Results/test/mle.sgrna_summary.txt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Results/test/mle.gene_summary.txt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183833" y="5689594"/>
            <a:ext cx="2087219" cy="3390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Mageck-fluteMLE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58277" y="6070815"/>
            <a:ext cx="1736035" cy="37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visualization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269433" y="5065305"/>
            <a:ext cx="3916017" cy="13419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31095" y="2993396"/>
            <a:ext cx="2736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 err="1"/>
              <a:t>snakemake</a:t>
            </a:r>
            <a:r>
              <a:rPr lang="zh-CN" altLang="en-US" dirty="0"/>
              <a:t>中</a:t>
            </a:r>
            <a:r>
              <a:rPr lang="en-US" altLang="zh-CN" dirty="0"/>
              <a:t>Results/test</a:t>
            </a:r>
            <a:r>
              <a:rPr lang="zh-CN" altLang="en-US" dirty="0"/>
              <a:t>下的结果一致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10459022" y="1017507"/>
            <a:ext cx="1795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还有一个</a:t>
            </a:r>
            <a:r>
              <a:rPr lang="en-US" altLang="zh-CN" sz="1400" dirty="0" err="1"/>
              <a:t>mageck</a:t>
            </a:r>
            <a:r>
              <a:rPr lang="en-US" altLang="zh-CN" sz="1400" dirty="0"/>
              <a:t> count</a:t>
            </a:r>
            <a:r>
              <a:rPr lang="zh-CN" altLang="en-US" sz="1400" dirty="0"/>
              <a:t>，可以从</a:t>
            </a:r>
            <a:r>
              <a:rPr lang="en-US" altLang="zh-CN" sz="1400" dirty="0" err="1"/>
              <a:t>fastq</a:t>
            </a:r>
            <a:r>
              <a:rPr lang="zh-CN" altLang="en-US" sz="1400" dirty="0"/>
              <a:t>获取</a:t>
            </a:r>
            <a:r>
              <a:rPr lang="en-US" altLang="zh-CN" sz="1400" dirty="0"/>
              <a:t>reads count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81460" y="1199793"/>
            <a:ext cx="3240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Results/count/all.count.txt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-t </a:t>
            </a:r>
            <a:r>
              <a:rPr lang="zh-CN" altLang="en-US" dirty="0"/>
              <a:t>实验组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-c </a:t>
            </a:r>
            <a:r>
              <a:rPr lang="zh-CN" altLang="en-US" dirty="0"/>
              <a:t>对照组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-n name</a:t>
            </a:r>
          </a:p>
        </p:txBody>
      </p:sp>
      <p:cxnSp>
        <p:nvCxnSpPr>
          <p:cNvPr id="25" name="直接箭头连接符 24"/>
          <p:cNvCxnSpPr>
            <a:endCxn id="17" idx="0"/>
          </p:cNvCxnSpPr>
          <p:nvPr/>
        </p:nvCxnSpPr>
        <p:spPr>
          <a:xfrm flipH="1">
            <a:off x="4386469" y="4359965"/>
            <a:ext cx="609601" cy="66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593495" y="2520164"/>
            <a:ext cx="2087219" cy="3390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Mageck</a:t>
            </a:r>
            <a:r>
              <a:rPr lang="en-US" altLang="zh-CN" dirty="0"/>
              <a:t> test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451033" y="2994641"/>
            <a:ext cx="303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Name.sgrna_summary.txt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Name.gene_summary.txt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917635" y="5026199"/>
            <a:ext cx="412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name.sgrna_summary.txt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name.gene_summary.txt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832035" y="5689594"/>
            <a:ext cx="2087219" cy="3390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Mageck-fluteRRA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106479" y="6070815"/>
            <a:ext cx="1736035" cy="37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visualization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917635" y="5065305"/>
            <a:ext cx="3916017" cy="13419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309622" y="4350766"/>
            <a:ext cx="253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这两部分的结果还不完全一样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842514" y="4359965"/>
            <a:ext cx="0" cy="4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40027" y="2233767"/>
            <a:ext cx="225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based on </a:t>
            </a:r>
            <a:r>
              <a:rPr lang="en-US" altLang="zh-CN" b="1" dirty="0" err="1"/>
              <a:t>snakemake</a:t>
            </a:r>
            <a:endParaRPr lang="zh-CN" altLang="en-US" b="1" dirty="0"/>
          </a:p>
        </p:txBody>
      </p:sp>
      <p:sp>
        <p:nvSpPr>
          <p:cNvPr id="39" name="圆角矩形 38"/>
          <p:cNvSpPr/>
          <p:nvPr/>
        </p:nvSpPr>
        <p:spPr>
          <a:xfrm>
            <a:off x="3487840" y="301200"/>
            <a:ext cx="6851914" cy="416882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67360" y="-55632"/>
            <a:ext cx="280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Mageck-vispr</a:t>
            </a:r>
            <a:r>
              <a:rPr lang="zh-CN" altLang="en-US" b="1" dirty="0">
                <a:solidFill>
                  <a:srgbClr val="FF0000"/>
                </a:solidFill>
              </a:rPr>
              <a:t>软件分析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1788607" y="4949413"/>
            <a:ext cx="9253770" cy="1577847"/>
          </a:xfrm>
          <a:prstGeom prst="round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580248" y="6470873"/>
            <a:ext cx="280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MageckFlute</a:t>
            </a:r>
            <a:r>
              <a:rPr lang="en-US" altLang="zh-CN" b="1" dirty="0">
                <a:solidFill>
                  <a:srgbClr val="FF0000"/>
                </a:solidFill>
              </a:rPr>
              <a:t> R</a:t>
            </a:r>
            <a:r>
              <a:rPr lang="zh-CN" altLang="en-US" b="1" dirty="0">
                <a:solidFill>
                  <a:srgbClr val="FF0000"/>
                </a:solidFill>
              </a:rPr>
              <a:t>包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712226" y="-55632"/>
            <a:ext cx="280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Mageck</a:t>
            </a:r>
            <a:r>
              <a:rPr lang="zh-CN" altLang="en-US" b="1" dirty="0">
                <a:solidFill>
                  <a:srgbClr val="FF0000"/>
                </a:solidFill>
              </a:rPr>
              <a:t>软件分析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4389" y="259064"/>
            <a:ext cx="3298531" cy="4168823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5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3340B1D-8505-4AD4-99C5-07289C469A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4" y="901379"/>
            <a:ext cx="9144000" cy="4572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65C6DF-930D-47DB-A7F4-5AC3390215C4}"/>
              </a:ext>
            </a:extLst>
          </p:cNvPr>
          <p:cNvSpPr txBox="1"/>
          <p:nvPr/>
        </p:nvSpPr>
        <p:spPr>
          <a:xfrm>
            <a:off x="972457" y="5771955"/>
            <a:ext cx="60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组样本，两种分析方法得到的</a:t>
            </a:r>
            <a:r>
              <a:rPr lang="en-US" altLang="zh-CN" dirty="0"/>
              <a:t> Effect </a:t>
            </a:r>
            <a:r>
              <a:rPr lang="zh-CN" altLang="en-US" dirty="0"/>
              <a:t>和 </a:t>
            </a:r>
            <a:r>
              <a:rPr lang="en-US" altLang="zh-CN" dirty="0" err="1"/>
              <a:t>logfc</a:t>
            </a:r>
            <a:r>
              <a:rPr lang="en-US" altLang="zh-CN" dirty="0"/>
              <a:t> </a:t>
            </a:r>
            <a:r>
              <a:rPr lang="zh-CN" altLang="en-US" dirty="0"/>
              <a:t>值分布类似</a:t>
            </a:r>
          </a:p>
        </p:txBody>
      </p:sp>
    </p:spTree>
    <p:extLst>
      <p:ext uri="{BB962C8B-B14F-4D97-AF65-F5344CB8AC3E}">
        <p14:creationId xmlns:p14="http://schemas.microsoft.com/office/powerpoint/2010/main" val="369889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8E75E3-395A-44C1-ACC2-24A64AA1F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1" y="349624"/>
            <a:ext cx="9144000" cy="4572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39A2FC-D0D8-425B-8329-339018789223}"/>
              </a:ext>
            </a:extLst>
          </p:cNvPr>
          <p:cNvSpPr txBox="1"/>
          <p:nvPr/>
        </p:nvSpPr>
        <p:spPr>
          <a:xfrm>
            <a:off x="941293" y="5123328"/>
            <a:ext cx="822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Essential genes</a:t>
            </a:r>
            <a:r>
              <a:rPr lang="zh-CN" altLang="en-US" dirty="0"/>
              <a:t> 作为</a:t>
            </a:r>
            <a:r>
              <a:rPr lang="en-US" altLang="zh-CN" dirty="0"/>
              <a:t>positive control</a:t>
            </a:r>
            <a:r>
              <a:rPr lang="zh-CN" altLang="en-US" dirty="0"/>
              <a:t>，在</a:t>
            </a:r>
            <a:r>
              <a:rPr lang="en-US" altLang="zh-CN" dirty="0"/>
              <a:t>Chronos</a:t>
            </a:r>
            <a:r>
              <a:rPr lang="zh-CN" altLang="en-US" dirty="0"/>
              <a:t>分析中表现的相对较好，主要集中在</a:t>
            </a:r>
            <a:r>
              <a:rPr lang="en-US" altLang="zh-CN" dirty="0"/>
              <a:t>-1</a:t>
            </a:r>
            <a:r>
              <a:rPr lang="zh-CN" altLang="en-US" dirty="0"/>
              <a:t>附近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Non_targeting</a:t>
            </a:r>
            <a:r>
              <a:rPr lang="en-US" altLang="zh-CN" dirty="0"/>
              <a:t>/</a:t>
            </a:r>
            <a:r>
              <a:rPr lang="en-US" altLang="zh-CN" dirty="0" err="1"/>
              <a:t>Nonessential_genes</a:t>
            </a:r>
            <a:r>
              <a:rPr lang="en-US" altLang="zh-CN" dirty="0"/>
              <a:t> </a:t>
            </a:r>
            <a:r>
              <a:rPr lang="zh-CN" altLang="en-US" dirty="0"/>
              <a:t>作为</a:t>
            </a:r>
            <a:r>
              <a:rPr lang="en-US" altLang="zh-CN" dirty="0"/>
              <a:t>negative control</a:t>
            </a:r>
            <a:r>
              <a:rPr lang="zh-CN" altLang="en-US" dirty="0"/>
              <a:t>，同样地在</a:t>
            </a:r>
            <a:r>
              <a:rPr lang="en-US" altLang="zh-CN" dirty="0"/>
              <a:t>Chronos</a:t>
            </a:r>
            <a:r>
              <a:rPr lang="zh-CN" altLang="en-US" dirty="0"/>
              <a:t>流程中较好，主要集中在</a:t>
            </a:r>
            <a:r>
              <a:rPr lang="en-US" altLang="zh-CN" dirty="0"/>
              <a:t>0</a:t>
            </a:r>
            <a:r>
              <a:rPr lang="zh-CN" altLang="en-US" dirty="0"/>
              <a:t>附近</a:t>
            </a:r>
          </a:p>
        </p:txBody>
      </p:sp>
    </p:spTree>
    <p:extLst>
      <p:ext uri="{BB962C8B-B14F-4D97-AF65-F5344CB8AC3E}">
        <p14:creationId xmlns:p14="http://schemas.microsoft.com/office/powerpoint/2010/main" val="238883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82D874-F8BF-4D02-9C2D-CC792C17B7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4" y="484094"/>
            <a:ext cx="9144000" cy="457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FA7DB4-05B3-419F-8FD2-B6FF93895873}"/>
              </a:ext>
            </a:extLst>
          </p:cNvPr>
          <p:cNvSpPr txBox="1"/>
          <p:nvPr/>
        </p:nvSpPr>
        <p:spPr>
          <a:xfrm>
            <a:off x="941293" y="5123328"/>
            <a:ext cx="8229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Essential genes</a:t>
            </a:r>
            <a:r>
              <a:rPr lang="zh-CN" altLang="en-US" dirty="0"/>
              <a:t> 作为</a:t>
            </a:r>
            <a:r>
              <a:rPr lang="en-US" altLang="zh-CN" dirty="0"/>
              <a:t>positive control</a:t>
            </a:r>
            <a:r>
              <a:rPr lang="zh-CN" altLang="en-US" dirty="0"/>
              <a:t>，在</a:t>
            </a:r>
            <a:r>
              <a:rPr lang="en-US" altLang="zh-CN" dirty="0"/>
              <a:t>Chronos</a:t>
            </a:r>
            <a:r>
              <a:rPr lang="zh-CN" altLang="en-US" dirty="0"/>
              <a:t>分析中表现的相对较好，主要集中在</a:t>
            </a:r>
            <a:r>
              <a:rPr lang="en-US" altLang="zh-CN" dirty="0"/>
              <a:t>-1</a:t>
            </a:r>
            <a:r>
              <a:rPr lang="zh-CN" altLang="en-US" dirty="0"/>
              <a:t>附近，样本间重复性好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Non_targeting</a:t>
            </a:r>
            <a:r>
              <a:rPr lang="en-US" altLang="zh-CN" dirty="0"/>
              <a:t>/</a:t>
            </a:r>
            <a:r>
              <a:rPr lang="en-US" altLang="zh-CN" dirty="0" err="1"/>
              <a:t>Nonessential_genes</a:t>
            </a:r>
            <a:r>
              <a:rPr lang="en-US" altLang="zh-CN" dirty="0"/>
              <a:t> </a:t>
            </a:r>
            <a:r>
              <a:rPr lang="zh-CN" altLang="en-US" dirty="0"/>
              <a:t>作为</a:t>
            </a:r>
            <a:r>
              <a:rPr lang="en-US" altLang="zh-CN" dirty="0"/>
              <a:t>negative control</a:t>
            </a:r>
            <a:r>
              <a:rPr lang="zh-CN" altLang="en-US" dirty="0"/>
              <a:t>，同样地在</a:t>
            </a:r>
            <a:r>
              <a:rPr lang="en-US" altLang="zh-CN" dirty="0"/>
              <a:t>Chronos</a:t>
            </a:r>
            <a:r>
              <a:rPr lang="zh-CN" altLang="en-US" dirty="0"/>
              <a:t>流程中较好，主要集中在</a:t>
            </a:r>
            <a:r>
              <a:rPr lang="en-US" altLang="zh-CN" dirty="0"/>
              <a:t>0</a:t>
            </a:r>
            <a:r>
              <a:rPr lang="zh-CN" altLang="en-US" dirty="0"/>
              <a:t>附近</a:t>
            </a:r>
          </a:p>
        </p:txBody>
      </p:sp>
    </p:spTree>
    <p:extLst>
      <p:ext uri="{BB962C8B-B14F-4D97-AF65-F5344CB8AC3E}">
        <p14:creationId xmlns:p14="http://schemas.microsoft.com/office/powerpoint/2010/main" val="21185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D814A1D-EB9C-42EC-9E28-DC35A7C207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07" y="973607"/>
            <a:ext cx="5333396" cy="38095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364C4D-117F-4B85-8BD0-D855F64EDB80}"/>
              </a:ext>
            </a:extLst>
          </p:cNvPr>
          <p:cNvSpPr txBox="1"/>
          <p:nvPr/>
        </p:nvSpPr>
        <p:spPr>
          <a:xfrm>
            <a:off x="433713" y="5355722"/>
            <a:ext cx="8812227" cy="73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SSMD</a:t>
            </a:r>
            <a:r>
              <a:rPr lang="zh-CN" altLang="en-US" dirty="0"/>
              <a:t>水平上，</a:t>
            </a:r>
            <a:r>
              <a:rPr lang="en-US" altLang="zh-CN" dirty="0" err="1"/>
              <a:t>mageck</a:t>
            </a:r>
            <a:r>
              <a:rPr lang="en-US" altLang="zh-CN" dirty="0"/>
              <a:t> </a:t>
            </a:r>
            <a:r>
              <a:rPr lang="zh-CN" altLang="en-US" dirty="0"/>
              <a:t>略优于</a:t>
            </a:r>
            <a:r>
              <a:rPr lang="en-US" altLang="zh-CN" dirty="0" err="1"/>
              <a:t>chronos</a:t>
            </a:r>
            <a:r>
              <a:rPr lang="en-US" altLang="zh-CN" dirty="0"/>
              <a:t>; </a:t>
            </a:r>
            <a:r>
              <a:rPr lang="zh-CN" altLang="en-US" dirty="0"/>
              <a:t> </a:t>
            </a:r>
            <a:r>
              <a:rPr lang="en-US" altLang="zh-CN" dirty="0"/>
              <a:t>NNMD</a:t>
            </a:r>
            <a:r>
              <a:rPr lang="zh-CN" altLang="en-US" dirty="0"/>
              <a:t>分析结果上，</a:t>
            </a:r>
            <a:r>
              <a:rPr lang="en-US" altLang="zh-CN" dirty="0" err="1"/>
              <a:t>chronos</a:t>
            </a:r>
            <a:r>
              <a:rPr lang="zh-CN" altLang="en-US" dirty="0"/>
              <a:t>则优于</a:t>
            </a:r>
            <a:r>
              <a:rPr lang="en-US" altLang="zh-CN" dirty="0" err="1"/>
              <a:t>mageck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Effect</a:t>
            </a:r>
            <a:r>
              <a:rPr lang="zh-CN" altLang="en-US" dirty="0"/>
              <a:t>和</a:t>
            </a:r>
            <a:r>
              <a:rPr lang="en-US" altLang="zh-CN" dirty="0" err="1"/>
              <a:t>logfc</a:t>
            </a:r>
            <a:r>
              <a:rPr lang="zh-CN" altLang="en-US" dirty="0"/>
              <a:t> 相关性较高，但是在</a:t>
            </a:r>
            <a:r>
              <a:rPr lang="en-US" altLang="zh-CN" dirty="0"/>
              <a:t>essential genes</a:t>
            </a:r>
            <a:r>
              <a:rPr lang="zh-CN" altLang="en-US" dirty="0"/>
              <a:t>上可能会有较大差异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009B5BA-5A3C-490D-B2D0-389AD5E154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3" y="975383"/>
            <a:ext cx="6179633" cy="37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2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629A83A-49B6-496B-9176-97381F5E7EC2}"/>
              </a:ext>
            </a:extLst>
          </p:cNvPr>
          <p:cNvSpPr txBox="1"/>
          <p:nvPr/>
        </p:nvSpPr>
        <p:spPr>
          <a:xfrm>
            <a:off x="1250661" y="5679107"/>
            <a:ext cx="775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不同样本中，</a:t>
            </a:r>
            <a:r>
              <a:rPr lang="en-US" altLang="zh-CN" dirty="0"/>
              <a:t>gene effect</a:t>
            </a:r>
            <a:r>
              <a:rPr lang="zh-CN" altLang="en-US" dirty="0"/>
              <a:t>排序比较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去除已知的</a:t>
            </a:r>
            <a:r>
              <a:rPr lang="en-US" altLang="zh-CN" dirty="0"/>
              <a:t>essential genes</a:t>
            </a:r>
            <a:r>
              <a:rPr lang="zh-CN" altLang="en-US" dirty="0"/>
              <a:t>，发现样本特异的</a:t>
            </a:r>
            <a:r>
              <a:rPr lang="en-US" altLang="zh-CN" dirty="0"/>
              <a:t>dependency genes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B0DDCE4-6B37-4FA9-875B-B98BC23F0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8" y="356839"/>
            <a:ext cx="7983402" cy="53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5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629A83A-49B6-496B-9176-97381F5E7EC2}"/>
              </a:ext>
            </a:extLst>
          </p:cNvPr>
          <p:cNvSpPr txBox="1"/>
          <p:nvPr/>
        </p:nvSpPr>
        <p:spPr>
          <a:xfrm>
            <a:off x="1188117" y="4439868"/>
            <a:ext cx="8812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左图，同一药物处理的细胞，不同时间点</a:t>
            </a:r>
            <a:r>
              <a:rPr lang="en-US" altLang="zh-CN" dirty="0"/>
              <a:t>gene effect</a:t>
            </a:r>
            <a:r>
              <a:rPr lang="zh-CN" altLang="en-US" dirty="0"/>
              <a:t>比较；差异基因较相对少，重复性高，时间对</a:t>
            </a:r>
            <a:r>
              <a:rPr lang="en-US" altLang="zh-CN" dirty="0"/>
              <a:t>gene dependency </a:t>
            </a:r>
            <a:r>
              <a:rPr lang="zh-CN" altLang="en-US" dirty="0"/>
              <a:t>筛选影响小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右图，同一时间点不同药物处理细胞后，</a:t>
            </a:r>
            <a:r>
              <a:rPr lang="en-US" altLang="zh-CN" dirty="0"/>
              <a:t>gene effect</a:t>
            </a:r>
            <a:r>
              <a:rPr lang="zh-CN" altLang="en-US" dirty="0"/>
              <a:t>比较；差异基因较多，</a:t>
            </a:r>
            <a:r>
              <a:rPr lang="en-US" altLang="zh-CN" dirty="0"/>
              <a:t>gene dependency</a:t>
            </a:r>
            <a:r>
              <a:rPr lang="zh-CN" altLang="en-US" dirty="0"/>
              <a:t>存在化合物依赖，并且随着时间推移，效果会更加明显（</a:t>
            </a:r>
            <a:r>
              <a:rPr lang="en-US" altLang="zh-CN" dirty="0"/>
              <a:t>dependency </a:t>
            </a:r>
            <a:r>
              <a:rPr lang="zh-CN" altLang="en-US" dirty="0"/>
              <a:t>基因数目变多</a:t>
            </a:r>
            <a:r>
              <a:rPr lang="en-US" altLang="zh-CN" dirty="0"/>
              <a:t>11 vs 39</a:t>
            </a:r>
            <a:r>
              <a:rPr lang="zh-CN" altLang="en-US" dirty="0"/>
              <a:t>，但是不同时间点得到的基因却没有</a:t>
            </a:r>
            <a:r>
              <a:rPr lang="en-US" altLang="zh-CN" dirty="0"/>
              <a:t>overlap)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E2F27D-CB11-45BC-A61E-3C289C68BA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626165"/>
            <a:ext cx="10972800" cy="3657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3CAB382-971C-4E4F-90CF-4E2D96EECB5B}"/>
              </a:ext>
            </a:extLst>
          </p:cNvPr>
          <p:cNvSpPr txBox="1"/>
          <p:nvPr/>
        </p:nvSpPr>
        <p:spPr>
          <a:xfrm>
            <a:off x="304800" y="79829"/>
            <a:ext cx="23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Chronos </a:t>
            </a:r>
            <a:r>
              <a:rPr lang="zh-CN" altLang="en-US" dirty="0"/>
              <a:t>分析结果</a:t>
            </a:r>
          </a:p>
        </p:txBody>
      </p:sp>
    </p:spTree>
    <p:extLst>
      <p:ext uri="{BB962C8B-B14F-4D97-AF65-F5344CB8AC3E}">
        <p14:creationId xmlns:p14="http://schemas.microsoft.com/office/powerpoint/2010/main" val="323727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CE0512-6C5D-46F1-9894-9493CD1BD790}"/>
              </a:ext>
            </a:extLst>
          </p:cNvPr>
          <p:cNvSpPr txBox="1"/>
          <p:nvPr/>
        </p:nvSpPr>
        <p:spPr>
          <a:xfrm>
            <a:off x="258416" y="188843"/>
            <a:ext cx="531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Chronos: </a:t>
            </a:r>
            <a:r>
              <a:rPr lang="zh-CN" altLang="en-US" dirty="0"/>
              <a:t>去除</a:t>
            </a:r>
            <a:r>
              <a:rPr lang="en-US" altLang="zh-CN" dirty="0"/>
              <a:t>essential genes</a:t>
            </a:r>
            <a:r>
              <a:rPr lang="zh-CN" altLang="en-US" dirty="0"/>
              <a:t>再分析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664384-06FE-428E-AB91-F4461B63AA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6" y="805069"/>
            <a:ext cx="10972800" cy="3657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E89761-B813-49DC-8D7C-842CE33613DC}"/>
              </a:ext>
            </a:extLst>
          </p:cNvPr>
          <p:cNvSpPr txBox="1"/>
          <p:nvPr/>
        </p:nvSpPr>
        <p:spPr>
          <a:xfrm>
            <a:off x="6404113" y="4462669"/>
            <a:ext cx="552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KAT7 </a:t>
            </a:r>
            <a:r>
              <a:rPr lang="zh-CN" altLang="en-US" b="1" dirty="0"/>
              <a:t>和 </a:t>
            </a:r>
            <a:r>
              <a:rPr lang="en-US" altLang="zh-CN" b="1" dirty="0"/>
              <a:t>SNPRE </a:t>
            </a:r>
            <a:r>
              <a:rPr lang="zh-CN" altLang="en-US" b="1" dirty="0"/>
              <a:t>可能存在协同致死 </a:t>
            </a:r>
            <a:r>
              <a:rPr lang="en-US" altLang="zh-CN" b="1" dirty="0"/>
              <a:t>synthetic lethality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EBEC7A-FC3B-44E6-97B7-F479788BA087}"/>
              </a:ext>
            </a:extLst>
          </p:cNvPr>
          <p:cNvSpPr txBox="1"/>
          <p:nvPr/>
        </p:nvSpPr>
        <p:spPr>
          <a:xfrm>
            <a:off x="880004" y="4832001"/>
            <a:ext cx="8812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左图，同一药物处理的细胞，不同时间点</a:t>
            </a:r>
            <a:r>
              <a:rPr lang="en-US" altLang="zh-CN" dirty="0"/>
              <a:t>gene effect</a:t>
            </a:r>
            <a:r>
              <a:rPr lang="zh-CN" altLang="en-US" dirty="0"/>
              <a:t>比较；</a:t>
            </a:r>
            <a:r>
              <a:rPr lang="en-US" altLang="zh-CN" dirty="0"/>
              <a:t>gene dependency</a:t>
            </a:r>
            <a:r>
              <a:rPr lang="zh-CN" altLang="en-US" dirty="0"/>
              <a:t>有明显的时间效应，尤其是在</a:t>
            </a:r>
            <a:r>
              <a:rPr lang="en-US" altLang="zh-CN" dirty="0"/>
              <a:t>KAT7</a:t>
            </a:r>
            <a:r>
              <a:rPr lang="zh-CN" altLang="en-US" dirty="0"/>
              <a:t>组，相对差异基因多余</a:t>
            </a:r>
            <a:r>
              <a:rPr lang="en-US" altLang="zh-CN" dirty="0"/>
              <a:t>NTC</a:t>
            </a:r>
            <a:r>
              <a:rPr lang="zh-CN" altLang="en-US" dirty="0"/>
              <a:t>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右图，同一时间点不同药物处理细胞后，</a:t>
            </a:r>
            <a:r>
              <a:rPr lang="en-US" altLang="zh-CN" dirty="0"/>
              <a:t>gene effect</a:t>
            </a:r>
            <a:r>
              <a:rPr lang="zh-CN" altLang="en-US" dirty="0"/>
              <a:t>比较；明显的时间依赖性，在</a:t>
            </a:r>
            <a:r>
              <a:rPr lang="en-US" altLang="zh-CN" dirty="0"/>
              <a:t>D21 </a:t>
            </a:r>
            <a:r>
              <a:rPr lang="zh-CN" altLang="en-US" dirty="0"/>
              <a:t>会筛选出较多的 </a:t>
            </a:r>
            <a:r>
              <a:rPr lang="en-US" altLang="zh-CN" dirty="0"/>
              <a:t>genes, </a:t>
            </a:r>
            <a:r>
              <a:rPr lang="zh-CN" altLang="en-US" dirty="0"/>
              <a:t>其中</a:t>
            </a:r>
            <a:r>
              <a:rPr lang="en-US" altLang="zh-CN" dirty="0"/>
              <a:t>SNRPE</a:t>
            </a:r>
            <a:r>
              <a:rPr lang="zh-CN" altLang="en-US" dirty="0"/>
              <a:t>基因较为显著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05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CE0512-6C5D-46F1-9894-9493CD1BD790}"/>
              </a:ext>
            </a:extLst>
          </p:cNvPr>
          <p:cNvSpPr txBox="1"/>
          <p:nvPr/>
        </p:nvSpPr>
        <p:spPr>
          <a:xfrm>
            <a:off x="258416" y="188843"/>
            <a:ext cx="531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Mageck</a:t>
            </a:r>
            <a:r>
              <a:rPr lang="en-US" altLang="zh-CN" dirty="0"/>
              <a:t>: </a:t>
            </a:r>
            <a:r>
              <a:rPr lang="zh-CN" altLang="en-US" dirty="0"/>
              <a:t>去除</a:t>
            </a:r>
            <a:r>
              <a:rPr lang="en-US" altLang="zh-CN" dirty="0"/>
              <a:t>essential genes</a:t>
            </a:r>
            <a:r>
              <a:rPr lang="zh-CN" altLang="en-US" dirty="0"/>
              <a:t>再分析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E89761-B813-49DC-8D7C-842CE33613DC}"/>
              </a:ext>
            </a:extLst>
          </p:cNvPr>
          <p:cNvSpPr txBox="1"/>
          <p:nvPr/>
        </p:nvSpPr>
        <p:spPr>
          <a:xfrm>
            <a:off x="6394174" y="4524897"/>
            <a:ext cx="552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KAT7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SNPRE </a:t>
            </a:r>
            <a:r>
              <a:rPr lang="zh-CN" altLang="en-US" b="1" dirty="0"/>
              <a:t>可能存在协同致死 </a:t>
            </a:r>
            <a:r>
              <a:rPr lang="en-US" altLang="zh-CN" b="1" dirty="0"/>
              <a:t>synthetic lethality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6FFBE7-DFA1-4B31-9F4C-7DF931AD1C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" y="805069"/>
            <a:ext cx="10972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5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765</Words>
  <Application>Microsoft Office PowerPoint</Application>
  <PresentationFormat>宽屏</PresentationFormat>
  <Paragraphs>99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AdvTTe45e47d2</vt:lpstr>
      <vt:lpstr>等线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Qiangqiang</dc:creator>
  <cp:lastModifiedBy>Fan Qiangqiang</cp:lastModifiedBy>
  <cp:revision>134</cp:revision>
  <dcterms:created xsi:type="dcterms:W3CDTF">2021-07-23T02:28:50Z</dcterms:created>
  <dcterms:modified xsi:type="dcterms:W3CDTF">2024-02-29T06:02:32Z</dcterms:modified>
</cp:coreProperties>
</file>