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6" r:id="rId1"/>
  </p:sldMasterIdLst>
  <p:notesMasterIdLst>
    <p:notesMasterId r:id="rId17"/>
  </p:notesMasterIdLst>
  <p:sldIdLst>
    <p:sldId id="281" r:id="rId2"/>
    <p:sldId id="267" r:id="rId3"/>
    <p:sldId id="268" r:id="rId4"/>
    <p:sldId id="269" r:id="rId5"/>
    <p:sldId id="270" r:id="rId6"/>
    <p:sldId id="272" r:id="rId7"/>
    <p:sldId id="273" r:id="rId8"/>
    <p:sldId id="271" r:id="rId9"/>
    <p:sldId id="274" r:id="rId10"/>
    <p:sldId id="276" r:id="rId11"/>
    <p:sldId id="277" r:id="rId12"/>
    <p:sldId id="280" r:id="rId13"/>
    <p:sldId id="278" r:id="rId14"/>
    <p:sldId id="279" r:id="rId15"/>
    <p:sldId id="275" r:id="rId16"/>
  </p:sldIdLst>
  <p:sldSz cx="11518900" cy="72009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2925" autoAdjust="0"/>
  </p:normalViewPr>
  <p:slideViewPr>
    <p:cSldViewPr snapToGrid="0" snapToObjects="1">
      <p:cViewPr varScale="1">
        <p:scale>
          <a:sx n="70" d="100"/>
          <a:sy n="70" d="100"/>
        </p:scale>
        <p:origin x="11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Shape 9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10" name="Shape 9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508805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066800" latinLnBrk="0">
      <a:spcBef>
        <a:spcPts val="500"/>
      </a:spcBef>
      <a:defRPr sz="1400">
        <a:latin typeface="+mn-lt"/>
        <a:ea typeface="+mn-ea"/>
        <a:cs typeface="+mn-cs"/>
        <a:sym typeface="Calibri"/>
      </a:defRPr>
    </a:lvl1pPr>
    <a:lvl2pPr indent="228600" defTabSz="1066800" latinLnBrk="0">
      <a:spcBef>
        <a:spcPts val="500"/>
      </a:spcBef>
      <a:defRPr sz="1400">
        <a:latin typeface="+mn-lt"/>
        <a:ea typeface="+mn-ea"/>
        <a:cs typeface="+mn-cs"/>
        <a:sym typeface="Calibri"/>
      </a:defRPr>
    </a:lvl2pPr>
    <a:lvl3pPr indent="457200" defTabSz="1066800" latinLnBrk="0">
      <a:spcBef>
        <a:spcPts val="500"/>
      </a:spcBef>
      <a:defRPr sz="1400">
        <a:latin typeface="+mn-lt"/>
        <a:ea typeface="+mn-ea"/>
        <a:cs typeface="+mn-cs"/>
        <a:sym typeface="Calibri"/>
      </a:defRPr>
    </a:lvl3pPr>
    <a:lvl4pPr indent="685800" defTabSz="1066800" latinLnBrk="0">
      <a:spcBef>
        <a:spcPts val="500"/>
      </a:spcBef>
      <a:defRPr sz="1400">
        <a:latin typeface="+mn-lt"/>
        <a:ea typeface="+mn-ea"/>
        <a:cs typeface="+mn-cs"/>
        <a:sym typeface="Calibri"/>
      </a:defRPr>
    </a:lvl4pPr>
    <a:lvl5pPr indent="914400" defTabSz="1066800" latinLnBrk="0">
      <a:spcBef>
        <a:spcPts val="500"/>
      </a:spcBef>
      <a:defRPr sz="1400">
        <a:latin typeface="+mn-lt"/>
        <a:ea typeface="+mn-ea"/>
        <a:cs typeface="+mn-cs"/>
        <a:sym typeface="Calibri"/>
      </a:defRPr>
    </a:lvl5pPr>
    <a:lvl6pPr indent="1143000" defTabSz="1066800" latinLnBrk="0">
      <a:spcBef>
        <a:spcPts val="500"/>
      </a:spcBef>
      <a:defRPr sz="1400">
        <a:latin typeface="+mn-lt"/>
        <a:ea typeface="+mn-ea"/>
        <a:cs typeface="+mn-cs"/>
        <a:sym typeface="Calibri"/>
      </a:defRPr>
    </a:lvl6pPr>
    <a:lvl7pPr indent="1371600" defTabSz="1066800" latinLnBrk="0">
      <a:spcBef>
        <a:spcPts val="500"/>
      </a:spcBef>
      <a:defRPr sz="1400">
        <a:latin typeface="+mn-lt"/>
        <a:ea typeface="+mn-ea"/>
        <a:cs typeface="+mn-cs"/>
        <a:sym typeface="Calibri"/>
      </a:defRPr>
    </a:lvl7pPr>
    <a:lvl8pPr indent="1600200" defTabSz="1066800" latinLnBrk="0">
      <a:spcBef>
        <a:spcPts val="500"/>
      </a:spcBef>
      <a:defRPr sz="1400">
        <a:latin typeface="+mn-lt"/>
        <a:ea typeface="+mn-ea"/>
        <a:cs typeface="+mn-cs"/>
        <a:sym typeface="Calibri"/>
      </a:defRPr>
    </a:lvl8pPr>
    <a:lvl9pPr indent="1828800" defTabSz="1066800" latinLnBrk="0">
      <a:spcBef>
        <a:spcPts val="500"/>
      </a:spcBef>
      <a:defRPr sz="14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685800"/>
            <a:ext cx="54832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2745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685800"/>
            <a:ext cx="54832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D:\Cell_panel_screening\Cmap</a:t>
            </a:r>
          </a:p>
          <a:p>
            <a:r>
              <a:rPr lang="zh-CN" altLang="en-US" dirty="0"/>
              <a:t>采用</a:t>
            </a:r>
            <a:r>
              <a:rPr lang="en-US" altLang="zh-CN" dirty="0"/>
              <a:t>L1000</a:t>
            </a:r>
            <a:r>
              <a:rPr lang="zh-CN" altLang="en-US" dirty="0"/>
              <a:t>进行</a:t>
            </a:r>
            <a:r>
              <a:rPr lang="en-US" altLang="zh-CN" dirty="0"/>
              <a:t>CMAP</a:t>
            </a:r>
            <a:r>
              <a:rPr lang="zh-CN" altLang="en-US" dirty="0"/>
              <a:t>分析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5849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685800"/>
            <a:ext cx="54832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14</a:t>
            </a:r>
            <a:r>
              <a:rPr lang="zh-CN" altLang="en-US" dirty="0"/>
              <a:t>个</a:t>
            </a:r>
            <a:r>
              <a:rPr lang="en-US" altLang="zh-CN" dirty="0"/>
              <a:t>compounds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244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685800"/>
            <a:ext cx="54832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8330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685800"/>
            <a:ext cx="54832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一共</a:t>
            </a:r>
            <a:r>
              <a:rPr lang="en-US" altLang="zh-CN" dirty="0"/>
              <a:t>9</a:t>
            </a:r>
            <a:r>
              <a:rPr lang="zh-CN" altLang="en-US" dirty="0"/>
              <a:t>个</a:t>
            </a:r>
            <a:r>
              <a:rPr lang="en-US" altLang="zh-CN" dirty="0"/>
              <a:t>plates</a:t>
            </a:r>
            <a:r>
              <a:rPr lang="zh-CN" altLang="en-US" dirty="0"/>
              <a:t>，选择其中的一个</a:t>
            </a:r>
            <a:r>
              <a:rPr lang="en-US" altLang="zh-CN" dirty="0"/>
              <a:t>plates</a:t>
            </a:r>
            <a:r>
              <a:rPr lang="zh-CN" altLang="en-US" dirty="0"/>
              <a:t>的数据进行分析</a:t>
            </a:r>
            <a:endParaRPr lang="en-US" altLang="zh-CN" dirty="0"/>
          </a:p>
          <a:p>
            <a:r>
              <a:rPr lang="zh-CN" altLang="en-US" dirty="0"/>
              <a:t>相关性分析：基于</a:t>
            </a:r>
            <a:r>
              <a:rPr lang="en-US" altLang="zh-CN" dirty="0"/>
              <a:t>CPM</a:t>
            </a:r>
          </a:p>
          <a:p>
            <a:r>
              <a:rPr lang="en-US" altLang="zh-CN" dirty="0"/>
              <a:t>1. </a:t>
            </a:r>
            <a:r>
              <a:rPr lang="zh-CN" altLang="en-US" dirty="0"/>
              <a:t>根据</a:t>
            </a:r>
            <a:r>
              <a:rPr lang="en-US" altLang="zh-CN" dirty="0"/>
              <a:t>13</a:t>
            </a:r>
            <a:r>
              <a:rPr lang="zh-CN" altLang="en-US" dirty="0"/>
              <a:t>化合物、</a:t>
            </a:r>
            <a:r>
              <a:rPr lang="en-US" altLang="zh-CN" dirty="0"/>
              <a:t>8</a:t>
            </a:r>
            <a:r>
              <a:rPr lang="zh-CN" altLang="en-US" dirty="0"/>
              <a:t>个</a:t>
            </a:r>
            <a:r>
              <a:rPr lang="en-US" altLang="zh-CN" dirty="0"/>
              <a:t>dose</a:t>
            </a:r>
            <a:r>
              <a:rPr lang="zh-CN" altLang="en-US" dirty="0"/>
              <a:t>分组，计算同一化合物下，每个</a:t>
            </a:r>
            <a:r>
              <a:rPr lang="en-US" altLang="zh-CN" dirty="0"/>
              <a:t>dose 3</a:t>
            </a:r>
            <a:r>
              <a:rPr lang="zh-CN" altLang="en-US" dirty="0"/>
              <a:t>个</a:t>
            </a:r>
            <a:r>
              <a:rPr lang="en-US" altLang="zh-CN" dirty="0"/>
              <a:t>replicates</a:t>
            </a:r>
            <a:r>
              <a:rPr lang="zh-CN" altLang="en-US" dirty="0"/>
              <a:t>基因表达相关性，然后取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PCC</a:t>
            </a:r>
            <a:r>
              <a:rPr lang="zh-CN" altLang="en-US" dirty="0"/>
              <a:t>的中位数；基于化合物和</a:t>
            </a:r>
            <a:r>
              <a:rPr lang="en-US" altLang="zh-CN" dirty="0"/>
              <a:t>dose</a:t>
            </a:r>
            <a:r>
              <a:rPr lang="zh-CN" altLang="en-US" dirty="0"/>
              <a:t>分组，进行</a:t>
            </a:r>
            <a:r>
              <a:rPr lang="en-US" altLang="zh-CN" dirty="0"/>
              <a:t>boxplot</a:t>
            </a:r>
            <a:r>
              <a:rPr lang="zh-CN" altLang="en-US" dirty="0"/>
              <a:t>结果可视化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不同</a:t>
            </a:r>
            <a:r>
              <a:rPr lang="en-US" altLang="zh-CN" dirty="0"/>
              <a:t>replicates</a:t>
            </a:r>
            <a:r>
              <a:rPr lang="zh-CN" altLang="en-US" dirty="0"/>
              <a:t>之间重复性高，其中</a:t>
            </a:r>
            <a:r>
              <a:rPr lang="en-US" altLang="zh-CN" dirty="0"/>
              <a:t>Triptolide</a:t>
            </a:r>
            <a:r>
              <a:rPr lang="zh-CN" altLang="en-US" dirty="0"/>
              <a:t>的化合物处理组，整体的重复性低一些，质控做的还是很棒的；低浓度的</a:t>
            </a:r>
            <a:r>
              <a:rPr lang="en-US" altLang="zh-CN" dirty="0"/>
              <a:t>noise</a:t>
            </a:r>
            <a:r>
              <a:rPr lang="zh-CN" altLang="en-US" dirty="0"/>
              <a:t>看起来会大一些，</a:t>
            </a:r>
            <a:r>
              <a:rPr lang="en-US" altLang="zh-CN" dirty="0" err="1"/>
              <a:t>pcc</a:t>
            </a:r>
            <a:r>
              <a:rPr lang="zh-CN" altLang="en-US" dirty="0"/>
              <a:t>略低</a:t>
            </a:r>
          </a:p>
        </p:txBody>
      </p:sp>
    </p:spTree>
    <p:extLst>
      <p:ext uri="{BB962C8B-B14F-4D97-AF65-F5344CB8AC3E}">
        <p14:creationId xmlns:p14="http://schemas.microsoft.com/office/powerpoint/2010/main" val="1649055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685800"/>
            <a:ext cx="54832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1956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685800"/>
            <a:ext cx="54832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1200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685800"/>
            <a:ext cx="54832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4719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685800"/>
            <a:ext cx="54832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4320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685800"/>
            <a:ext cx="54832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4505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685800"/>
            <a:ext cx="54832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3857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685800"/>
            <a:ext cx="54832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467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00" y="6720840"/>
            <a:ext cx="11515900" cy="480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651032"/>
            <a:ext cx="11515900" cy="67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6701" y="796900"/>
            <a:ext cx="9503093" cy="374446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558" spc="-47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9319" y="4678401"/>
            <a:ext cx="9503093" cy="12001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268" cap="all" spc="189" baseline="0">
                <a:solidFill>
                  <a:schemeClr val="tx2"/>
                </a:solidFill>
                <a:latin typeface="+mj-lt"/>
              </a:defRPr>
            </a:lvl1pPr>
            <a:lvl2pPr marL="431963" indent="0" algn="ctr">
              <a:buNone/>
              <a:defRPr sz="2268"/>
            </a:lvl2pPr>
            <a:lvl3pPr marL="863925" indent="0" algn="ctr">
              <a:buNone/>
              <a:defRPr sz="2268"/>
            </a:lvl3pPr>
            <a:lvl4pPr marL="1295888" indent="0" algn="ctr">
              <a:buNone/>
              <a:defRPr sz="1890"/>
            </a:lvl4pPr>
            <a:lvl5pPr marL="1727850" indent="0" algn="ctr">
              <a:buNone/>
              <a:defRPr sz="1890"/>
            </a:lvl5pPr>
            <a:lvl6pPr marL="2159813" indent="0" algn="ctr">
              <a:buNone/>
              <a:defRPr sz="1890"/>
            </a:lvl6pPr>
            <a:lvl7pPr marL="2591775" indent="0" algn="ctr">
              <a:buNone/>
              <a:defRPr sz="1890"/>
            </a:lvl7pPr>
            <a:lvl8pPr marL="3023738" indent="0" algn="ctr">
              <a:buNone/>
              <a:defRPr sz="1890"/>
            </a:lvl8pPr>
            <a:lvl9pPr marL="3455700" indent="0" algn="ctr">
              <a:buNone/>
              <a:defRPr sz="189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5C1C-E017-4351-877A-DFABB39E647F}" type="datetimeFigureOut">
              <a:rPr lang="zh-CN" altLang="en-US" smtClean="0"/>
              <a:t>2024/12/27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40985" y="4560570"/>
            <a:ext cx="9330309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59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5C1C-E017-4351-877A-DFABB39E647F}" type="datetimeFigureOut">
              <a:rPr lang="zh-CN" altLang="en-US" smtClean="0"/>
              <a:t>2024/12/27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501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00" y="6720840"/>
            <a:ext cx="11515900" cy="480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651032"/>
            <a:ext cx="11515900" cy="67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3213" y="435517"/>
            <a:ext cx="2483763" cy="604529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1924" y="435517"/>
            <a:ext cx="7307302" cy="6045293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5C1C-E017-4351-877A-DFABB39E647F}" type="datetimeFigureOut">
              <a:rPr lang="zh-CN" altLang="en-US" smtClean="0"/>
              <a:t>2024/12/27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850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/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20" y="132254"/>
            <a:ext cx="9019093" cy="4108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SzTx/>
              <a:buFontTx/>
              <a:buNone/>
              <a:defRPr sz="2400" b="1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>
              <a:spcBef>
                <a:spcPts val="0"/>
              </a:spcBef>
              <a:buFontTx/>
              <a:defRPr sz="2400" b="1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>
              <a:spcBef>
                <a:spcPts val="0"/>
              </a:spcBef>
              <a:buFontTx/>
              <a:defRPr sz="2400" b="1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>
              <a:spcBef>
                <a:spcPts val="0"/>
              </a:spcBef>
              <a:buFontTx/>
              <a:defRPr sz="2400" b="1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>
              <a:spcBef>
                <a:spcPts val="0"/>
              </a:spcBef>
              <a:buFontTx/>
              <a:defRPr sz="2400" b="1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文本占位符 19"/>
          <p:cNvSpPr>
            <a:spLocks noGrp="1"/>
          </p:cNvSpPr>
          <p:nvPr>
            <p:ph type="body" sz="quarter" idx="13"/>
          </p:nvPr>
        </p:nvSpPr>
        <p:spPr>
          <a:xfrm>
            <a:off x="732042" y="543104"/>
            <a:ext cx="10177258" cy="30364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SzTx/>
              <a:buFontTx/>
              <a:buNone/>
              <a:defRPr sz="18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630672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5C1C-E017-4351-877A-DFABB39E647F}" type="datetimeFigureOut">
              <a:rPr lang="zh-CN" altLang="en-US" smtClean="0"/>
              <a:t>2024/12/27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23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00" y="6720840"/>
            <a:ext cx="11515900" cy="480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651032"/>
            <a:ext cx="11515900" cy="67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701" y="796900"/>
            <a:ext cx="9503093" cy="3744468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55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6701" y="4675784"/>
            <a:ext cx="9503093" cy="12001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268" cap="all" spc="189" baseline="0">
                <a:solidFill>
                  <a:schemeClr val="tx2"/>
                </a:solidFill>
                <a:latin typeface="+mj-lt"/>
              </a:defRPr>
            </a:lvl1pPr>
            <a:lvl2pPr marL="431963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2pPr>
            <a:lvl3pPr marL="8639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29588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72785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215981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59177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45570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5C1C-E017-4351-877A-DFABB39E647F}" type="datetimeFigureOut">
              <a:rPr lang="zh-CN" altLang="en-US" smtClean="0"/>
              <a:t>2024/12/27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40985" y="4560570"/>
            <a:ext cx="9330309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684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36701" y="300934"/>
            <a:ext cx="9503093" cy="152329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6700" y="1938021"/>
            <a:ext cx="4665155" cy="422452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4639" y="1938022"/>
            <a:ext cx="4665155" cy="422452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5C1C-E017-4351-877A-DFABB39E647F}" type="datetimeFigureOut">
              <a:rPr lang="zh-CN" altLang="en-US" smtClean="0"/>
              <a:t>2024/12/27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58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36701" y="300934"/>
            <a:ext cx="9503093" cy="152329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6701" y="1938355"/>
            <a:ext cx="4665155" cy="77309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890" b="0" cap="all" baseline="0">
                <a:solidFill>
                  <a:schemeClr val="tx2"/>
                </a:solidFill>
              </a:defRPr>
            </a:lvl1pPr>
            <a:lvl2pPr marL="431963" indent="0">
              <a:buNone/>
              <a:defRPr sz="1890" b="1"/>
            </a:lvl2pPr>
            <a:lvl3pPr marL="863925" indent="0">
              <a:buNone/>
              <a:defRPr sz="1701" b="1"/>
            </a:lvl3pPr>
            <a:lvl4pPr marL="1295888" indent="0">
              <a:buNone/>
              <a:defRPr sz="1512" b="1"/>
            </a:lvl4pPr>
            <a:lvl5pPr marL="1727850" indent="0">
              <a:buNone/>
              <a:defRPr sz="1512" b="1"/>
            </a:lvl5pPr>
            <a:lvl6pPr marL="2159813" indent="0">
              <a:buNone/>
              <a:defRPr sz="1512" b="1"/>
            </a:lvl6pPr>
            <a:lvl7pPr marL="2591775" indent="0">
              <a:buNone/>
              <a:defRPr sz="1512" b="1"/>
            </a:lvl7pPr>
            <a:lvl8pPr marL="3023738" indent="0">
              <a:buNone/>
              <a:defRPr sz="1512" b="1"/>
            </a:lvl8pPr>
            <a:lvl9pPr marL="3455700" indent="0">
              <a:buNone/>
              <a:defRPr sz="151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6701" y="2711451"/>
            <a:ext cx="4665155" cy="354711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74639" y="1938355"/>
            <a:ext cx="4665155" cy="77309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890" b="0" cap="all" baseline="0">
                <a:solidFill>
                  <a:schemeClr val="tx2"/>
                </a:solidFill>
              </a:defRPr>
            </a:lvl1pPr>
            <a:lvl2pPr marL="431963" indent="0">
              <a:buNone/>
              <a:defRPr sz="1890" b="1"/>
            </a:lvl2pPr>
            <a:lvl3pPr marL="863925" indent="0">
              <a:buNone/>
              <a:defRPr sz="1701" b="1"/>
            </a:lvl3pPr>
            <a:lvl4pPr marL="1295888" indent="0">
              <a:buNone/>
              <a:defRPr sz="1512" b="1"/>
            </a:lvl4pPr>
            <a:lvl5pPr marL="1727850" indent="0">
              <a:buNone/>
              <a:defRPr sz="1512" b="1"/>
            </a:lvl5pPr>
            <a:lvl6pPr marL="2159813" indent="0">
              <a:buNone/>
              <a:defRPr sz="1512" b="1"/>
            </a:lvl6pPr>
            <a:lvl7pPr marL="2591775" indent="0">
              <a:buNone/>
              <a:defRPr sz="1512" b="1"/>
            </a:lvl7pPr>
            <a:lvl8pPr marL="3023738" indent="0">
              <a:buNone/>
              <a:defRPr sz="1512" b="1"/>
            </a:lvl8pPr>
            <a:lvl9pPr marL="3455700" indent="0">
              <a:buNone/>
              <a:defRPr sz="151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74639" y="2711451"/>
            <a:ext cx="4665155" cy="354711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5C1C-E017-4351-877A-DFABB39E647F}" type="datetimeFigureOut">
              <a:rPr lang="zh-CN" altLang="en-US" smtClean="0"/>
              <a:t>2024/12/27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748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5C1C-E017-4351-877A-DFABB39E647F}" type="datetimeFigureOut">
              <a:rPr lang="zh-CN" altLang="en-US" smtClean="0"/>
              <a:t>2024/12/27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9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00" y="6720840"/>
            <a:ext cx="11515900" cy="480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651032"/>
            <a:ext cx="11515900" cy="67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5C1C-E017-4351-877A-DFABB39E647F}" type="datetimeFigureOut">
              <a:rPr lang="zh-CN" altLang="en-US" smtClean="0"/>
              <a:t>2024/12/27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45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827154" cy="7200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817026" y="0"/>
            <a:ext cx="60474" cy="720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959" y="624077"/>
            <a:ext cx="3023711" cy="2400300"/>
          </a:xfrm>
        </p:spPr>
        <p:txBody>
          <a:bodyPr anchor="b">
            <a:normAutofit/>
          </a:bodyPr>
          <a:lstStyle>
            <a:lvl1pPr>
              <a:defRPr sz="3401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567" y="768096"/>
            <a:ext cx="6133814" cy="55206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1959" y="3072384"/>
            <a:ext cx="3023711" cy="354808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417">
                <a:solidFill>
                  <a:srgbClr val="FFFFFF"/>
                </a:solidFill>
              </a:defRPr>
            </a:lvl1pPr>
            <a:lvl2pPr marL="431963" indent="0">
              <a:buNone/>
              <a:defRPr sz="1134"/>
            </a:lvl2pPr>
            <a:lvl3pPr marL="863925" indent="0">
              <a:buNone/>
              <a:defRPr sz="945"/>
            </a:lvl3pPr>
            <a:lvl4pPr marL="1295888" indent="0">
              <a:buNone/>
              <a:defRPr sz="850"/>
            </a:lvl4pPr>
            <a:lvl5pPr marL="1727850" indent="0">
              <a:buNone/>
              <a:defRPr sz="850"/>
            </a:lvl5pPr>
            <a:lvl6pPr marL="2159813" indent="0">
              <a:buNone/>
              <a:defRPr sz="850"/>
            </a:lvl6pPr>
            <a:lvl7pPr marL="2591775" indent="0">
              <a:buNone/>
              <a:defRPr sz="850"/>
            </a:lvl7pPr>
            <a:lvl8pPr marL="3023738" indent="0">
              <a:buNone/>
              <a:defRPr sz="850"/>
            </a:lvl8pPr>
            <a:lvl9pPr marL="3455700" indent="0">
              <a:buNone/>
              <a:defRPr sz="8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9812" y="6782775"/>
            <a:ext cx="2473946" cy="383381"/>
          </a:xfrm>
        </p:spPr>
        <p:txBody>
          <a:bodyPr/>
          <a:lstStyle>
            <a:lvl1pPr algn="l">
              <a:defRPr/>
            </a:lvl1pPr>
          </a:lstStyle>
          <a:p>
            <a:fld id="{ADED5C1C-E017-4351-877A-DFABB39E647F}" type="datetimeFigureOut">
              <a:rPr lang="zh-CN" altLang="en-US" smtClean="0"/>
              <a:t>2024/12/27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35567" y="6782775"/>
            <a:ext cx="4391581" cy="383381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25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5200650"/>
            <a:ext cx="11515900" cy="2000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5160830"/>
            <a:ext cx="11515900" cy="67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701" y="5328666"/>
            <a:ext cx="9554928" cy="864108"/>
          </a:xfrm>
        </p:spPr>
        <p:txBody>
          <a:bodyPr lIns="91440" tIns="0" rIns="91440" bIns="0" anchor="b">
            <a:noAutofit/>
          </a:bodyPr>
          <a:lstStyle>
            <a:lvl1pPr>
              <a:defRPr sz="3401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1518886" cy="5160830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023">
                <a:solidFill>
                  <a:schemeClr val="bg1"/>
                </a:solidFill>
              </a:defRPr>
            </a:lvl1pPr>
            <a:lvl2pPr marL="431963" indent="0">
              <a:buNone/>
              <a:defRPr sz="2645"/>
            </a:lvl2pPr>
            <a:lvl3pPr marL="863925" indent="0">
              <a:buNone/>
              <a:defRPr sz="2268"/>
            </a:lvl3pPr>
            <a:lvl4pPr marL="1295888" indent="0">
              <a:buNone/>
              <a:defRPr sz="1890"/>
            </a:lvl4pPr>
            <a:lvl5pPr marL="1727850" indent="0">
              <a:buNone/>
              <a:defRPr sz="1890"/>
            </a:lvl5pPr>
            <a:lvl6pPr marL="2159813" indent="0">
              <a:buNone/>
              <a:defRPr sz="1890"/>
            </a:lvl6pPr>
            <a:lvl7pPr marL="2591775" indent="0">
              <a:buNone/>
              <a:defRPr sz="1890"/>
            </a:lvl7pPr>
            <a:lvl8pPr marL="3023738" indent="0">
              <a:buNone/>
              <a:defRPr sz="1890"/>
            </a:lvl8pPr>
            <a:lvl9pPr marL="3455700" indent="0">
              <a:buNone/>
              <a:defRPr sz="189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6701" y="6202374"/>
            <a:ext cx="9554928" cy="624078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567"/>
              </a:spcAft>
              <a:buNone/>
              <a:defRPr sz="1417">
                <a:solidFill>
                  <a:srgbClr val="FFFFFF"/>
                </a:solidFill>
              </a:defRPr>
            </a:lvl1pPr>
            <a:lvl2pPr marL="431963" indent="0">
              <a:buNone/>
              <a:defRPr sz="1134"/>
            </a:lvl2pPr>
            <a:lvl3pPr marL="863925" indent="0">
              <a:buNone/>
              <a:defRPr sz="945"/>
            </a:lvl3pPr>
            <a:lvl4pPr marL="1295888" indent="0">
              <a:buNone/>
              <a:defRPr sz="850"/>
            </a:lvl4pPr>
            <a:lvl5pPr marL="1727850" indent="0">
              <a:buNone/>
              <a:defRPr sz="850"/>
            </a:lvl5pPr>
            <a:lvl6pPr marL="2159813" indent="0">
              <a:buNone/>
              <a:defRPr sz="850"/>
            </a:lvl6pPr>
            <a:lvl7pPr marL="2591775" indent="0">
              <a:buNone/>
              <a:defRPr sz="850"/>
            </a:lvl7pPr>
            <a:lvl8pPr marL="3023738" indent="0">
              <a:buNone/>
              <a:defRPr sz="850"/>
            </a:lvl8pPr>
            <a:lvl9pPr marL="3455700" indent="0">
              <a:buNone/>
              <a:defRPr sz="8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5C1C-E017-4351-877A-DFABB39E647F}" type="datetimeFigureOut">
              <a:rPr lang="zh-CN" altLang="en-US" smtClean="0"/>
              <a:t>2024/12/27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884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720840"/>
            <a:ext cx="11518900" cy="480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651032"/>
            <a:ext cx="11518901" cy="6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6701" y="300934"/>
            <a:ext cx="9503093" cy="15232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6701" y="1938021"/>
            <a:ext cx="9503093" cy="422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701" y="6782775"/>
            <a:ext cx="2335781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rgbClr val="FFFFFF"/>
                </a:solidFill>
              </a:defRPr>
            </a:lvl1pPr>
          </a:lstStyle>
          <a:p>
            <a:fld id="{ADED5C1C-E017-4351-877A-DFABB39E647F}" type="datetimeFigureOut">
              <a:rPr lang="zh-CN" altLang="en-US" smtClean="0"/>
              <a:t>2024/12/27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2677" y="6782775"/>
            <a:ext cx="4556545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53871" y="6782775"/>
            <a:ext cx="1239590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27639" y="1824737"/>
            <a:ext cx="941670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62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9" r:id="rId12"/>
  </p:sldLayoutIdLst>
  <p:txStyles>
    <p:titleStyle>
      <a:lvl1pPr algn="l" defTabSz="863925" rtl="0" eaLnBrk="1" latinLnBrk="0" hangingPunct="1">
        <a:lnSpc>
          <a:spcPct val="85000"/>
        </a:lnSpc>
        <a:spcBef>
          <a:spcPct val="0"/>
        </a:spcBef>
        <a:buNone/>
        <a:defRPr sz="4535" kern="1200" spc="-47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86393" indent="-86393" algn="l" defTabSz="863925" rtl="0" eaLnBrk="1" latinLnBrk="0" hangingPunct="1">
        <a:lnSpc>
          <a:spcPct val="90000"/>
        </a:lnSpc>
        <a:spcBef>
          <a:spcPts val="1134"/>
        </a:spcBef>
        <a:spcAft>
          <a:spcPts val="189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9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62849" indent="-172785" algn="l" defTabSz="863925" rtl="0" eaLnBrk="1" latinLnBrk="0" hangingPunct="1">
        <a:lnSpc>
          <a:spcPct val="90000"/>
        </a:lnSpc>
        <a:spcBef>
          <a:spcPts val="189"/>
        </a:spcBef>
        <a:spcAft>
          <a:spcPts val="378"/>
        </a:spcAft>
        <a:buClr>
          <a:schemeClr val="accent1"/>
        </a:buClr>
        <a:buFont typeface="Calibri" pitchFamily="34" charset="0"/>
        <a:buChar char="◦"/>
        <a:defRPr sz="17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35634" indent="-172785" algn="l" defTabSz="863925" rtl="0" eaLnBrk="1" latinLnBrk="0" hangingPunct="1">
        <a:lnSpc>
          <a:spcPct val="90000"/>
        </a:lnSpc>
        <a:spcBef>
          <a:spcPts val="189"/>
        </a:spcBef>
        <a:spcAft>
          <a:spcPts val="378"/>
        </a:spcAft>
        <a:buClr>
          <a:schemeClr val="accent1"/>
        </a:buClr>
        <a:buFont typeface="Calibri" pitchFamily="34" charset="0"/>
        <a:buChar char="◦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08419" indent="-172785" algn="l" defTabSz="863925" rtl="0" eaLnBrk="1" latinLnBrk="0" hangingPunct="1">
        <a:lnSpc>
          <a:spcPct val="90000"/>
        </a:lnSpc>
        <a:spcBef>
          <a:spcPts val="189"/>
        </a:spcBef>
        <a:spcAft>
          <a:spcPts val="378"/>
        </a:spcAft>
        <a:buClr>
          <a:schemeClr val="accent1"/>
        </a:buClr>
        <a:buFont typeface="Calibri" pitchFamily="34" charset="0"/>
        <a:buChar char="◦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1204" indent="-172785" algn="l" defTabSz="863925" rtl="0" eaLnBrk="1" latinLnBrk="0" hangingPunct="1">
        <a:lnSpc>
          <a:spcPct val="90000"/>
        </a:lnSpc>
        <a:spcBef>
          <a:spcPts val="189"/>
        </a:spcBef>
        <a:spcAft>
          <a:spcPts val="378"/>
        </a:spcAft>
        <a:buClr>
          <a:schemeClr val="accent1"/>
        </a:buClr>
        <a:buFont typeface="Calibri" pitchFamily="34" charset="0"/>
        <a:buChar char="◦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39280" indent="-215981" algn="l" defTabSz="863925" rtl="0" eaLnBrk="1" latinLnBrk="0" hangingPunct="1">
        <a:lnSpc>
          <a:spcPct val="90000"/>
        </a:lnSpc>
        <a:spcBef>
          <a:spcPts val="189"/>
        </a:spcBef>
        <a:spcAft>
          <a:spcPts val="378"/>
        </a:spcAft>
        <a:buClr>
          <a:schemeClr val="accent1"/>
        </a:buClr>
        <a:buFont typeface="Calibri" pitchFamily="34" charset="0"/>
        <a:buChar char="◦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28240" indent="-215981" algn="l" defTabSz="863925" rtl="0" eaLnBrk="1" latinLnBrk="0" hangingPunct="1">
        <a:lnSpc>
          <a:spcPct val="90000"/>
        </a:lnSpc>
        <a:spcBef>
          <a:spcPts val="189"/>
        </a:spcBef>
        <a:spcAft>
          <a:spcPts val="378"/>
        </a:spcAft>
        <a:buClr>
          <a:schemeClr val="accent1"/>
        </a:buClr>
        <a:buFont typeface="Calibri" pitchFamily="34" charset="0"/>
        <a:buChar char="◦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17200" indent="-215981" algn="l" defTabSz="863925" rtl="0" eaLnBrk="1" latinLnBrk="0" hangingPunct="1">
        <a:lnSpc>
          <a:spcPct val="90000"/>
        </a:lnSpc>
        <a:spcBef>
          <a:spcPts val="189"/>
        </a:spcBef>
        <a:spcAft>
          <a:spcPts val="378"/>
        </a:spcAft>
        <a:buClr>
          <a:schemeClr val="accent1"/>
        </a:buClr>
        <a:buFont typeface="Calibri" pitchFamily="34" charset="0"/>
        <a:buChar char="◦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06160" indent="-215981" algn="l" defTabSz="863925" rtl="0" eaLnBrk="1" latinLnBrk="0" hangingPunct="1">
        <a:lnSpc>
          <a:spcPct val="90000"/>
        </a:lnSpc>
        <a:spcBef>
          <a:spcPts val="189"/>
        </a:spcBef>
        <a:spcAft>
          <a:spcPts val="378"/>
        </a:spcAft>
        <a:buClr>
          <a:schemeClr val="accent1"/>
        </a:buClr>
        <a:buFont typeface="Calibri" pitchFamily="34" charset="0"/>
        <a:buChar char="◦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392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1963" algn="l" defTabSz="86392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3925" algn="l" defTabSz="86392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5888" algn="l" defTabSz="86392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7850" algn="l" defTabSz="86392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59813" algn="l" defTabSz="86392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1775" algn="l" defTabSz="86392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3738" algn="l" defTabSz="86392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5700" algn="l" defTabSz="86392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6CD1C-EC0B-4BE2-A684-4E7949563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Drug Seq Report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52143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722320" y="337680"/>
            <a:ext cx="9019093" cy="41085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Functional enrichment of DEGs</a:t>
            </a:r>
            <a:endParaRPr lang="zh-CN" altLang="en-US" dirty="0"/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3AB4CA7C-2D49-42B8-B6AD-07F1D13A36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2320" y="694927"/>
            <a:ext cx="10177258" cy="30364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GSEA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AA86486-CC9F-4A2C-896D-206411746282}"/>
              </a:ext>
            </a:extLst>
          </p:cNvPr>
          <p:cNvSpPr txBox="1"/>
          <p:nvPr/>
        </p:nvSpPr>
        <p:spPr>
          <a:xfrm>
            <a:off x="1070829" y="4860663"/>
            <a:ext cx="6514749" cy="4385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10668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1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GSEA C6 analysis</a:t>
            </a:r>
            <a:endParaRPr kumimoji="0" lang="zh-CN" altLang="en-US" sz="1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59B85D8-3F8D-492B-9131-78C3E6E76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63" y="1667407"/>
            <a:ext cx="5400000" cy="259159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7090775-6AD3-4D0E-AB9A-6EFF73370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949" y="1667407"/>
            <a:ext cx="5400000" cy="259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74293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722320" y="337680"/>
            <a:ext cx="9019093" cy="41085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CMAP analysis based on DEGs</a:t>
            </a:r>
            <a:endParaRPr lang="zh-CN" altLang="en-US" dirty="0"/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3AB4CA7C-2D49-42B8-B6AD-07F1D13A36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2320" y="694927"/>
            <a:ext cx="10177258" cy="30364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Connectivity map score to explore targes or </a:t>
            </a:r>
            <a:r>
              <a:rPr lang="en-US" altLang="zh-CN" dirty="0" err="1"/>
              <a:t>MoA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5182ADA-37C7-421C-8469-1BAF2EDBD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125142"/>
              </p:ext>
            </p:extLst>
          </p:nvPr>
        </p:nvGraphicFramePr>
        <p:xfrm>
          <a:off x="965200" y="998574"/>
          <a:ext cx="4305299" cy="1715880"/>
        </p:xfrm>
        <a:graphic>
          <a:graphicData uri="http://schemas.openxmlformats.org/drawingml/2006/table">
            <a:tbl>
              <a:tblPr firstRow="1">
                <a:effectLst/>
                <a:tableStyleId>{775DCB02-9BB8-47FD-8907-85C794F793BA}</a:tableStyleId>
              </a:tblPr>
              <a:tblGrid>
                <a:gridCol w="1295965">
                  <a:extLst>
                    <a:ext uri="{9D8B030D-6E8A-4147-A177-3AD203B41FA5}">
                      <a16:colId xmlns:a16="http://schemas.microsoft.com/office/drawing/2014/main" val="838754231"/>
                    </a:ext>
                  </a:extLst>
                </a:gridCol>
                <a:gridCol w="1504667">
                  <a:extLst>
                    <a:ext uri="{9D8B030D-6E8A-4147-A177-3AD203B41FA5}">
                      <a16:colId xmlns:a16="http://schemas.microsoft.com/office/drawing/2014/main" val="17050257"/>
                    </a:ext>
                  </a:extLst>
                </a:gridCol>
                <a:gridCol w="1504667">
                  <a:extLst>
                    <a:ext uri="{9D8B030D-6E8A-4147-A177-3AD203B41FA5}">
                      <a16:colId xmlns:a16="http://schemas.microsoft.com/office/drawing/2014/main" val="3549352940"/>
                    </a:ext>
                  </a:extLst>
                </a:gridCol>
              </a:tblGrid>
              <a:tr h="1551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Compound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Borad_ID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MoA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24006884"/>
                  </a:ext>
                </a:extLst>
              </a:tr>
              <a:tr h="1551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AZD8055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AZD-8055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mTOR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79447187"/>
                  </a:ext>
                </a:extLst>
              </a:tr>
              <a:tr h="1551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Crizotinib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BRD-K78431006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ALK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609376013"/>
                  </a:ext>
                </a:extLst>
              </a:tr>
              <a:tr h="3063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Dilazep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BRD-K48722258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Adenosine reuptake inhibitor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38912334"/>
                  </a:ext>
                </a:extLst>
              </a:tr>
              <a:tr h="391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Homoharringtonine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BRD-A24643465|BRD-K76674262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Protein synthesis inhibitor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958985621"/>
                  </a:ext>
                </a:extLst>
              </a:tr>
              <a:tr h="391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Triptolide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BRD-A13122391|BRD-K39484304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RNA polymerase inhibitor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84763286"/>
                  </a:ext>
                </a:extLst>
              </a:tr>
            </a:tbl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298A6AC0-2221-4E00-AF6C-5C7BA86F5C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2746773"/>
            <a:ext cx="3960000" cy="3960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5E242BA-D661-40A7-8744-5DBE9D0CD0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706" y="2746773"/>
            <a:ext cx="396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04529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722320" y="337680"/>
            <a:ext cx="9019093" cy="41085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CMAP analysis based on DEGs</a:t>
            </a:r>
            <a:endParaRPr lang="zh-CN" altLang="en-US" dirty="0"/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3AB4CA7C-2D49-42B8-B6AD-07F1D13A36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2320" y="694927"/>
            <a:ext cx="10177258" cy="30364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Connectivity map score to explore targes or </a:t>
            </a:r>
            <a:r>
              <a:rPr lang="en-US" altLang="zh-CN" dirty="0" err="1"/>
              <a:t>MoA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E81277B-13DD-4312-B3F8-5178E13CB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434827"/>
              </p:ext>
            </p:extLst>
          </p:nvPr>
        </p:nvGraphicFramePr>
        <p:xfrm>
          <a:off x="711686" y="1191518"/>
          <a:ext cx="6292088" cy="3864179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247173">
                  <a:extLst>
                    <a:ext uri="{9D8B030D-6E8A-4147-A177-3AD203B41FA5}">
                      <a16:colId xmlns:a16="http://schemas.microsoft.com/office/drawing/2014/main" val="2675052950"/>
                    </a:ext>
                  </a:extLst>
                </a:gridCol>
                <a:gridCol w="1348305">
                  <a:extLst>
                    <a:ext uri="{9D8B030D-6E8A-4147-A177-3AD203B41FA5}">
                      <a16:colId xmlns:a16="http://schemas.microsoft.com/office/drawing/2014/main" val="530458900"/>
                    </a:ext>
                  </a:extLst>
                </a:gridCol>
                <a:gridCol w="1348305">
                  <a:extLst>
                    <a:ext uri="{9D8B030D-6E8A-4147-A177-3AD203B41FA5}">
                      <a16:colId xmlns:a16="http://schemas.microsoft.com/office/drawing/2014/main" val="2219333606"/>
                    </a:ext>
                  </a:extLst>
                </a:gridCol>
                <a:gridCol w="1348305">
                  <a:extLst>
                    <a:ext uri="{9D8B030D-6E8A-4147-A177-3AD203B41FA5}">
                      <a16:colId xmlns:a16="http://schemas.microsoft.com/office/drawing/2014/main" val="2193213997"/>
                    </a:ext>
                  </a:extLst>
                </a:gridCol>
              </a:tblGrid>
              <a:tr h="2773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compound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NSN identifier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target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Ye et al., 2018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19139565"/>
                  </a:ext>
                </a:extLst>
              </a:tr>
              <a:tr h="254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triptolide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ND-09-QY33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ERCC3i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106959602"/>
                  </a:ext>
                </a:extLst>
              </a:tr>
              <a:tr h="254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CHIR118637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CA-90-VK59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GSK3Bi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671840226"/>
                  </a:ext>
                </a:extLst>
              </a:tr>
              <a:tr h="254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Cmp_341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JC-68-AL90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JAK2i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IV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594737477"/>
                  </a:ext>
                </a:extLst>
              </a:tr>
              <a:tr h="254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fedratinib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MB-03-IE36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JAK2i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III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35357397"/>
                  </a:ext>
                </a:extLst>
              </a:tr>
              <a:tr h="254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NVS–SM2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JC-43-ZO95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SNRPCmod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926605126"/>
                  </a:ext>
                </a:extLst>
              </a:tr>
              <a:tr h="254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CPI-203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PA-33-CK45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BRD4i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III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92210963"/>
                  </a:ext>
                </a:extLst>
              </a:tr>
              <a:tr h="254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brutasol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KA-73-NB69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NRF2i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VI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571739966"/>
                  </a:ext>
                </a:extLst>
              </a:tr>
              <a:tr h="254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homoharringtonine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QC-05-UB63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EIF4Ei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VI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298045718"/>
                  </a:ext>
                </a:extLst>
              </a:tr>
              <a:tr h="254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BTdCPU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SE-15-AV21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EIF2AK1a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VI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231614379"/>
                  </a:ext>
                </a:extLst>
              </a:tr>
              <a:tr h="254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AZD8055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NV-67-DX31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MTORi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VI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277537080"/>
                  </a:ext>
                </a:extLst>
              </a:tr>
              <a:tr h="2773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NVP-BVB808/Cmp_334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DB-85-YA47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PI3K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29755103"/>
                  </a:ext>
                </a:extLst>
              </a:tr>
              <a:tr h="254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dilazep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NA-37-JQ34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SLC29A2i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89980132"/>
                  </a:ext>
                </a:extLst>
              </a:tr>
              <a:tr h="254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BLU9931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VA-76-OV33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FGFR4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IV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684949236"/>
                  </a:ext>
                </a:extLst>
              </a:tr>
              <a:tr h="254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(S)-crizotinib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LD-22-SA99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ALK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263213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19569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722320" y="337680"/>
            <a:ext cx="9019093" cy="410852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上游分析结果比较</a:t>
            </a: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3AB4CA7C-2D49-42B8-B6AD-07F1D13A36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2320" y="694927"/>
            <a:ext cx="10177258" cy="30364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本地分析结果 </a:t>
            </a:r>
            <a:r>
              <a:rPr lang="en-US" altLang="zh-CN" dirty="0"/>
              <a:t>vs </a:t>
            </a:r>
            <a:r>
              <a:rPr lang="zh-CN" altLang="en-US" dirty="0"/>
              <a:t>文章提供的分析结果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B77756C-F251-42D5-8CA9-F4B858C567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81" y="1168842"/>
            <a:ext cx="5647928" cy="338875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2533B68-B99B-4A25-9349-EEF52CAB22C6}"/>
              </a:ext>
            </a:extLst>
          </p:cNvPr>
          <p:cNvSpPr txBox="1"/>
          <p:nvPr/>
        </p:nvSpPr>
        <p:spPr>
          <a:xfrm>
            <a:off x="1070829" y="4860663"/>
            <a:ext cx="9252432" cy="11310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10668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1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Distribution</a:t>
            </a:r>
            <a:r>
              <a:rPr lang="en-US" altLang="zh-CN" sz="1500" b="1" dirty="0"/>
              <a:t>s of library size</a:t>
            </a:r>
            <a:r>
              <a:rPr lang="zh-CN" altLang="en-US" sz="1500" b="1" dirty="0"/>
              <a:t> </a:t>
            </a:r>
            <a:r>
              <a:rPr lang="en-US" altLang="zh-CN" sz="1500" b="1" dirty="0"/>
              <a:t>/</a:t>
            </a:r>
            <a:r>
              <a:rPr lang="zh-CN" altLang="en-US" sz="1500" b="1" dirty="0"/>
              <a:t> </a:t>
            </a:r>
            <a:r>
              <a:rPr lang="en-US" altLang="zh-CN" sz="1500" b="1" dirty="0"/>
              <a:t>all counts </a:t>
            </a:r>
            <a:r>
              <a:rPr lang="zh-CN" altLang="en-US" sz="1500" b="1" dirty="0"/>
              <a:t>，有类似的</a:t>
            </a:r>
            <a:r>
              <a:rPr lang="en-US" altLang="zh-CN" sz="1500" b="1" dirty="0"/>
              <a:t>pattern</a:t>
            </a:r>
          </a:p>
          <a:p>
            <a:pPr marL="285750" marR="0" indent="-285750" algn="l" defTabSz="10668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1500" b="1" dirty="0"/>
              <a:t>重复性高，两组数据</a:t>
            </a:r>
            <a:r>
              <a:rPr lang="en-US" altLang="zh-CN" sz="1500" b="1" dirty="0"/>
              <a:t>360</a:t>
            </a:r>
            <a:r>
              <a:rPr lang="zh-CN" altLang="en-US" sz="1500" b="1" dirty="0"/>
              <a:t>个样本基因表达</a:t>
            </a:r>
            <a:r>
              <a:rPr lang="en-US" altLang="zh-CN" sz="1500" b="1" dirty="0"/>
              <a:t>CPM</a:t>
            </a:r>
            <a:r>
              <a:rPr lang="zh-CN" altLang="en-US" sz="1500" b="1" dirty="0"/>
              <a:t>相关性系数</a:t>
            </a:r>
            <a:r>
              <a:rPr lang="en-US" altLang="zh-CN" sz="1500" b="1" dirty="0"/>
              <a:t>PCC (Pearson Correlation Coefficient) </a:t>
            </a:r>
            <a:r>
              <a:rPr lang="zh-CN" altLang="en-US" sz="1500" b="1" dirty="0"/>
              <a:t>在</a:t>
            </a:r>
            <a:r>
              <a:rPr lang="en-US" altLang="zh-CN" sz="1500" b="1" dirty="0"/>
              <a:t>0.91</a:t>
            </a:r>
            <a:r>
              <a:rPr lang="zh-CN" altLang="en-US" sz="1500" b="1" dirty="0"/>
              <a:t>附近</a:t>
            </a:r>
            <a:endParaRPr lang="en-US" altLang="zh-CN" sz="1500" b="1" dirty="0"/>
          </a:p>
          <a:p>
            <a:pPr marL="285750" marR="0" indent="-285750" algn="l" defTabSz="10668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1500" b="1" dirty="0"/>
              <a:t>结论： 我们使用</a:t>
            </a:r>
            <a:r>
              <a:rPr lang="en-US" altLang="zh-CN" sz="1500" b="1" dirty="0"/>
              <a:t> drug_seq_v2.py </a:t>
            </a:r>
            <a:r>
              <a:rPr lang="zh-CN" altLang="en-US" sz="1500" b="1" dirty="0"/>
              <a:t>流程，可以复现文章中的分析</a:t>
            </a:r>
            <a:endParaRPr lang="en-US" altLang="zh-CN" sz="1500" b="1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252C633-784D-4A95-BAD1-0D798B45EA2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596" y="1204940"/>
            <a:ext cx="324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3284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8197EF8-BFDF-4132-8305-DF3B19847ED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UMAP clustering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34CA17-0624-487C-B63A-E27ABCCF05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2320" y="543104"/>
            <a:ext cx="10177258" cy="30364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和 </a:t>
            </a:r>
            <a:r>
              <a:rPr lang="en-US" altLang="zh-CN" dirty="0"/>
              <a:t>GSM5357044 </a:t>
            </a:r>
            <a:r>
              <a:rPr lang="zh-CN" altLang="en-US" dirty="0"/>
              <a:t>数据集中的结果一致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E93EB8-723E-4B17-8840-5771C12F76BC}"/>
              </a:ext>
            </a:extLst>
          </p:cNvPr>
          <p:cNvGrpSpPr/>
          <p:nvPr/>
        </p:nvGrpSpPr>
        <p:grpSpPr>
          <a:xfrm>
            <a:off x="954585" y="1116199"/>
            <a:ext cx="9397667" cy="4447326"/>
            <a:chOff x="954585" y="1116199"/>
            <a:chExt cx="9397667" cy="4447326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38C61B9A-A22C-4C28-8778-35AC7090E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716" y="1116199"/>
              <a:ext cx="9352536" cy="4447326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CF4E9FD-FA57-4B0D-AFDC-BEC611560FB0}"/>
                </a:ext>
              </a:extLst>
            </p:cNvPr>
            <p:cNvSpPr txBox="1"/>
            <p:nvPr/>
          </p:nvSpPr>
          <p:spPr>
            <a:xfrm>
              <a:off x="8935896" y="2923803"/>
              <a:ext cx="1261242" cy="3231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1066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Triptolide</a:t>
              </a:r>
              <a:endParaRPr kumimoji="0" lang="zh-CN" altLang="en-US" sz="1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17FE015-8C8E-4653-831B-ECC5FEEB162C}"/>
                </a:ext>
              </a:extLst>
            </p:cNvPr>
            <p:cNvSpPr txBox="1"/>
            <p:nvPr/>
          </p:nvSpPr>
          <p:spPr>
            <a:xfrm>
              <a:off x="1860898" y="1339618"/>
              <a:ext cx="2742148" cy="3231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1066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500" b="1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Homoharringtonine</a:t>
              </a:r>
              <a:endParaRPr kumimoji="0" lang="zh-CN" altLang="en-US" sz="1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DF2F634-8D46-466D-B7C5-AF9275A28482}"/>
                </a:ext>
              </a:extLst>
            </p:cNvPr>
            <p:cNvSpPr txBox="1"/>
            <p:nvPr/>
          </p:nvSpPr>
          <p:spPr>
            <a:xfrm>
              <a:off x="1536770" y="1691655"/>
              <a:ext cx="2742148" cy="3231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1066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500" b="1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Brusatol</a:t>
              </a:r>
              <a:endParaRPr kumimoji="0" lang="zh-CN" altLang="en-US" sz="1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42D36C0-C465-4420-AF0F-4E0980CE06F6}"/>
                </a:ext>
              </a:extLst>
            </p:cNvPr>
            <p:cNvSpPr txBox="1"/>
            <p:nvPr/>
          </p:nvSpPr>
          <p:spPr>
            <a:xfrm>
              <a:off x="4688013" y="4280914"/>
              <a:ext cx="987971" cy="3231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1066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Cmp_334</a:t>
              </a:r>
              <a:endParaRPr kumimoji="0" lang="zh-CN" altLang="en-US" sz="1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516CB7C-0C5F-4875-815A-122F30EFD487}"/>
                </a:ext>
              </a:extLst>
            </p:cNvPr>
            <p:cNvSpPr txBox="1"/>
            <p:nvPr/>
          </p:nvSpPr>
          <p:spPr>
            <a:xfrm>
              <a:off x="4405007" y="4027784"/>
              <a:ext cx="987971" cy="3231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1066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AZD8055</a:t>
              </a:r>
              <a:endParaRPr kumimoji="0" lang="zh-CN" altLang="en-US" sz="1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6BCE79D-BBBC-480D-9356-3B22E4A39729}"/>
                </a:ext>
              </a:extLst>
            </p:cNvPr>
            <p:cNvSpPr txBox="1"/>
            <p:nvPr/>
          </p:nvSpPr>
          <p:spPr>
            <a:xfrm>
              <a:off x="3477496" y="3273085"/>
              <a:ext cx="987971" cy="3231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1066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500" b="1" dirty="0"/>
                <a:t>CPI-203</a:t>
              </a:r>
              <a:endParaRPr kumimoji="0" lang="zh-CN" altLang="en-US" sz="1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19BB94F-6F4B-4ECE-86F6-D3DEBE410670}"/>
                </a:ext>
              </a:extLst>
            </p:cNvPr>
            <p:cNvSpPr txBox="1"/>
            <p:nvPr/>
          </p:nvSpPr>
          <p:spPr>
            <a:xfrm>
              <a:off x="3528441" y="3542533"/>
              <a:ext cx="987971" cy="3231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1066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500" b="1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Fredratinib</a:t>
              </a:r>
              <a:endParaRPr kumimoji="0" lang="zh-CN" altLang="en-US" sz="1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E92363B-8681-4FEC-8A9C-3E6E2726DF38}"/>
                </a:ext>
              </a:extLst>
            </p:cNvPr>
            <p:cNvSpPr txBox="1"/>
            <p:nvPr/>
          </p:nvSpPr>
          <p:spPr>
            <a:xfrm>
              <a:off x="1448571" y="3287129"/>
              <a:ext cx="987971" cy="3231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1066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Cmp_341</a:t>
              </a:r>
              <a:endParaRPr kumimoji="0" lang="zh-CN" altLang="en-US" sz="1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8DF7D8B-72B8-4DB5-B457-FFA8EFDA51B8}"/>
                </a:ext>
              </a:extLst>
            </p:cNvPr>
            <p:cNvSpPr txBox="1"/>
            <p:nvPr/>
          </p:nvSpPr>
          <p:spPr>
            <a:xfrm>
              <a:off x="1366912" y="3528270"/>
              <a:ext cx="987971" cy="3231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1066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BLU9931</a:t>
              </a:r>
              <a:endParaRPr kumimoji="0" lang="zh-CN" altLang="en-US" sz="1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1681537-493A-40ED-B632-BBA281582981}"/>
                </a:ext>
              </a:extLst>
            </p:cNvPr>
            <p:cNvSpPr txBox="1"/>
            <p:nvPr/>
          </p:nvSpPr>
          <p:spPr>
            <a:xfrm>
              <a:off x="1860897" y="2399869"/>
              <a:ext cx="1151291" cy="3231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1066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CHIR118637</a:t>
              </a:r>
              <a:endParaRPr kumimoji="0" lang="zh-CN" altLang="en-US" sz="1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189FC29-6879-4B22-9568-8A2037326AB6}"/>
                </a:ext>
              </a:extLst>
            </p:cNvPr>
            <p:cNvSpPr txBox="1"/>
            <p:nvPr/>
          </p:nvSpPr>
          <p:spPr>
            <a:xfrm>
              <a:off x="3700042" y="4805435"/>
              <a:ext cx="987971" cy="3231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1066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NVS-SM2</a:t>
              </a:r>
              <a:endParaRPr kumimoji="0" lang="zh-CN" altLang="en-US" sz="1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EF89459-9087-4EC9-B218-B29FB7883E1E}"/>
                </a:ext>
              </a:extLst>
            </p:cNvPr>
            <p:cNvSpPr txBox="1"/>
            <p:nvPr/>
          </p:nvSpPr>
          <p:spPr>
            <a:xfrm>
              <a:off x="954585" y="4482272"/>
              <a:ext cx="987971" cy="3231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1066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500" b="1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BTdCPU</a:t>
              </a:r>
              <a:endParaRPr kumimoji="0" lang="zh-CN" altLang="en-US" sz="1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931FD63-5224-4973-AD5A-82CD04D90D66}"/>
                </a:ext>
              </a:extLst>
            </p:cNvPr>
            <p:cNvSpPr txBox="1"/>
            <p:nvPr/>
          </p:nvSpPr>
          <p:spPr>
            <a:xfrm>
              <a:off x="2756657" y="2843499"/>
              <a:ext cx="987971" cy="3231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1066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Dilazep</a:t>
              </a:r>
              <a:endParaRPr kumimoji="0" lang="zh-CN" altLang="en-US" sz="1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8D7A557D-FCCD-4664-9BC2-EC7789F38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5568" y="4112154"/>
              <a:ext cx="1085833" cy="381292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B43D495D-A7B2-4CBD-95F5-26A245928737}"/>
                </a:ext>
              </a:extLst>
            </p:cNvPr>
            <p:cNvCxnSpPr>
              <a:cxnSpLocks/>
            </p:cNvCxnSpPr>
            <p:nvPr/>
          </p:nvCxnSpPr>
          <p:spPr>
            <a:xfrm>
              <a:off x="3083587" y="3108789"/>
              <a:ext cx="56904" cy="756907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970F5CE2-25DA-49FC-A58B-ACDEA29A53B0}"/>
                </a:ext>
              </a:extLst>
            </p:cNvPr>
            <p:cNvCxnSpPr>
              <a:cxnSpLocks/>
            </p:cNvCxnSpPr>
            <p:nvPr/>
          </p:nvCxnSpPr>
          <p:spPr>
            <a:xfrm>
              <a:off x="2398408" y="2723032"/>
              <a:ext cx="213960" cy="1077133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16405242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8197EF8-BFDF-4132-8305-DF3B19847ED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UMAP clustering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34CA17-0624-487C-B63A-E27ABCCF05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2320" y="543104"/>
            <a:ext cx="10177258" cy="303647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和 </a:t>
            </a:r>
            <a:r>
              <a:rPr lang="en-US" altLang="zh-CN" dirty="0"/>
              <a:t>GSM5357044 </a:t>
            </a:r>
            <a:r>
              <a:rPr lang="zh-CN" altLang="en-US" dirty="0"/>
              <a:t>数据集中的结果一致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5DB138-F000-4E72-99B6-2FCECB56D9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181078"/>
            <a:ext cx="10026869" cy="501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175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722320" y="337680"/>
            <a:ext cx="9019093" cy="41085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Reference paper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E3DBE5-150C-4AD8-9060-C04AE0633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763" y="1071282"/>
            <a:ext cx="7467600" cy="15621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AFB22F2-AC73-4CC9-929D-4C33FA14D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186" y="2734235"/>
            <a:ext cx="6505575" cy="28003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B023336-56B1-4716-953E-09584E75061F}"/>
              </a:ext>
            </a:extLst>
          </p:cNvPr>
          <p:cNvSpPr txBox="1"/>
          <p:nvPr/>
        </p:nvSpPr>
        <p:spPr>
          <a:xfrm>
            <a:off x="1287097" y="5714122"/>
            <a:ext cx="6781138" cy="11310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10668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数据集：</a:t>
            </a:r>
            <a:r>
              <a:rPr kumimoji="0" lang="en-US" altLang="zh-CN" sz="1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GSE176150</a:t>
            </a:r>
            <a:r>
              <a:rPr kumimoji="0" lang="zh-CN" altLang="en-US" sz="1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，</a:t>
            </a:r>
            <a:r>
              <a:rPr kumimoji="0" lang="en-US" altLang="zh-CN" sz="1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GSM5357044</a:t>
            </a:r>
            <a:r>
              <a:rPr kumimoji="0" lang="zh-CN" altLang="en-US" sz="1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，</a:t>
            </a:r>
            <a:r>
              <a:rPr kumimoji="0" lang="en-US" altLang="zh-CN" sz="1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VH02001612_S9</a:t>
            </a:r>
            <a:r>
              <a:rPr kumimoji="0" lang="zh-CN" altLang="en-US" sz="1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，</a:t>
            </a:r>
            <a:r>
              <a:rPr kumimoji="0" lang="en-US" altLang="zh-CN" sz="1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SRR14730301</a:t>
            </a:r>
          </a:p>
          <a:p>
            <a:pPr marL="285750" marR="0" indent="-285750" algn="l" defTabSz="10668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1500" b="1" dirty="0" err="1"/>
              <a:t>RData</a:t>
            </a:r>
            <a:r>
              <a:rPr lang="en-US" altLang="zh-CN" sz="1500" b="1" dirty="0"/>
              <a:t>:  GSM5357044_flowcell_4000_UMI_decode_VH02001612.Rdata </a:t>
            </a:r>
          </a:p>
          <a:p>
            <a:pPr marL="285750" marR="0" indent="-285750" algn="l" defTabSz="10668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1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Meta: cb1c00920_si_001/File_S1_metadata.csv</a:t>
            </a:r>
            <a:endParaRPr kumimoji="0" lang="zh-CN" altLang="en-US" sz="1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203415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722320" y="337680"/>
            <a:ext cx="9019093" cy="41085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QC of samples and sgRNAs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44CC15-C8DB-4229-B2F6-7D978159F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35" y="1002114"/>
            <a:ext cx="4512354" cy="336428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36F3DDC-FEFF-4D53-96D2-FF9D93BC66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450" y="1037220"/>
            <a:ext cx="3300818" cy="264065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ACD1096-9FCD-4FF8-B110-67DD5C294ECD}"/>
              </a:ext>
            </a:extLst>
          </p:cNvPr>
          <p:cNvSpPr txBox="1"/>
          <p:nvPr/>
        </p:nvSpPr>
        <p:spPr>
          <a:xfrm>
            <a:off x="722320" y="4695573"/>
            <a:ext cx="4512354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10668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一共</a:t>
            </a: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9</a:t>
            </a:r>
            <a:r>
              <a:rPr kumimoji="0" lang="zh-CN" alt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个</a:t>
            </a: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plates</a:t>
            </a:r>
            <a:r>
              <a:rPr kumimoji="0" lang="zh-CN" alt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，选择其中的一个</a:t>
            </a: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plates</a:t>
            </a:r>
            <a:r>
              <a:rPr kumimoji="0" lang="zh-CN" alt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的数据进行分析</a:t>
            </a:r>
          </a:p>
          <a:p>
            <a:pPr marL="285750" marR="0" indent="-285750" algn="l" defTabSz="10668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一共有</a:t>
            </a:r>
            <a:r>
              <a:rPr lang="en-US" altLang="zh-CN" sz="1200" b="1" dirty="0"/>
              <a:t> 360 </a:t>
            </a:r>
            <a:r>
              <a:rPr lang="zh-CN" altLang="en-US" sz="1200" b="1" dirty="0"/>
              <a:t>个</a:t>
            </a:r>
            <a:r>
              <a:rPr lang="en-US" altLang="zh-CN" sz="1200" b="1" dirty="0"/>
              <a:t> samples/wells </a:t>
            </a:r>
            <a:r>
              <a:rPr lang="zh-CN" altLang="en-US" sz="1200" b="1" dirty="0"/>
              <a:t>和 </a:t>
            </a:r>
            <a:r>
              <a:rPr lang="en-US" altLang="zh-CN" sz="1200" b="1" dirty="0"/>
              <a:t>58777 genes</a:t>
            </a:r>
          </a:p>
          <a:p>
            <a:pPr marL="285750" marR="0" indent="-285750" algn="l" defTabSz="10668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13 </a:t>
            </a:r>
            <a:r>
              <a:rPr kumimoji="0" lang="zh-CN" alt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个化合物 </a:t>
            </a: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+ 1</a:t>
            </a:r>
            <a:r>
              <a:rPr kumimoji="0" lang="zh-CN" alt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个</a:t>
            </a: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DMSO</a:t>
            </a:r>
          </a:p>
          <a:p>
            <a:pPr marL="285750" marR="0" indent="-285750" algn="l" defTabSz="10668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同一化合物不同</a:t>
            </a: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dose</a:t>
            </a:r>
            <a:r>
              <a:rPr kumimoji="0" lang="zh-CN" alt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之间的相关性？</a:t>
            </a: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13</a:t>
            </a:r>
            <a:r>
              <a:rPr kumimoji="0" lang="zh-CN" alt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个化合物，可以做一个相关性系数的分布图，</a:t>
            </a:r>
            <a: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boxplot</a:t>
            </a:r>
            <a:r>
              <a:rPr kumimoji="0" lang="zh-CN" alt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等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209FD20-0524-4D42-832B-AC45BCA8C7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102" y="3560255"/>
            <a:ext cx="3479322" cy="347932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2C1918D-88D8-45AF-BDD3-5E53566349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423" y="3600451"/>
            <a:ext cx="2322804" cy="348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8233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722320" y="337680"/>
            <a:ext cx="9019093" cy="41085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UMAP clustering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CD1096-9FCD-4FF8-B110-67DD5C294ECD}"/>
              </a:ext>
            </a:extLst>
          </p:cNvPr>
          <p:cNvSpPr txBox="1"/>
          <p:nvPr/>
        </p:nvSpPr>
        <p:spPr>
          <a:xfrm>
            <a:off x="945494" y="6183772"/>
            <a:ext cx="5562134" cy="7848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10668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复现文中</a:t>
            </a:r>
            <a:r>
              <a:rPr kumimoji="0" lang="en-US" altLang="zh-CN" sz="1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UMAP</a:t>
            </a:r>
            <a:r>
              <a:rPr kumimoji="0" lang="zh-CN" altLang="en-US" sz="1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方法，确实能够重现结果</a:t>
            </a:r>
            <a:endParaRPr kumimoji="0" lang="en-US" altLang="zh-CN" sz="1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285750" marR="0" indent="-285750" algn="l" defTabSz="10668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zh-CN" altLang="en-US" sz="1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66C2094-10C5-4E68-AD5A-90A6BFC21DDF}"/>
              </a:ext>
            </a:extLst>
          </p:cNvPr>
          <p:cNvGrpSpPr/>
          <p:nvPr/>
        </p:nvGrpSpPr>
        <p:grpSpPr>
          <a:xfrm>
            <a:off x="722320" y="1479804"/>
            <a:ext cx="8604560" cy="4151777"/>
            <a:chOff x="722320" y="1479804"/>
            <a:chExt cx="8604560" cy="4151777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4923315A-960A-4314-9D62-8EA5FC0D6320}"/>
                </a:ext>
              </a:extLst>
            </p:cNvPr>
            <p:cNvGrpSpPr/>
            <p:nvPr/>
          </p:nvGrpSpPr>
          <p:grpSpPr>
            <a:xfrm>
              <a:off x="722320" y="1497423"/>
              <a:ext cx="8604560" cy="4134158"/>
              <a:chOff x="722320" y="1049683"/>
              <a:chExt cx="8604560" cy="4134158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2032B54A-BAE8-4C79-92A0-8F2E645EEA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2320" y="1168394"/>
                <a:ext cx="7956303" cy="4015447"/>
              </a:xfrm>
              <a:prstGeom prst="rect">
                <a:avLst/>
              </a:prstGeom>
            </p:spPr>
          </p:pic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28D726D-4FA2-4AE7-A5E2-7FF0A260DE59}"/>
                  </a:ext>
                </a:extLst>
              </p:cNvPr>
              <p:cNvSpPr txBox="1"/>
              <p:nvPr/>
            </p:nvSpPr>
            <p:spPr>
              <a:xfrm>
                <a:off x="1198180" y="1917087"/>
                <a:ext cx="1261242" cy="3231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10668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5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Triptolide</a:t>
                </a:r>
                <a:endParaRPr kumimoji="0" lang="zh-CN" altLang="en-US" sz="1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95AA760-10C8-4E1B-A8C1-5319B0891917}"/>
                  </a:ext>
                </a:extLst>
              </p:cNvPr>
              <p:cNvSpPr txBox="1"/>
              <p:nvPr/>
            </p:nvSpPr>
            <p:spPr>
              <a:xfrm>
                <a:off x="6584732" y="4402784"/>
                <a:ext cx="2742148" cy="3231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10668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500" b="1" i="0" u="none" strike="noStrike" cap="none" spc="0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Homoharringtonine</a:t>
                </a:r>
                <a:endParaRPr kumimoji="0" lang="zh-CN" altLang="en-US" sz="1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1B1930E-00E0-433E-9DEB-08E978B12545}"/>
                  </a:ext>
                </a:extLst>
              </p:cNvPr>
              <p:cNvSpPr txBox="1"/>
              <p:nvPr/>
            </p:nvSpPr>
            <p:spPr>
              <a:xfrm>
                <a:off x="6260604" y="4754821"/>
                <a:ext cx="2742148" cy="3231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10668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500" b="1" i="0" u="none" strike="noStrike" cap="none" spc="0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Brusatol</a:t>
                </a:r>
                <a:endParaRPr kumimoji="0" lang="zh-CN" altLang="en-US" sz="1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4B55CE6-367E-44AD-83F8-D97C74719C67}"/>
                  </a:ext>
                </a:extLst>
              </p:cNvPr>
              <p:cNvSpPr txBox="1"/>
              <p:nvPr/>
            </p:nvSpPr>
            <p:spPr>
              <a:xfrm>
                <a:off x="6643707" y="1196911"/>
                <a:ext cx="987971" cy="3231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10668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5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Cmp_334</a:t>
                </a:r>
                <a:endParaRPr kumimoji="0" lang="zh-CN" altLang="en-US" sz="1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A6F3461-3103-4EB7-BEFA-4C6E9CE2C15C}"/>
                  </a:ext>
                </a:extLst>
              </p:cNvPr>
              <p:cNvSpPr txBox="1"/>
              <p:nvPr/>
            </p:nvSpPr>
            <p:spPr>
              <a:xfrm>
                <a:off x="6967835" y="1616773"/>
                <a:ext cx="987971" cy="3231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10668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5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AZD8055</a:t>
                </a:r>
                <a:endParaRPr kumimoji="0" lang="zh-CN" altLang="en-US" sz="1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BA1085B-60D8-40EA-A031-BA9EC3153317}"/>
                  </a:ext>
                </a:extLst>
              </p:cNvPr>
              <p:cNvSpPr txBox="1"/>
              <p:nvPr/>
            </p:nvSpPr>
            <p:spPr>
              <a:xfrm>
                <a:off x="6968884" y="2239345"/>
                <a:ext cx="987971" cy="3231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10668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500" b="1" dirty="0"/>
                  <a:t>CPI-203</a:t>
                </a:r>
                <a:endParaRPr kumimoji="0" lang="zh-CN" altLang="en-US" sz="1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EE3CF50-2E77-41FB-ADB5-22C70BCAF165}"/>
                  </a:ext>
                </a:extLst>
              </p:cNvPr>
              <p:cNvSpPr txBox="1"/>
              <p:nvPr/>
            </p:nvSpPr>
            <p:spPr>
              <a:xfrm>
                <a:off x="6643707" y="1946467"/>
                <a:ext cx="987971" cy="3231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10668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500" b="1" i="0" u="none" strike="noStrike" cap="none" spc="0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Fredratinib</a:t>
                </a:r>
                <a:endParaRPr kumimoji="0" lang="zh-CN" altLang="en-US" sz="1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6E9B7C0-B0D1-41A2-9CEA-479B7F7772CE}"/>
                  </a:ext>
                </a:extLst>
              </p:cNvPr>
              <p:cNvSpPr txBox="1"/>
              <p:nvPr/>
            </p:nvSpPr>
            <p:spPr>
              <a:xfrm>
                <a:off x="6187035" y="2848641"/>
                <a:ext cx="987971" cy="3231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10668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5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Cmp_341</a:t>
                </a:r>
                <a:endParaRPr kumimoji="0" lang="zh-CN" altLang="en-US" sz="1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E02667C-E030-42E0-A4B3-7B918C262D88}"/>
                  </a:ext>
                </a:extLst>
              </p:cNvPr>
              <p:cNvSpPr txBox="1"/>
              <p:nvPr/>
            </p:nvSpPr>
            <p:spPr>
              <a:xfrm>
                <a:off x="5147562" y="2843168"/>
                <a:ext cx="987971" cy="3231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10668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5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BLU9931</a:t>
                </a:r>
                <a:endParaRPr kumimoji="0" lang="zh-CN" altLang="en-US" sz="1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BC74074-39E2-46AB-B296-B54DCDFEC2DD}"/>
                  </a:ext>
                </a:extLst>
              </p:cNvPr>
              <p:cNvSpPr txBox="1"/>
              <p:nvPr/>
            </p:nvSpPr>
            <p:spPr>
              <a:xfrm>
                <a:off x="5766618" y="2296746"/>
                <a:ext cx="1151291" cy="3231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10668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5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CHIR118637</a:t>
                </a:r>
                <a:endParaRPr kumimoji="0" lang="zh-CN" altLang="en-US" sz="1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D878889-8361-4703-82AF-69D8DC2B49E4}"/>
                  </a:ext>
                </a:extLst>
              </p:cNvPr>
              <p:cNvSpPr txBox="1"/>
              <p:nvPr/>
            </p:nvSpPr>
            <p:spPr>
              <a:xfrm>
                <a:off x="4365592" y="1520074"/>
                <a:ext cx="987971" cy="3231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10668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5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NVS-SM2</a:t>
                </a:r>
                <a:endParaRPr kumimoji="0" lang="zh-CN" altLang="en-US" sz="1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BEB1EA7-587D-4A03-B0E5-3F059DE9FC41}"/>
                  </a:ext>
                </a:extLst>
              </p:cNvPr>
              <p:cNvSpPr txBox="1"/>
              <p:nvPr/>
            </p:nvSpPr>
            <p:spPr>
              <a:xfrm>
                <a:off x="4959482" y="1049683"/>
                <a:ext cx="987971" cy="3231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10668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500" b="1" i="0" u="none" strike="noStrike" cap="none" spc="0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BTdCPU</a:t>
                </a:r>
                <a:endParaRPr kumimoji="0" lang="zh-CN" altLang="en-US" sz="1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AFA19D38-E332-4E77-A95A-4EC9722A97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53563" y="1378551"/>
                <a:ext cx="99905" cy="1183957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  <a:tailEnd type="triangl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00DD5C28-A6A4-4362-A0F7-291DABE917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8530" y="1275281"/>
                <a:ext cx="260540" cy="736399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  <a:tailEnd type="triangl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58750C5-B21D-40BE-B8CE-4F39F25FCAC7}"/>
                </a:ext>
              </a:extLst>
            </p:cNvPr>
            <p:cNvSpPr txBox="1"/>
            <p:nvPr/>
          </p:nvSpPr>
          <p:spPr>
            <a:xfrm>
              <a:off x="5848277" y="1479804"/>
              <a:ext cx="987971" cy="3231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1066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Dilazep</a:t>
              </a:r>
              <a:endParaRPr kumimoji="0" lang="zh-CN" altLang="en-US" sz="1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679370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722320" y="337680"/>
            <a:ext cx="9019093" cy="41085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Clustering visualization by Dose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AA86486-CC9F-4A2C-896D-206411746282}"/>
              </a:ext>
            </a:extLst>
          </p:cNvPr>
          <p:cNvSpPr txBox="1"/>
          <p:nvPr/>
        </p:nvSpPr>
        <p:spPr>
          <a:xfrm>
            <a:off x="1185129" y="5974639"/>
            <a:ext cx="6514749" cy="7848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10668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低浓度药物组样本间区分度低，和文章中相关性分析结果一致</a:t>
            </a:r>
            <a:endParaRPr kumimoji="0" lang="en-US" altLang="zh-CN" sz="1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285750" marR="0" indent="-285750" algn="l" defTabSz="10668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1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3 </a:t>
            </a:r>
            <a:r>
              <a:rPr kumimoji="0" lang="en-US" altLang="zh-CN" sz="15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umol</a:t>
            </a:r>
            <a:r>
              <a:rPr kumimoji="0" lang="en-US" altLang="zh-CN" sz="1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kumimoji="0" lang="zh-CN" altLang="en-US" sz="1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以上看起来效果更好，重复性更好，药物处理组区分更为明显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44834ADC-AF83-49B4-BB2A-33F7CBEF3D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812937"/>
            <a:ext cx="10323404" cy="516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97383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722320" y="337680"/>
            <a:ext cx="9019093" cy="41085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Heatmap clustering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AA86486-CC9F-4A2C-896D-206411746282}"/>
              </a:ext>
            </a:extLst>
          </p:cNvPr>
          <p:cNvSpPr txBox="1"/>
          <p:nvPr/>
        </p:nvSpPr>
        <p:spPr>
          <a:xfrm>
            <a:off x="1185129" y="5974639"/>
            <a:ext cx="6514749" cy="11310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10668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样本选择： </a:t>
            </a:r>
            <a:r>
              <a:rPr kumimoji="0" lang="en-US" altLang="zh-CN" sz="1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dose &gt; 3 </a:t>
            </a:r>
            <a:r>
              <a:rPr kumimoji="0" lang="en-US" altLang="zh-CN" sz="15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umo</a:t>
            </a:r>
            <a:r>
              <a:rPr lang="zh-CN" altLang="en-US" sz="1500" b="1" dirty="0"/>
              <a:t>，</a:t>
            </a:r>
            <a:r>
              <a:rPr kumimoji="0" lang="en-US" altLang="zh-CN" sz="1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Genes</a:t>
            </a:r>
            <a:r>
              <a:rPr kumimoji="0" lang="zh-CN" altLang="en-US" sz="1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选择： </a:t>
            </a:r>
            <a:r>
              <a:rPr kumimoji="0" lang="en-US" altLang="zh-CN" sz="1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HVGs </a:t>
            </a:r>
            <a:r>
              <a:rPr kumimoji="0" lang="zh-CN" altLang="en-US" sz="1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（</a:t>
            </a:r>
            <a:r>
              <a:rPr kumimoji="0" lang="en-US" altLang="zh-CN" sz="1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HVG</a:t>
            </a:r>
            <a:r>
              <a:rPr lang="en-US" altLang="zh-CN" sz="1500" b="1" dirty="0"/>
              <a:t>s:</a:t>
            </a:r>
            <a:r>
              <a:rPr lang="zh-CN" altLang="en-US" sz="1500" b="1" dirty="0"/>
              <a:t> </a:t>
            </a:r>
            <a:r>
              <a:rPr lang="en-US" altLang="zh-CN" sz="1500" b="1" dirty="0"/>
              <a:t>SD(genes) &gt; 75% SD(all genes)  </a:t>
            </a:r>
            <a:r>
              <a:rPr kumimoji="0" lang="zh-CN" altLang="en-US" sz="1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），进行聚类分析 </a:t>
            </a:r>
            <a:endParaRPr kumimoji="0" lang="en-US" altLang="zh-CN" sz="1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285750" marR="0" indent="-285750" algn="l" defTabSz="10668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也能观察到同一药物组在同一个</a:t>
            </a:r>
            <a:r>
              <a:rPr kumimoji="0" lang="en-US" altLang="zh-CN" sz="1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cluster</a:t>
            </a:r>
            <a:r>
              <a:rPr kumimoji="0" lang="zh-CN" altLang="en-US" sz="1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111B06-2CF9-40A5-A2B7-0A792F1217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748532"/>
            <a:ext cx="5124456" cy="512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3301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722320" y="337680"/>
            <a:ext cx="9019093" cy="41085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Seurat analysis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AA86486-CC9F-4A2C-896D-206411746282}"/>
              </a:ext>
            </a:extLst>
          </p:cNvPr>
          <p:cNvSpPr txBox="1"/>
          <p:nvPr/>
        </p:nvSpPr>
        <p:spPr>
          <a:xfrm>
            <a:off x="1064479" y="5624973"/>
            <a:ext cx="6514749" cy="7848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10668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15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Umap</a:t>
            </a:r>
            <a:r>
              <a:rPr kumimoji="0" lang="en-US" altLang="zh-CN" sz="1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kumimoji="0" lang="en-US" altLang="zh-CN" sz="15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tsne</a:t>
            </a:r>
            <a:r>
              <a:rPr kumimoji="0" lang="en-US" altLang="zh-CN" sz="1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zh-CN" altLang="en-US" sz="1500" b="1" dirty="0"/>
              <a:t> </a:t>
            </a:r>
            <a:r>
              <a:rPr lang="en-US" altLang="zh-CN" sz="1500" b="1" dirty="0"/>
              <a:t>clustering results </a:t>
            </a:r>
          </a:p>
          <a:p>
            <a:pPr marL="285750" marR="0" indent="-285750" algn="l" defTabSz="10668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和文章中的结果基本类似，似乎没有文章中更</a:t>
            </a:r>
            <a:r>
              <a:rPr kumimoji="0" lang="en-US" altLang="zh-CN" sz="1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split</a:t>
            </a:r>
            <a:endParaRPr kumimoji="0" lang="zh-CN" altLang="en-US" sz="1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D63F66-C525-4783-987D-DA81B8E12C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7" y="1035044"/>
            <a:ext cx="9391661" cy="469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59607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722320" y="337680"/>
            <a:ext cx="9019093" cy="41085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Seurat analysis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AA86486-CC9F-4A2C-896D-206411746282}"/>
              </a:ext>
            </a:extLst>
          </p:cNvPr>
          <p:cNvSpPr txBox="1"/>
          <p:nvPr/>
        </p:nvSpPr>
        <p:spPr>
          <a:xfrm>
            <a:off x="1185129" y="5974639"/>
            <a:ext cx="6514749" cy="7848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10668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选择</a:t>
            </a:r>
            <a:r>
              <a:rPr kumimoji="0" lang="en-US" altLang="zh-CN" sz="1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dose =10 </a:t>
            </a:r>
            <a:r>
              <a:rPr kumimoji="0" lang="en-US" altLang="zh-CN" sz="15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umol</a:t>
            </a:r>
            <a:r>
              <a:rPr kumimoji="0" lang="zh-CN" altLang="en-US" sz="1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的样本进行类单细胞分析</a:t>
            </a:r>
            <a:endParaRPr kumimoji="0" lang="en-US" altLang="zh-CN" sz="1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285750" marR="0" indent="-285750" algn="l" defTabSz="10668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1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each compound vs DMSO</a:t>
            </a:r>
            <a:endParaRPr kumimoji="0" lang="zh-CN" altLang="en-US" sz="1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36B643-AA2B-4C41-905C-42C5E8F5D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03" y="1119763"/>
            <a:ext cx="7982748" cy="448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46927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722320" y="337680"/>
            <a:ext cx="9019093" cy="41085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Functional enrichment of DEGs</a:t>
            </a:r>
            <a:endParaRPr lang="zh-CN" altLang="en-US" dirty="0"/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3AB4CA7C-2D49-42B8-B6AD-07F1D13A36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2320" y="694927"/>
            <a:ext cx="10177258" cy="30364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GO clustering </a:t>
            </a:r>
            <a:r>
              <a:rPr lang="en-US" altLang="zh-CN" dirty="0" err="1"/>
              <a:t>comparisions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AA86486-CC9F-4A2C-896D-206411746282}"/>
              </a:ext>
            </a:extLst>
          </p:cNvPr>
          <p:cNvSpPr txBox="1"/>
          <p:nvPr/>
        </p:nvSpPr>
        <p:spPr>
          <a:xfrm>
            <a:off x="1185129" y="5974639"/>
            <a:ext cx="6514749" cy="4385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10668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1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GO </a:t>
            </a:r>
            <a:r>
              <a:rPr kumimoji="0" lang="zh-CN" altLang="en-US" sz="1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比较分析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35FFD1B-0530-498D-8A1C-BCE6A52E4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12" y="985232"/>
            <a:ext cx="9355137" cy="498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42522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066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066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547</TotalTime>
  <Words>628</Words>
  <Application>Microsoft Office PowerPoint</Application>
  <PresentationFormat>自定义</PresentationFormat>
  <Paragraphs>152</Paragraphs>
  <Slides>15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Arial</vt:lpstr>
      <vt:lpstr>Calibri</vt:lpstr>
      <vt:lpstr>Calibri Light</vt:lpstr>
      <vt:lpstr>回顾</vt:lpstr>
      <vt:lpstr>Drug Seq Report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Fan Qiangqiang</cp:lastModifiedBy>
  <cp:revision>141</cp:revision>
  <dcterms:modified xsi:type="dcterms:W3CDTF">2024-12-27T01:36:18Z</dcterms:modified>
</cp:coreProperties>
</file>