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96" r:id="rId3"/>
    <p:sldId id="257" r:id="rId4"/>
    <p:sldId id="304" r:id="rId5"/>
    <p:sldId id="280" r:id="rId6"/>
    <p:sldId id="297" r:id="rId7"/>
    <p:sldId id="282" r:id="rId8"/>
    <p:sldId id="298" r:id="rId9"/>
    <p:sldId id="299" r:id="rId10"/>
    <p:sldId id="301" r:id="rId11"/>
    <p:sldId id="305" r:id="rId12"/>
    <p:sldId id="288" r:id="rId13"/>
    <p:sldId id="281" r:id="rId14"/>
    <p:sldId id="289" r:id="rId15"/>
    <p:sldId id="283" r:id="rId16"/>
    <p:sldId id="290" r:id="rId17"/>
    <p:sldId id="292" r:id="rId18"/>
    <p:sldId id="295" r:id="rId19"/>
    <p:sldId id="270" r:id="rId20"/>
    <p:sldId id="302" r:id="rId21"/>
    <p:sldId id="277"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itchFamily="2" charset="77"/>
      <p:regular r:id="rId32"/>
      <p:bold r:id="rId33"/>
      <p:italic r:id="rId34"/>
      <p:boldItalic r:id="rId35"/>
    </p:embeddedFont>
    <p:embeddedFont>
      <p:font typeface="Montserrat Black" panose="020F0502020204030204" pitchFamily="34" charset="0"/>
      <p:bold r:id="rId36"/>
      <p:italic r:id="rId37"/>
      <p:boldItalic r:id="rId38"/>
    </p:embeddedFont>
    <p:embeddedFont>
      <p:font typeface="Montserrat ExtraBold" panose="020F0502020204030204" pitchFamily="34" charset="0"/>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KdLorkoM4PGI3xyqa30eNv4/8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EE5892-00A5-4AC3-AA31-1A685DA29C71}">
  <a:tblStyle styleId="{F3EE5892-00A5-4AC3-AA31-1A685DA29C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087" autoAdjust="0"/>
  </p:normalViewPr>
  <p:slideViewPr>
    <p:cSldViewPr snapToGrid="0">
      <p:cViewPr varScale="1">
        <p:scale>
          <a:sx n="115" d="100"/>
          <a:sy n="115" d="100"/>
        </p:scale>
        <p:origin x="480" y="208"/>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dd17b5c5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3dd17b5c5c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732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694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51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0446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023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960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117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- 1 </a:t>
            </a:r>
            <a:r>
              <a:rPr lang="en-US" dirty="0" err="1"/>
              <a:t>trong</a:t>
            </a:r>
            <a:r>
              <a:rPr lang="en-US" dirty="0"/>
              <a:t> </a:t>
            </a:r>
            <a:r>
              <a:rPr lang="en-US" dirty="0" err="1"/>
              <a:t>các</a:t>
            </a:r>
            <a:r>
              <a:rPr lang="en-US" dirty="0"/>
              <a:t> publisher dominate </a:t>
            </a:r>
            <a:r>
              <a:rPr lang="en-US" dirty="0" err="1"/>
              <a:t>được</a:t>
            </a:r>
            <a:r>
              <a:rPr lang="en-US" dirty="0"/>
              <a:t> </a:t>
            </a:r>
            <a:r>
              <a:rPr lang="en-US" dirty="0" err="1"/>
              <a:t>các</a:t>
            </a:r>
            <a:r>
              <a:rPr lang="en-US" dirty="0"/>
              <a:t> </a:t>
            </a:r>
            <a:r>
              <a:rPr lang="en-US" dirty="0" err="1"/>
              <a:t>thị</a:t>
            </a:r>
            <a:r>
              <a:rPr lang="en-US" dirty="0"/>
              <a:t> </a:t>
            </a:r>
            <a:r>
              <a:rPr lang="en-US" dirty="0" err="1"/>
              <a:t>trường</a:t>
            </a:r>
            <a:r>
              <a:rPr lang="en-US" dirty="0"/>
              <a:t> </a:t>
            </a:r>
            <a:r>
              <a:rPr lang="en-US" dirty="0" err="1"/>
              <a:t>chính</a:t>
            </a:r>
            <a:r>
              <a:rPr lang="en-US" dirty="0"/>
              <a:t> </a:t>
            </a:r>
            <a:r>
              <a:rPr lang="en-US" dirty="0" err="1"/>
              <a:t>là</a:t>
            </a:r>
            <a:r>
              <a:rPr lang="en-US" dirty="0"/>
              <a:t> </a:t>
            </a:r>
            <a:r>
              <a:rPr lang="en-US" dirty="0" err="1"/>
              <a:t>nitendo</a:t>
            </a:r>
            <a:r>
              <a:rPr lang="en-US" dirty="0"/>
              <a:t>, </a:t>
            </a:r>
            <a:r>
              <a:rPr lang="en-US" dirty="0" err="1"/>
              <a:t>tuy</a:t>
            </a:r>
            <a:r>
              <a:rPr lang="en-US" dirty="0"/>
              <a:t> </a:t>
            </a:r>
            <a:r>
              <a:rPr lang="en-US" dirty="0" err="1"/>
              <a:t>số</a:t>
            </a:r>
            <a:r>
              <a:rPr lang="en-US" dirty="0"/>
              <a:t> </a:t>
            </a:r>
            <a:r>
              <a:rPr lang="en-US" dirty="0" err="1"/>
              <a:t>lượng</a:t>
            </a:r>
            <a:r>
              <a:rPr lang="en-US" dirty="0"/>
              <a:t> game release ở </a:t>
            </a:r>
            <a:r>
              <a:rPr lang="en-US" dirty="0" err="1"/>
              <a:t>các</a:t>
            </a:r>
            <a:r>
              <a:rPr lang="en-US" dirty="0"/>
              <a:t> </a:t>
            </a:r>
            <a:r>
              <a:rPr lang="en-US" dirty="0" err="1"/>
              <a:t>thị</a:t>
            </a:r>
            <a:r>
              <a:rPr lang="en-US" dirty="0"/>
              <a:t> </a:t>
            </a:r>
            <a:r>
              <a:rPr lang="en-US" dirty="0" err="1"/>
              <a:t>trường</a:t>
            </a:r>
            <a:r>
              <a:rPr lang="en-US" dirty="0"/>
              <a:t> </a:t>
            </a:r>
            <a:r>
              <a:rPr lang="en-US" dirty="0" err="1"/>
              <a:t>đều</a:t>
            </a:r>
            <a:r>
              <a:rPr lang="en-US" dirty="0"/>
              <a:t> </a:t>
            </a:r>
            <a:r>
              <a:rPr lang="en-US" dirty="0" err="1"/>
              <a:t>không</a:t>
            </a:r>
            <a:r>
              <a:rPr lang="en-US" dirty="0"/>
              <a:t> </a:t>
            </a:r>
            <a:r>
              <a:rPr lang="en-US" dirty="0" err="1"/>
              <a:t>cao</a:t>
            </a:r>
            <a:r>
              <a:rPr lang="en-US" dirty="0"/>
              <a:t> </a:t>
            </a:r>
            <a:r>
              <a:rPr lang="en-US" dirty="0" err="1"/>
              <a:t>bằng</a:t>
            </a:r>
            <a:r>
              <a:rPr lang="en-US" dirty="0"/>
              <a:t> game </a:t>
            </a:r>
            <a:r>
              <a:rPr lang="en-US" dirty="0" err="1"/>
              <a:t>của</a:t>
            </a:r>
            <a:r>
              <a:rPr lang="en-US" dirty="0"/>
              <a:t> EA =&gt; </a:t>
            </a:r>
            <a:r>
              <a:rPr lang="en-US" dirty="0" err="1"/>
              <a:t>có</a:t>
            </a:r>
            <a:r>
              <a:rPr lang="en-US" dirty="0"/>
              <a:t> </a:t>
            </a:r>
            <a:r>
              <a:rPr lang="en-US" dirty="0" err="1"/>
              <a:t>thể</a:t>
            </a:r>
            <a:r>
              <a:rPr lang="en-US" dirty="0"/>
              <a:t> </a:t>
            </a:r>
            <a:r>
              <a:rPr lang="en-US" dirty="0" err="1"/>
              <a:t>thấy</a:t>
            </a:r>
            <a:r>
              <a:rPr lang="en-US" dirty="0"/>
              <a:t> </a:t>
            </a:r>
            <a:r>
              <a:rPr lang="en-US" dirty="0" err="1"/>
              <a:t>là</a:t>
            </a:r>
            <a:r>
              <a:rPr lang="en-US" dirty="0"/>
              <a:t> game </a:t>
            </a:r>
            <a:r>
              <a:rPr lang="en-US" dirty="0" err="1"/>
              <a:t>của</a:t>
            </a:r>
            <a:r>
              <a:rPr lang="en-US" dirty="0"/>
              <a:t> </a:t>
            </a:r>
            <a:r>
              <a:rPr lang="en-US" dirty="0" err="1"/>
              <a:t>nitendo</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ưa</a:t>
            </a:r>
            <a:r>
              <a:rPr lang="en-US" dirty="0"/>
              <a:t> </a:t>
            </a:r>
            <a:r>
              <a:rPr lang="en-US" dirty="0" err="1"/>
              <a:t>choộng</a:t>
            </a:r>
            <a:r>
              <a:rPr lang="en-US" dirty="0"/>
              <a:t> </a:t>
            </a:r>
            <a:r>
              <a:rPr lang="en-US" dirty="0" err="1"/>
              <a:t>và</a:t>
            </a:r>
            <a:r>
              <a:rPr lang="en-US" dirty="0"/>
              <a:t> </a:t>
            </a:r>
            <a:r>
              <a:rPr lang="en-US" dirty="0" err="1"/>
              <a:t>dễ</a:t>
            </a:r>
            <a:r>
              <a:rPr lang="en-US" dirty="0"/>
              <a:t> </a:t>
            </a:r>
            <a:r>
              <a:rPr lang="en-US" dirty="0" err="1"/>
              <a:t>tiếp</a:t>
            </a:r>
            <a:r>
              <a:rPr lang="en-US" dirty="0"/>
              <a:t> </a:t>
            </a:r>
            <a:r>
              <a:rPr lang="en-US" dirty="0" err="1"/>
              <a:t>cận</a:t>
            </a:r>
            <a:r>
              <a:rPr lang="en-US" dirty="0"/>
              <a:t> </a:t>
            </a:r>
            <a:r>
              <a:rPr lang="en-US" dirty="0" err="1"/>
              <a:t>hơn</a:t>
            </a:r>
            <a:r>
              <a:rPr lang="en-US" dirty="0"/>
              <a:t> </a:t>
            </a:r>
            <a:r>
              <a:rPr lang="en-US" dirty="0" err="1"/>
              <a:t>hoặc</a:t>
            </a:r>
            <a:r>
              <a:rPr lang="en-US" dirty="0"/>
              <a:t> do EA </a:t>
            </a:r>
            <a:r>
              <a:rPr lang="en-US" dirty="0" err="1"/>
              <a:t>chỉ</a:t>
            </a:r>
            <a:r>
              <a:rPr lang="en-US" dirty="0"/>
              <a:t> </a:t>
            </a:r>
            <a:r>
              <a:rPr lang="en-US" dirty="0" err="1"/>
              <a:t>phát</a:t>
            </a:r>
            <a:r>
              <a:rPr lang="en-US" dirty="0"/>
              <a:t> </a:t>
            </a:r>
            <a:r>
              <a:rPr lang="en-US" dirty="0" err="1"/>
              <a:t>triển</a:t>
            </a:r>
            <a:r>
              <a:rPr lang="en-US" dirty="0"/>
              <a:t> game </a:t>
            </a:r>
            <a:r>
              <a:rPr lang="en-US" dirty="0" err="1"/>
              <a:t>chứ</a:t>
            </a:r>
            <a:r>
              <a:rPr lang="en-US" dirty="0"/>
              <a:t> k </a:t>
            </a:r>
            <a:r>
              <a:rPr lang="en-US" dirty="0" err="1"/>
              <a:t>phát</a:t>
            </a:r>
            <a:r>
              <a:rPr lang="en-US" dirty="0"/>
              <a:t> </a:t>
            </a:r>
            <a:r>
              <a:rPr lang="en-US" dirty="0" err="1"/>
              <a:t>triển</a:t>
            </a:r>
            <a:r>
              <a:rPr lang="en-US" dirty="0"/>
              <a:t> </a:t>
            </a:r>
            <a:r>
              <a:rPr lang="en-US" dirty="0" err="1"/>
              <a:t>máy</a:t>
            </a:r>
            <a:r>
              <a:rPr lang="en-US" dirty="0"/>
              <a:t> </a:t>
            </a: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14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96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3dd17b5c5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g13dd17b5c5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8737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566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lại</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năm</a:t>
            </a:r>
            <a:r>
              <a:rPr lang="en-US" dirty="0"/>
              <a:t> 1980: </a:t>
            </a:r>
            <a:r>
              <a:rPr lang="en-US" dirty="0" err="1"/>
              <a:t>tại</a:t>
            </a:r>
            <a:r>
              <a:rPr lang="en-US" dirty="0"/>
              <a:t> </a:t>
            </a:r>
            <a:r>
              <a:rPr lang="en-US" dirty="0" err="1"/>
              <a:t>vì</a:t>
            </a:r>
            <a:r>
              <a:rPr lang="en-US" dirty="0"/>
              <a:t> </a:t>
            </a:r>
            <a:r>
              <a:rPr lang="en-US" dirty="0" err="1"/>
              <a:t>đầu</a:t>
            </a:r>
            <a:r>
              <a:rPr lang="en-US" dirty="0"/>
              <a:t> </a:t>
            </a:r>
            <a:r>
              <a:rPr lang="en-US" dirty="0" err="1"/>
              <a:t>tiên</a:t>
            </a:r>
            <a:r>
              <a:rPr lang="en-US" dirty="0"/>
              <a:t> </a:t>
            </a:r>
            <a:r>
              <a:rPr lang="en-US" dirty="0" err="1"/>
              <a:t>là</a:t>
            </a:r>
            <a:r>
              <a:rPr lang="en-US" dirty="0"/>
              <a:t> </a:t>
            </a:r>
            <a:r>
              <a:rPr lang="en-US" dirty="0" err="1"/>
              <a:t>bộ</a:t>
            </a:r>
            <a:r>
              <a:rPr lang="en-US" dirty="0"/>
              <a:t> data </a:t>
            </a:r>
            <a:r>
              <a:rPr lang="en-US" dirty="0" err="1"/>
              <a:t>tìm</a:t>
            </a:r>
            <a:r>
              <a:rPr lang="en-US" dirty="0"/>
              <a:t> </a:t>
            </a:r>
            <a:r>
              <a:rPr lang="en-US" dirty="0" err="1"/>
              <a:t>đc</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năm</a:t>
            </a:r>
            <a:r>
              <a:rPr lang="en-US" dirty="0"/>
              <a:t> 1980 , </a:t>
            </a:r>
            <a:r>
              <a:rPr lang="en-US" dirty="0" err="1"/>
              <a:t>thứ</a:t>
            </a:r>
            <a:r>
              <a:rPr lang="en-US" dirty="0"/>
              <a:t> 2 </a:t>
            </a:r>
            <a:r>
              <a:rPr lang="en-US" dirty="0" err="1"/>
              <a:t>là</a:t>
            </a:r>
            <a:r>
              <a:rPr lang="en-US" dirty="0"/>
              <a:t> </a:t>
            </a:r>
            <a:r>
              <a:rPr lang="en-US" dirty="0" err="1"/>
              <a:t>thập</a:t>
            </a:r>
            <a:r>
              <a:rPr lang="en-US" dirty="0"/>
              <a:t> </a:t>
            </a:r>
            <a:r>
              <a:rPr lang="en-US" dirty="0" err="1"/>
              <a:t>niên</a:t>
            </a:r>
            <a:r>
              <a:rPr lang="en-US" dirty="0"/>
              <a:t> 80 </a:t>
            </a:r>
            <a:r>
              <a:rPr lang="en-US" dirty="0" err="1"/>
              <a:t>là</a:t>
            </a:r>
            <a:r>
              <a:rPr lang="en-US" dirty="0"/>
              <a:t> </a:t>
            </a:r>
            <a:r>
              <a:rPr lang="en-US" dirty="0" err="1"/>
              <a:t>những</a:t>
            </a:r>
            <a:r>
              <a:rPr lang="en-US" dirty="0"/>
              <a:t> </a:t>
            </a:r>
            <a:r>
              <a:rPr lang="en-US" dirty="0" err="1"/>
              <a:t>năm</a:t>
            </a:r>
            <a:r>
              <a:rPr lang="en-US" dirty="0"/>
              <a:t> </a:t>
            </a:r>
            <a:r>
              <a:rPr lang="en-US" dirty="0" err="1"/>
              <a:t>mà</a:t>
            </a:r>
            <a:r>
              <a:rPr lang="en-US" dirty="0"/>
              <a:t> </a:t>
            </a:r>
            <a:r>
              <a:rPr lang="en-US" dirty="0" err="1"/>
              <a:t>các</a:t>
            </a:r>
            <a:r>
              <a:rPr lang="en-US" dirty="0"/>
              <a:t> </a:t>
            </a:r>
            <a:r>
              <a:rPr lang="en-US" dirty="0" err="1"/>
              <a:t>hệ</a:t>
            </a:r>
            <a:r>
              <a:rPr lang="en-US" dirty="0"/>
              <a:t> </a:t>
            </a:r>
            <a:r>
              <a:rPr lang="en-US" dirty="0" err="1"/>
              <a:t>máy</a:t>
            </a:r>
            <a:r>
              <a:rPr lang="en-US" dirty="0"/>
              <a:t> arcade </a:t>
            </a:r>
            <a:r>
              <a:rPr lang="en-US" dirty="0" err="1"/>
              <a:t>đã</a:t>
            </a:r>
            <a:r>
              <a:rPr lang="en-US" dirty="0"/>
              <a:t> </a:t>
            </a:r>
            <a:r>
              <a:rPr lang="en-US" dirty="0" err="1"/>
              <a:t>đạt</a:t>
            </a:r>
            <a:r>
              <a:rPr lang="en-US" dirty="0"/>
              <a:t> </a:t>
            </a:r>
            <a:r>
              <a:rPr lang="en-US" dirty="0" err="1"/>
              <a:t>đến</a:t>
            </a:r>
            <a:r>
              <a:rPr lang="en-US" dirty="0"/>
              <a:t> </a:t>
            </a:r>
            <a:r>
              <a:rPr lang="en-US" dirty="0" err="1"/>
              <a:t>giới</a:t>
            </a:r>
            <a:r>
              <a:rPr lang="en-US" dirty="0"/>
              <a:t> </a:t>
            </a:r>
            <a:r>
              <a:rPr lang="en-US" dirty="0" err="1"/>
              <a:t>hạn</a:t>
            </a:r>
            <a:r>
              <a:rPr lang="en-US" dirty="0"/>
              <a:t> </a:t>
            </a:r>
            <a:r>
              <a:rPr lang="en-US" dirty="0" err="1"/>
              <a:t>đồng</a:t>
            </a:r>
            <a:r>
              <a:rPr lang="en-US" dirty="0"/>
              <a:t> </a:t>
            </a:r>
            <a:r>
              <a:rPr lang="en-US" dirty="0" err="1"/>
              <a:t>nghĩa</a:t>
            </a:r>
            <a:r>
              <a:rPr lang="en-US" dirty="0"/>
              <a:t> </a:t>
            </a:r>
            <a:r>
              <a:rPr lang="en-US" dirty="0" err="1"/>
              <a:t>với</a:t>
            </a:r>
            <a:r>
              <a:rPr lang="en-US" dirty="0"/>
              <a:t> </a:t>
            </a:r>
            <a:r>
              <a:rPr lang="en-US" dirty="0" err="1"/>
              <a:t>việc</a:t>
            </a:r>
            <a:r>
              <a:rPr lang="en-US" dirty="0"/>
              <a:t> </a:t>
            </a:r>
            <a:r>
              <a:rPr lang="en-US" dirty="0" err="1"/>
              <a:t>đó</a:t>
            </a:r>
            <a:r>
              <a:rPr lang="en-US" dirty="0"/>
              <a:t> </a:t>
            </a:r>
            <a:r>
              <a:rPr lang="en-US" dirty="0" err="1"/>
              <a:t>là</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hành</a:t>
            </a:r>
            <a:r>
              <a:rPr lang="en-US" dirty="0"/>
              <a:t> game </a:t>
            </a:r>
            <a:r>
              <a:rPr lang="en-US" dirty="0" err="1"/>
              <a:t>phải</a:t>
            </a:r>
            <a:r>
              <a:rPr lang="en-US" dirty="0"/>
              <a:t> </a:t>
            </a:r>
            <a:r>
              <a:rPr lang="en-US" dirty="0" err="1"/>
              <a:t>cho</a:t>
            </a:r>
            <a:r>
              <a:rPr lang="en-US" dirty="0"/>
              <a:t> </a:t>
            </a:r>
            <a:r>
              <a:rPr lang="en-US" dirty="0" err="1"/>
              <a:t>ra</a:t>
            </a:r>
            <a:r>
              <a:rPr lang="en-US" dirty="0"/>
              <a:t> </a:t>
            </a:r>
            <a:r>
              <a:rPr lang="en-US" dirty="0" err="1"/>
              <a:t>đời</a:t>
            </a:r>
            <a:r>
              <a:rPr lang="en-US" dirty="0"/>
              <a:t> </a:t>
            </a:r>
            <a:r>
              <a:rPr lang="en-US" dirty="0" err="1"/>
              <a:t>các</a:t>
            </a:r>
            <a:r>
              <a:rPr lang="en-US" dirty="0"/>
              <a:t> </a:t>
            </a:r>
            <a:r>
              <a:rPr lang="en-US" dirty="0" err="1"/>
              <a:t>hệ</a:t>
            </a:r>
            <a:r>
              <a:rPr lang="en-US" dirty="0"/>
              <a:t> </a:t>
            </a:r>
            <a:r>
              <a:rPr lang="en-US" dirty="0" err="1"/>
              <a:t>máy</a:t>
            </a:r>
            <a:r>
              <a:rPr lang="en-US" dirty="0"/>
              <a:t> </a:t>
            </a:r>
            <a:r>
              <a:rPr lang="en-US" dirty="0" err="1"/>
              <a:t>mới</a:t>
            </a:r>
            <a:r>
              <a:rPr lang="en-US" dirty="0"/>
              <a:t> </a:t>
            </a:r>
            <a:r>
              <a:rPr lang="en-US" dirty="0" err="1"/>
              <a:t>với</a:t>
            </a:r>
            <a:r>
              <a:rPr lang="en-US" dirty="0"/>
              <a:t> </a:t>
            </a:r>
            <a:r>
              <a:rPr lang="en-US" dirty="0" err="1"/>
              <a:t>nhiều</a:t>
            </a:r>
            <a:r>
              <a:rPr lang="en-US" dirty="0"/>
              <a:t> </a:t>
            </a:r>
            <a:r>
              <a:rPr lang="en-US" dirty="0" err="1"/>
              <a:t>phát</a:t>
            </a:r>
            <a:r>
              <a:rPr lang="en-US" dirty="0"/>
              <a:t> </a:t>
            </a:r>
            <a:r>
              <a:rPr lang="en-US" dirty="0" err="1"/>
              <a:t>triển</a:t>
            </a:r>
            <a:r>
              <a:rPr lang="en-US" dirty="0"/>
              <a:t> </a:t>
            </a:r>
            <a:r>
              <a:rPr lang="en-US" dirty="0" err="1"/>
              <a:t>về</a:t>
            </a:r>
            <a:r>
              <a:rPr lang="en-US" dirty="0"/>
              <a:t> </a:t>
            </a:r>
            <a:r>
              <a:rPr lang="en-US" dirty="0" err="1"/>
              <a:t>công</a:t>
            </a:r>
            <a:r>
              <a:rPr lang="en-US" dirty="0"/>
              <a:t> </a:t>
            </a:r>
            <a:r>
              <a:rPr lang="en-US" dirty="0" err="1"/>
              <a:t>nghệ</a:t>
            </a:r>
            <a:r>
              <a:rPr lang="en-US" dirty="0"/>
              <a:t> </a:t>
            </a:r>
            <a:r>
              <a:rPr lang="en-US" dirty="0" err="1"/>
              <a:t>cũng</a:t>
            </a:r>
            <a:r>
              <a:rPr lang="en-US" dirty="0"/>
              <a:t> </a:t>
            </a:r>
            <a:r>
              <a:rPr lang="en-US" dirty="0" err="1"/>
              <a:t>như</a:t>
            </a:r>
            <a:r>
              <a:rPr lang="en-US" dirty="0"/>
              <a:t> </a:t>
            </a:r>
            <a:r>
              <a:rPr lang="en-US" dirty="0" err="1"/>
              <a:t>ra</a:t>
            </a:r>
            <a:r>
              <a:rPr lang="en-US" dirty="0"/>
              <a:t> </a:t>
            </a:r>
            <a:r>
              <a:rPr lang="en-US" dirty="0" err="1"/>
              <a:t>đời</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thể</a:t>
            </a:r>
            <a:r>
              <a:rPr lang="en-US" dirty="0"/>
              <a:t> </a:t>
            </a:r>
            <a:r>
              <a:rPr lang="en-US" dirty="0" err="1"/>
              <a:t>loại</a:t>
            </a:r>
            <a:r>
              <a:rPr lang="en-US" dirty="0"/>
              <a:t> game </a:t>
            </a:r>
            <a:r>
              <a:rPr lang="en-US" dirty="0" err="1"/>
              <a:t>mới</a:t>
            </a:r>
            <a:r>
              <a:rPr lang="en-US" dirty="0"/>
              <a:t>  </a:t>
            </a:r>
            <a:r>
              <a:rPr lang="en-US" dirty="0" err="1"/>
              <a:t>ví</a:t>
            </a:r>
            <a:r>
              <a:rPr lang="en-US" dirty="0"/>
              <a:t> </a:t>
            </a:r>
            <a:r>
              <a:rPr lang="en-US" dirty="0" err="1"/>
              <a:t>dụ</a:t>
            </a:r>
            <a:r>
              <a:rPr lang="en-US" dirty="0"/>
              <a:t> </a:t>
            </a:r>
            <a:r>
              <a:rPr lang="en-US" dirty="0" err="1"/>
              <a:t>như</a:t>
            </a:r>
            <a:r>
              <a:rPr lang="en-US" dirty="0"/>
              <a:t> legend of Zelda (1986), game platform donkey </a:t>
            </a:r>
            <a:r>
              <a:rPr lang="en-US" dirty="0" err="1"/>
              <a:t>kong</a:t>
            </a:r>
            <a:r>
              <a:rPr lang="en-US" dirty="0"/>
              <a:t> </a:t>
            </a: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22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2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941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7330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69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5eaf8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3d5eaf8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511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36ba31fecc_0_5"/>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g136ba31fecc_0_5"/>
          <p:cNvGrpSpPr/>
          <p:nvPr/>
        </p:nvGrpSpPr>
        <p:grpSpPr>
          <a:xfrm>
            <a:off x="0" y="654"/>
            <a:ext cx="6871435" cy="6845694"/>
            <a:chOff x="0" y="75"/>
            <a:chExt cx="5153705" cy="5152950"/>
          </a:xfrm>
        </p:grpSpPr>
        <p:sp>
          <p:nvSpPr>
            <p:cNvPr id="12" name="Google Shape;12;g136ba31fecc_0_5"/>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36ba31fecc_0_5"/>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136ba31fecc_0_5"/>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136ba31fecc_0_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136ba31fecc_0_5"/>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g136ba31fecc_0_5"/>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g136ba31fecc_0_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g136ba31fecc_0_101"/>
          <p:cNvGrpSpPr/>
          <p:nvPr/>
        </p:nvGrpSpPr>
        <p:grpSpPr>
          <a:xfrm>
            <a:off x="5875053" y="0"/>
            <a:ext cx="6316642" cy="6857248"/>
            <a:chOff x="4406400" y="0"/>
            <a:chExt cx="4737600" cy="5143065"/>
          </a:xfrm>
        </p:grpSpPr>
        <p:sp>
          <p:nvSpPr>
            <p:cNvPr id="107" name="Google Shape;107;g136ba31fecc_0_10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136ba31fecc_0_10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g136ba31fecc_0_10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g136ba31fecc_0_10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g136ba31fecc_0_10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g136ba31fecc_0_10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136ba31fecc_0_10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136ba31fecc_0_10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g136ba31fecc_0_10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136ba31fecc_0_10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136ba31fecc_0_10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136ba31fecc_0_10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g136ba31fecc_0_10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136ba31fecc_0_10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136ba31fecc_0_10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g136ba31fecc_0_10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g136ba31fecc_0_10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136ba31fecc_0_10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g136ba31fecc_0_10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136ba31fecc_0_10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27" name="Google Shape;127;g136ba31fecc_0_10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g136ba31fecc_0_1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g136ba31fecc_0_1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g136ba31fecc_0_1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133" name="Google Shape;133;g136ba31fecc_0_1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g136ba31fecc_0_1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g136ba31fecc_0_1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g136ba31fecc_0_15"/>
          <p:cNvGrpSpPr/>
          <p:nvPr/>
        </p:nvGrpSpPr>
        <p:grpSpPr>
          <a:xfrm>
            <a:off x="5875053" y="0"/>
            <a:ext cx="6316642" cy="6857248"/>
            <a:chOff x="4406400" y="0"/>
            <a:chExt cx="4737600" cy="5143065"/>
          </a:xfrm>
        </p:grpSpPr>
        <p:sp>
          <p:nvSpPr>
            <p:cNvPr id="21" name="Google Shape;21;g136ba31fecc_0_15"/>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36ba31fecc_0_15"/>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136ba31fecc_0_15"/>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136ba31fecc_0_15"/>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136ba31fecc_0_1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136ba31fecc_0_15"/>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36ba31fecc_0_15"/>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136ba31fecc_0_1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136ba31fecc_0_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g136ba31fecc_0_15"/>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136ba31fecc_0_15"/>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136ba31fecc_0_15"/>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136ba31fecc_0_15"/>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136ba31fecc_0_1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36ba31fecc_0_1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g136ba31fecc_0_15"/>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136ba31fecc_0_15"/>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136ba31fecc_0_15"/>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g136ba31fecc_0_15"/>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g136ba31fecc_0_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g136ba31fecc_0_37"/>
          <p:cNvGrpSpPr/>
          <p:nvPr/>
        </p:nvGrpSpPr>
        <p:grpSpPr>
          <a:xfrm>
            <a:off x="0" y="507989"/>
            <a:ext cx="1383765" cy="1355016"/>
            <a:chOff x="0" y="381001"/>
            <a:chExt cx="1037850" cy="1016287"/>
          </a:xfrm>
        </p:grpSpPr>
        <p:sp>
          <p:nvSpPr>
            <p:cNvPr id="43" name="Google Shape;43;g136ba31fecc_0_3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36ba31fecc_0_3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136ba31fecc_0_37"/>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g136ba31fecc_0_37"/>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7" name="Google Shape;47;g136ba31fecc_0_3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g136ba31fecc_0_44"/>
          <p:cNvGrpSpPr/>
          <p:nvPr/>
        </p:nvGrpSpPr>
        <p:grpSpPr>
          <a:xfrm>
            <a:off x="0" y="507989"/>
            <a:ext cx="1383765" cy="1355016"/>
            <a:chOff x="0" y="381001"/>
            <a:chExt cx="1037850" cy="1016287"/>
          </a:xfrm>
        </p:grpSpPr>
        <p:sp>
          <p:nvSpPr>
            <p:cNvPr id="50" name="Google Shape;50;g136ba31fecc_0_4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136ba31fecc_0_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136ba31fecc_0_4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g136ba31fecc_0_44"/>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g136ba31fecc_0_44"/>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g136ba31fecc_0_4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g136ba31fecc_0_52"/>
          <p:cNvGrpSpPr/>
          <p:nvPr/>
        </p:nvGrpSpPr>
        <p:grpSpPr>
          <a:xfrm>
            <a:off x="0" y="507989"/>
            <a:ext cx="1383765" cy="1355016"/>
            <a:chOff x="0" y="381001"/>
            <a:chExt cx="1037850" cy="1016287"/>
          </a:xfrm>
        </p:grpSpPr>
        <p:sp>
          <p:nvSpPr>
            <p:cNvPr id="58" name="Google Shape;58;g136ba31fecc_0_5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136ba31fecc_0_5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g136ba31fecc_0_52"/>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g136ba31fecc_0_5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g136ba31fecc_0_58"/>
          <p:cNvGrpSpPr/>
          <p:nvPr/>
        </p:nvGrpSpPr>
        <p:grpSpPr>
          <a:xfrm>
            <a:off x="0" y="507989"/>
            <a:ext cx="1383765" cy="1355016"/>
            <a:chOff x="0" y="381001"/>
            <a:chExt cx="1037850" cy="1016287"/>
          </a:xfrm>
        </p:grpSpPr>
        <p:sp>
          <p:nvSpPr>
            <p:cNvPr id="64" name="Google Shape;64;g136ba31fecc_0_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136ba31fecc_0_5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136ba31fecc_0_58"/>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g136ba31fecc_0_58"/>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8" name="Google Shape;68;g136ba31fecc_0_5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g136ba31fecc_0_65"/>
          <p:cNvGrpSpPr/>
          <p:nvPr/>
        </p:nvGrpSpPr>
        <p:grpSpPr>
          <a:xfrm>
            <a:off x="5875053" y="0"/>
            <a:ext cx="6316642" cy="6857829"/>
            <a:chOff x="4406400" y="0"/>
            <a:chExt cx="4737600" cy="5143500"/>
          </a:xfrm>
        </p:grpSpPr>
        <p:sp>
          <p:nvSpPr>
            <p:cNvPr id="71" name="Google Shape;71;g136ba31fecc_0_65"/>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136ba31fecc_0_65"/>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136ba31fecc_0_65"/>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136ba31fecc_0_65"/>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136ba31fecc_0_6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136ba31fecc_0_65"/>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136ba31fecc_0_65"/>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136ba31fecc_0_65"/>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136ba31fecc_0_65"/>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136ba31fecc_0_65"/>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136ba31fecc_0_65"/>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136ba31fecc_0_65"/>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136ba31fecc_0_65"/>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g136ba31fecc_0_65"/>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g136ba31fecc_0_6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g136ba31fecc_0_65"/>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136ba31fecc_0_65"/>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136ba31fecc_0_65"/>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g136ba31fecc_0_65"/>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g136ba31fecc_0_6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g136ba31fecc_0_87"/>
          <p:cNvGrpSpPr/>
          <p:nvPr/>
        </p:nvGrpSpPr>
        <p:grpSpPr>
          <a:xfrm>
            <a:off x="0" y="507989"/>
            <a:ext cx="1383765" cy="1355016"/>
            <a:chOff x="0" y="381001"/>
            <a:chExt cx="1037850" cy="1016287"/>
          </a:xfrm>
        </p:grpSpPr>
        <p:sp>
          <p:nvSpPr>
            <p:cNvPr id="93" name="Google Shape;93;g136ba31fecc_0_8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136ba31fecc_0_8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136ba31fecc_0_87"/>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g136ba31fecc_0_87"/>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g136ba31fecc_0_87"/>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136ba31fecc_0_8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g136ba31fecc_0_95"/>
          <p:cNvGrpSpPr/>
          <p:nvPr/>
        </p:nvGrpSpPr>
        <p:grpSpPr>
          <a:xfrm>
            <a:off x="0" y="5504636"/>
            <a:ext cx="931877" cy="912853"/>
            <a:chOff x="0" y="3785672"/>
            <a:chExt cx="698925" cy="684657"/>
          </a:xfrm>
        </p:grpSpPr>
        <p:sp>
          <p:nvSpPr>
            <p:cNvPr id="101" name="Google Shape;101;g136ba31fecc_0_95"/>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136ba31fecc_0_95"/>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136ba31fecc_0_95"/>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g136ba31fecc_0_9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g136ba31fecc_0_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g136ba31fecc_0_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g136ba31fecc_0_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package" Target="../embeddings/Microsoft_Excel_Worksheet.xls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0064"/>
        </a:solidFill>
        <a:effectLst/>
      </p:bgPr>
    </p:bg>
    <p:spTree>
      <p:nvGrpSpPr>
        <p:cNvPr id="1" name="Shape 139"/>
        <p:cNvGrpSpPr/>
        <p:nvPr/>
      </p:nvGrpSpPr>
      <p:grpSpPr>
        <a:xfrm>
          <a:off x="0" y="0"/>
          <a:ext cx="0" cy="0"/>
          <a:chOff x="0" y="0"/>
          <a:chExt cx="0" cy="0"/>
        </a:xfrm>
      </p:grpSpPr>
      <p:pic>
        <p:nvPicPr>
          <p:cNvPr id="140" name="Google Shape;140;g13dd17b5c5c_0_15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1" name="Google Shape;141;g13dd17b5c5c_0_159"/>
          <p:cNvSpPr txBox="1"/>
          <p:nvPr/>
        </p:nvSpPr>
        <p:spPr>
          <a:xfrm>
            <a:off x="897450" y="2882096"/>
            <a:ext cx="10515600" cy="1093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1"/>
              </a:buClr>
              <a:buSzPts val="5500"/>
              <a:buFont typeface="Montserrat"/>
              <a:buNone/>
            </a:pPr>
            <a:r>
              <a:rPr lang="en-US" sz="5500" b="1" i="0" u="none" strike="noStrike" cap="none" dirty="0">
                <a:solidFill>
                  <a:schemeClr val="lt1"/>
                </a:solidFill>
                <a:latin typeface="Montserrat"/>
                <a:ea typeface="Montserrat"/>
                <a:cs typeface="Montserrat"/>
                <a:sym typeface="Montserrat"/>
              </a:rPr>
              <a:t>Project Report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Google Shape;166;g13d7cedea06_0_0">
            <a:extLst>
              <a:ext uri="{FF2B5EF4-FFF2-40B4-BE49-F238E27FC236}">
                <a16:creationId xmlns:a16="http://schemas.microsoft.com/office/drawing/2014/main" id="{AFAC3F5F-3B04-45FE-998B-D66DD93E6FAA}"/>
              </a:ext>
            </a:extLst>
          </p:cNvPr>
          <p:cNvSpPr txBox="1"/>
          <p:nvPr/>
        </p:nvSpPr>
        <p:spPr>
          <a:xfrm>
            <a:off x="300269" y="2520425"/>
            <a:ext cx="4710181" cy="1819699"/>
          </a:xfrm>
          <a:prstGeom prst="rect">
            <a:avLst/>
          </a:prstGeom>
          <a:noFill/>
          <a:ln>
            <a:noFill/>
          </a:ln>
        </p:spPr>
        <p:txBody>
          <a:bodyPr spcFirstLastPara="1" wrap="square" lIns="91425" tIns="91425" rIns="91425" bIns="91425" anchor="t" anchorCtr="0">
            <a:spAutoFit/>
          </a:bodyPr>
          <a:lstStyle/>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Khách</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hàng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trình</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độ</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học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thức</a:t>
            </a:r>
            <a:r>
              <a:rPr lang="en-US" sz="1500" dirty="0">
                <a:solidFill>
                  <a:schemeClr val="tx1"/>
                </a:solidFill>
                <a:latin typeface="Montserrat"/>
                <a:ea typeface="Montserrat"/>
                <a:cs typeface="Montserrat"/>
                <a:sym typeface="Montserrat"/>
              </a:rPr>
              <a:t> “graduation”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mỗi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tương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quan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rõ</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rệt</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với</a:t>
            </a:r>
            <a:r>
              <a:rPr lang="en-US" sz="1500" dirty="0">
                <a:solidFill>
                  <a:schemeClr val="tx1"/>
                </a:solidFill>
                <a:latin typeface="Montserrat"/>
                <a:ea typeface="Montserrat"/>
                <a:cs typeface="Montserrat"/>
                <a:sym typeface="Montserrat"/>
              </a:rPr>
              <a:t> income </a:t>
            </a:r>
            <a:r>
              <a:rPr lang="en-US" sz="1500" dirty="0" err="1">
                <a:solidFill>
                  <a:schemeClr val="tx1"/>
                </a:solidFill>
                <a:latin typeface="Montserrat"/>
                <a:ea typeface="Montserrat"/>
                <a:cs typeface="Montserrat"/>
                <a:sym typeface="Montserrat"/>
              </a:rPr>
              <a:t>và</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Numcatalog</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Sự</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tương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quan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của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các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yếu</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tố</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khác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vẫn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chưa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được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thể</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hiện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rõ</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rệt</a:t>
            </a:r>
            <a:r>
              <a:rPr lang="en-US" sz="1500" dirty="0">
                <a:solidFill>
                  <a:schemeClr val="tx1"/>
                </a:solidFill>
                <a:latin typeface="Montserrat"/>
                <a:ea typeface="Montserrat"/>
                <a:cs typeface="Montserrat"/>
                <a:sym typeface="Montserrat"/>
              </a:rPr>
              <a:t> </a:t>
            </a: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559200" y="374843"/>
            <a:ext cx="4555800" cy="492600"/>
          </a:xfrm>
          <a:prstGeom prst="rect">
            <a:avLst/>
          </a:prstGeom>
          <a:solidFill>
            <a:srgbClr val="A50064"/>
          </a:solid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EDA</a:t>
            </a:r>
            <a:endParaRPr kumimoji="0"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endParaRPr>
          </a:p>
        </p:txBody>
      </p:sp>
      <p:pic>
        <p:nvPicPr>
          <p:cNvPr id="4" name="Picture 3">
            <a:extLst>
              <a:ext uri="{FF2B5EF4-FFF2-40B4-BE49-F238E27FC236}">
                <a16:creationId xmlns:a16="http://schemas.microsoft.com/office/drawing/2014/main" id="{620BAB3D-8192-B504-4363-D63D01EAA053}"/>
              </a:ext>
            </a:extLst>
          </p:cNvPr>
          <p:cNvPicPr>
            <a:picLocks noChangeAspect="1"/>
          </p:cNvPicPr>
          <p:nvPr/>
        </p:nvPicPr>
        <p:blipFill>
          <a:blip r:embed="rId3"/>
          <a:stretch>
            <a:fillRect/>
          </a:stretch>
        </p:blipFill>
        <p:spPr>
          <a:xfrm>
            <a:off x="5281978" y="374843"/>
            <a:ext cx="6828844" cy="6006353"/>
          </a:xfrm>
          <a:prstGeom prst="rect">
            <a:avLst/>
          </a:prstGeom>
        </p:spPr>
      </p:pic>
    </p:spTree>
    <p:extLst>
      <p:ext uri="{BB962C8B-B14F-4D97-AF65-F5344CB8AC3E}">
        <p14:creationId xmlns:p14="http://schemas.microsoft.com/office/powerpoint/2010/main" val="171019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559200" y="374843"/>
            <a:ext cx="4555800" cy="492412"/>
          </a:xfrm>
          <a:prstGeom prst="rect">
            <a:avLst/>
          </a:prstGeom>
          <a:solidFill>
            <a:srgbClr val="A50064"/>
          </a:solid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err="1">
                <a:ln>
                  <a:noFill/>
                </a:ln>
                <a:solidFill>
                  <a:srgbClr val="FFFFFF"/>
                </a:solidFill>
                <a:effectLst/>
                <a:uLnTx/>
                <a:uFillTx/>
                <a:latin typeface="Montserrat ExtraBold"/>
                <a:ea typeface="Montserrat ExtraBold"/>
                <a:cs typeface="Montserrat ExtraBold"/>
                <a:sym typeface="Montserrat ExtraBold"/>
              </a:rPr>
              <a:t>Mô</a:t>
            </a:r>
            <a:r>
              <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 </a:t>
            </a:r>
            <a:r>
              <a:rPr kumimoji="0" lang="en-US" sz="2000" b="0" i="0" u="none" strike="noStrike" kern="0" cap="none" spc="0" normalizeH="0" baseline="0" noProof="0" dirty="0" err="1">
                <a:ln>
                  <a:noFill/>
                </a:ln>
                <a:solidFill>
                  <a:srgbClr val="FFFFFF"/>
                </a:solidFill>
                <a:effectLst/>
                <a:uLnTx/>
                <a:uFillTx/>
                <a:latin typeface="Montserrat ExtraBold"/>
                <a:ea typeface="Montserrat ExtraBold"/>
                <a:cs typeface="Montserrat ExtraBold"/>
                <a:sym typeface="Montserrat ExtraBold"/>
              </a:rPr>
              <a:t>tả</a:t>
            </a:r>
            <a:r>
              <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 </a:t>
            </a:r>
            <a:r>
              <a:rPr kumimoji="0" lang="en-US" sz="2000" b="0" i="0" u="none" strike="noStrike" kern="0" cap="none" spc="0" normalizeH="0" baseline="0" noProof="0" dirty="0" err="1">
                <a:ln>
                  <a:noFill/>
                </a:ln>
                <a:solidFill>
                  <a:srgbClr val="FFFFFF"/>
                </a:solidFill>
                <a:effectLst/>
                <a:uLnTx/>
                <a:uFillTx/>
                <a:latin typeface="Montserrat ExtraBold"/>
                <a:ea typeface="Montserrat ExtraBold"/>
                <a:cs typeface="Montserrat ExtraBold"/>
                <a:sym typeface="Montserrat ExtraBold"/>
              </a:rPr>
              <a:t>chỉ</a:t>
            </a:r>
            <a:r>
              <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 </a:t>
            </a:r>
            <a:r>
              <a:rPr kumimoji="0" lang="en-US" sz="2000" b="0" i="0" u="none" strike="noStrike" kern="0" cap="none" spc="0" normalizeH="0" baseline="0" noProof="0" dirty="0" err="1">
                <a:ln>
                  <a:noFill/>
                </a:ln>
                <a:solidFill>
                  <a:srgbClr val="FFFFFF"/>
                </a:solidFill>
                <a:effectLst/>
                <a:uLnTx/>
                <a:uFillTx/>
                <a:latin typeface="Montserrat ExtraBold"/>
                <a:ea typeface="Montserrat ExtraBold"/>
                <a:cs typeface="Montserrat ExtraBold"/>
                <a:sym typeface="Montserrat ExtraBold"/>
              </a:rPr>
              <a:t>số</a:t>
            </a:r>
            <a:endPar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endParaRPr>
          </a:p>
        </p:txBody>
      </p:sp>
      <p:pic>
        <p:nvPicPr>
          <p:cNvPr id="7" name="Picture 6">
            <a:extLst>
              <a:ext uri="{FF2B5EF4-FFF2-40B4-BE49-F238E27FC236}">
                <a16:creationId xmlns:a16="http://schemas.microsoft.com/office/drawing/2014/main" id="{CE0FD92B-934C-977D-9BE9-CCCD8F1528FC}"/>
              </a:ext>
            </a:extLst>
          </p:cNvPr>
          <p:cNvPicPr>
            <a:picLocks noChangeAspect="1"/>
          </p:cNvPicPr>
          <p:nvPr/>
        </p:nvPicPr>
        <p:blipFill>
          <a:blip r:embed="rId3"/>
          <a:stretch>
            <a:fillRect/>
          </a:stretch>
        </p:blipFill>
        <p:spPr>
          <a:xfrm>
            <a:off x="559200" y="976157"/>
            <a:ext cx="11412353" cy="4905685"/>
          </a:xfrm>
          <a:prstGeom prst="rect">
            <a:avLst/>
          </a:prstGeom>
        </p:spPr>
      </p:pic>
      <p:graphicFrame>
        <p:nvGraphicFramePr>
          <p:cNvPr id="10" name="Object 9">
            <a:extLst>
              <a:ext uri="{FF2B5EF4-FFF2-40B4-BE49-F238E27FC236}">
                <a16:creationId xmlns:a16="http://schemas.microsoft.com/office/drawing/2014/main" id="{0B98A7BD-221B-2A3C-A360-F72946E1520A}"/>
              </a:ext>
            </a:extLst>
          </p:cNvPr>
          <p:cNvGraphicFramePr>
            <a:graphicFrameLocks noChangeAspect="1"/>
          </p:cNvGraphicFramePr>
          <p:nvPr>
            <p:extLst>
              <p:ext uri="{D42A27DB-BD31-4B8C-83A1-F6EECF244321}">
                <p14:modId xmlns:p14="http://schemas.microsoft.com/office/powerpoint/2010/main" val="2720817520"/>
              </p:ext>
            </p:extLst>
          </p:nvPr>
        </p:nvGraphicFramePr>
        <p:xfrm>
          <a:off x="10180050" y="352243"/>
          <a:ext cx="965200" cy="609600"/>
        </p:xfrm>
        <a:graphic>
          <a:graphicData uri="http://schemas.openxmlformats.org/presentationml/2006/ole">
            <mc:AlternateContent xmlns:mc="http://schemas.openxmlformats.org/markup-compatibility/2006">
              <mc:Choice xmlns:v="urn:schemas-microsoft-com:vml" Requires="v">
                <p:oleObj name="Worksheet" showAsIcon="1" r:id="rId4" imgW="965200" imgH="609600" progId="Excel.Sheet.12">
                  <p:embed/>
                </p:oleObj>
              </mc:Choice>
              <mc:Fallback>
                <p:oleObj name="Worksheet" showAsIcon="1" r:id="rId4" imgW="965200" imgH="609600" progId="Excel.Sheet.12">
                  <p:embed/>
                  <p:pic>
                    <p:nvPicPr>
                      <p:cNvPr id="0" name=""/>
                      <p:cNvPicPr/>
                      <p:nvPr/>
                    </p:nvPicPr>
                    <p:blipFill>
                      <a:blip r:embed="rId5"/>
                      <a:stretch>
                        <a:fillRect/>
                      </a:stretch>
                    </p:blipFill>
                    <p:spPr>
                      <a:xfrm>
                        <a:off x="10180050" y="352243"/>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205364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4396950"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Google Shape;146;g13d5eaf8dd4_0_0">
            <a:extLst>
              <a:ext uri="{FF2B5EF4-FFF2-40B4-BE49-F238E27FC236}">
                <a16:creationId xmlns:a16="http://schemas.microsoft.com/office/drawing/2014/main" id="{B0464278-5757-4839-9361-4F4EB9724AA7}"/>
              </a:ext>
            </a:extLst>
          </p:cNvPr>
          <p:cNvSpPr txBox="1"/>
          <p:nvPr/>
        </p:nvSpPr>
        <p:spPr>
          <a:xfrm>
            <a:off x="2200868" y="2098004"/>
            <a:ext cx="8187070" cy="830966"/>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A50064"/>
                </a:solidFill>
                <a:effectLst/>
                <a:uLnTx/>
                <a:uFillTx/>
                <a:latin typeface="Montserrat ExtraBold"/>
                <a:ea typeface="Montserrat ExtraBold"/>
                <a:cs typeface="Montserrat ExtraBold"/>
                <a:sym typeface="Montserrat ExtraBold"/>
              </a:rPr>
              <a:t>TỔNG QUAN</a:t>
            </a:r>
          </a:p>
        </p:txBody>
      </p:sp>
    </p:spTree>
    <p:extLst>
      <p:ext uri="{BB962C8B-B14F-4D97-AF65-F5344CB8AC3E}">
        <p14:creationId xmlns:p14="http://schemas.microsoft.com/office/powerpoint/2010/main" val="43586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lang="en-US" sz="1500" dirty="0">
                <a:latin typeface="Montserrat"/>
                <a:sym typeface="Montserrat Black"/>
              </a:rPr>
              <a:t>EDA</a:t>
            </a:r>
            <a:r>
              <a:rPr kumimoji="0" lang="en-US" sz="1500"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lang="en-US" sz="1500" dirty="0">
                <a:latin typeface="Montserrat"/>
                <a:sym typeface="Montserrat Black"/>
              </a:rPr>
              <a:t>data</a:t>
            </a:r>
            <a:endParaRPr sz="1500" dirty="0">
              <a:latin typeface="Montserrat"/>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4396950"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E5FB2CBC-853D-F51D-3E9E-71C9B67485C2}"/>
              </a:ext>
            </a:extLst>
          </p:cNvPr>
          <p:cNvPicPr>
            <a:picLocks noChangeAspect="1"/>
          </p:cNvPicPr>
          <p:nvPr/>
        </p:nvPicPr>
        <p:blipFill>
          <a:blip r:embed="rId3"/>
          <a:stretch>
            <a:fillRect/>
          </a:stretch>
        </p:blipFill>
        <p:spPr>
          <a:xfrm>
            <a:off x="26538" y="-1"/>
            <a:ext cx="12165462" cy="6442299"/>
          </a:xfrm>
          <a:prstGeom prst="rect">
            <a:avLst/>
          </a:prstGeom>
        </p:spPr>
      </p:pic>
    </p:spTree>
    <p:extLst>
      <p:ext uri="{BB962C8B-B14F-4D97-AF65-F5344CB8AC3E}">
        <p14:creationId xmlns:p14="http://schemas.microsoft.com/office/powerpoint/2010/main" val="287684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7969506"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Google Shape;146;g13d5eaf8dd4_0_0">
            <a:extLst>
              <a:ext uri="{FF2B5EF4-FFF2-40B4-BE49-F238E27FC236}">
                <a16:creationId xmlns:a16="http://schemas.microsoft.com/office/drawing/2014/main" id="{B0464278-5757-4839-9361-4F4EB9724AA7}"/>
              </a:ext>
            </a:extLst>
          </p:cNvPr>
          <p:cNvSpPr txBox="1"/>
          <p:nvPr/>
        </p:nvSpPr>
        <p:spPr>
          <a:xfrm>
            <a:off x="2628150" y="2628811"/>
            <a:ext cx="7731900" cy="615523"/>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2800" dirty="0">
                <a:solidFill>
                  <a:srgbClr val="A50064"/>
                </a:solidFill>
                <a:latin typeface="Montserrat ExtraBold"/>
                <a:ea typeface="Montserrat ExtraBold"/>
                <a:cs typeface="Montserrat ExtraBold"/>
                <a:sym typeface="Montserrat ExtraBold"/>
              </a:rPr>
              <a:t>PHÂN TÍCH CHI TIẾT</a:t>
            </a:r>
            <a:endParaRPr kumimoji="0" sz="2800" b="0" i="0" u="none" strike="noStrike" kern="0" cap="none" spc="0" normalizeH="0" baseline="0" noProof="0" dirty="0">
              <a:ln>
                <a:noFill/>
              </a:ln>
              <a:solidFill>
                <a:srgbClr val="A50064"/>
              </a:solidFill>
              <a:effectLst/>
              <a:uLnTx/>
              <a:uFillTx/>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296368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cxnSp>
        <p:nvCxnSpPr>
          <p:cNvPr id="10" name="Google Shape;158;g13d5eaf8dd4_0_0">
            <a:extLst>
              <a:ext uri="{FF2B5EF4-FFF2-40B4-BE49-F238E27FC236}">
                <a16:creationId xmlns:a16="http://schemas.microsoft.com/office/drawing/2014/main" id="{C0B743CD-7233-46A0-93FD-3B0D5ACB84BF}"/>
              </a:ext>
            </a:extLst>
          </p:cNvPr>
          <p:cNvCxnSpPr/>
          <p:nvPr/>
        </p:nvCxnSpPr>
        <p:spPr>
          <a:xfrm rot="10800000" flipH="1">
            <a:off x="4396950" y="6459701"/>
            <a:ext cx="4194300" cy="1200"/>
          </a:xfrm>
          <a:prstGeom prst="straightConnector1">
            <a:avLst/>
          </a:prstGeom>
          <a:noFill/>
          <a:ln w="76200" cap="flat" cmpd="sng">
            <a:solidFill>
              <a:srgbClr val="A50064"/>
            </a:solidFill>
            <a:prstDash val="solid"/>
            <a:round/>
            <a:headEnd type="none" w="med" len="med"/>
            <a:tailEnd type="none" w="med" len="med"/>
          </a:ln>
        </p:spPr>
      </p:cxnSp>
      <p:pic>
        <p:nvPicPr>
          <p:cNvPr id="4" name="Picture 3">
            <a:extLst>
              <a:ext uri="{FF2B5EF4-FFF2-40B4-BE49-F238E27FC236}">
                <a16:creationId xmlns:a16="http://schemas.microsoft.com/office/drawing/2014/main" id="{25C193A4-237E-0577-5020-6938E74542A7}"/>
              </a:ext>
            </a:extLst>
          </p:cNvPr>
          <p:cNvPicPr>
            <a:picLocks noChangeAspect="1"/>
          </p:cNvPicPr>
          <p:nvPr/>
        </p:nvPicPr>
        <p:blipFill>
          <a:blip r:embed="rId3"/>
          <a:stretch>
            <a:fillRect/>
          </a:stretch>
        </p:blipFill>
        <p:spPr>
          <a:xfrm>
            <a:off x="11297" y="0"/>
            <a:ext cx="12180703" cy="6426399"/>
          </a:xfrm>
          <a:prstGeom prst="rect">
            <a:avLst/>
          </a:prstGeom>
        </p:spPr>
      </p:pic>
    </p:spTree>
    <p:extLst>
      <p:ext uri="{BB962C8B-B14F-4D97-AF65-F5344CB8AC3E}">
        <p14:creationId xmlns:p14="http://schemas.microsoft.com/office/powerpoint/2010/main" val="19848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7969506"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B24428AC-98D8-EBD2-0A98-6343B2DC9950}"/>
              </a:ext>
            </a:extLst>
          </p:cNvPr>
          <p:cNvPicPr>
            <a:picLocks noChangeAspect="1"/>
          </p:cNvPicPr>
          <p:nvPr/>
        </p:nvPicPr>
        <p:blipFill>
          <a:blip r:embed="rId3"/>
          <a:stretch>
            <a:fillRect/>
          </a:stretch>
        </p:blipFill>
        <p:spPr>
          <a:xfrm>
            <a:off x="-25400" y="-16801"/>
            <a:ext cx="12192000" cy="6442299"/>
          </a:xfrm>
          <a:prstGeom prst="rect">
            <a:avLst/>
          </a:prstGeom>
        </p:spPr>
      </p:pic>
    </p:spTree>
    <p:extLst>
      <p:ext uri="{BB962C8B-B14F-4D97-AF65-F5344CB8AC3E}">
        <p14:creationId xmlns:p14="http://schemas.microsoft.com/office/powerpoint/2010/main" val="45873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7969506"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0E982EA1-FCE7-C950-80EC-61E8013067EC}"/>
              </a:ext>
            </a:extLst>
          </p:cNvPr>
          <p:cNvPicPr>
            <a:picLocks noChangeAspect="1"/>
          </p:cNvPicPr>
          <p:nvPr/>
        </p:nvPicPr>
        <p:blipFill>
          <a:blip r:embed="rId3"/>
          <a:stretch>
            <a:fillRect/>
          </a:stretch>
        </p:blipFill>
        <p:spPr>
          <a:xfrm>
            <a:off x="0" y="0"/>
            <a:ext cx="12163806" cy="6468943"/>
          </a:xfrm>
          <a:prstGeom prst="rect">
            <a:avLst/>
          </a:prstGeom>
        </p:spPr>
      </p:pic>
    </p:spTree>
    <p:extLst>
      <p:ext uri="{BB962C8B-B14F-4D97-AF65-F5344CB8AC3E}">
        <p14:creationId xmlns:p14="http://schemas.microsoft.com/office/powerpoint/2010/main" val="131297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7969506"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41C657A5-F6B4-A547-1210-866615959B2D}"/>
              </a:ext>
            </a:extLst>
          </p:cNvPr>
          <p:cNvPicPr>
            <a:picLocks noChangeAspect="1"/>
          </p:cNvPicPr>
          <p:nvPr/>
        </p:nvPicPr>
        <p:blipFill>
          <a:blip r:embed="rId3"/>
          <a:stretch>
            <a:fillRect/>
          </a:stretch>
        </p:blipFill>
        <p:spPr>
          <a:xfrm>
            <a:off x="-19186" y="0"/>
            <a:ext cx="12182992" cy="6505243"/>
          </a:xfrm>
          <a:prstGeom prst="rect">
            <a:avLst/>
          </a:prstGeom>
        </p:spPr>
      </p:pic>
    </p:spTree>
    <p:extLst>
      <p:ext uri="{BB962C8B-B14F-4D97-AF65-F5344CB8AC3E}">
        <p14:creationId xmlns:p14="http://schemas.microsoft.com/office/powerpoint/2010/main" val="68082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2"/>
          <p:cNvSpPr txBox="1">
            <a:spLocks noGrp="1"/>
          </p:cNvSpPr>
          <p:nvPr>
            <p:ph type="title"/>
          </p:nvPr>
        </p:nvSpPr>
        <p:spPr>
          <a:xfrm>
            <a:off x="658461" y="-791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500"/>
              <a:buFont typeface="Montserrat"/>
              <a:buNone/>
            </a:pPr>
            <a:r>
              <a:rPr lang="vi-VN" sz="3500" b="1" dirty="0">
                <a:solidFill>
                  <a:srgbClr val="A50064"/>
                </a:solidFill>
                <a:latin typeface="Montserrat"/>
                <a:ea typeface="Montserrat"/>
                <a:cs typeface="Montserrat"/>
                <a:sym typeface="Montserrat"/>
              </a:rPr>
              <a:t>Conclusion</a:t>
            </a:r>
            <a:endParaRPr dirty="0">
              <a:solidFill>
                <a:srgbClr val="A50064"/>
              </a:solidFill>
            </a:endParaRPr>
          </a:p>
        </p:txBody>
      </p:sp>
      <p:cxnSp>
        <p:nvCxnSpPr>
          <p:cNvPr id="352" name="Google Shape;352;p2"/>
          <p:cNvCxnSpPr/>
          <p:nvPr/>
        </p:nvCxnSpPr>
        <p:spPr>
          <a:xfrm>
            <a:off x="829475" y="903550"/>
            <a:ext cx="10650900" cy="0"/>
          </a:xfrm>
          <a:prstGeom prst="straightConnector1">
            <a:avLst/>
          </a:prstGeom>
          <a:noFill/>
          <a:ln w="19050" cap="flat" cmpd="sng">
            <a:solidFill>
              <a:srgbClr val="410099"/>
            </a:solidFill>
            <a:prstDash val="solid"/>
            <a:round/>
            <a:headEnd type="none" w="med" len="med"/>
            <a:tailEnd type="none" w="med" len="med"/>
          </a:ln>
        </p:spPr>
      </p:cxnSp>
      <p:sp>
        <p:nvSpPr>
          <p:cNvPr id="17" name="Google Shape;156;g13d5eaf8dd4_0_0">
            <a:extLst>
              <a:ext uri="{FF2B5EF4-FFF2-40B4-BE49-F238E27FC236}">
                <a16:creationId xmlns:a16="http://schemas.microsoft.com/office/drawing/2014/main" id="{D5F42691-059C-4450-9C2B-5A87CA5783BC}"/>
              </a:ext>
            </a:extLst>
          </p:cNvPr>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8" name="Google Shape;157;g13d5eaf8dd4_0_0">
            <a:extLst>
              <a:ext uri="{FF2B5EF4-FFF2-40B4-BE49-F238E27FC236}">
                <a16:creationId xmlns:a16="http://schemas.microsoft.com/office/drawing/2014/main" id="{8EA73682-DE00-4264-B19D-5C0CF8592857}"/>
              </a:ext>
            </a:extLst>
          </p:cNvPr>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9" name="Google Shape;158;g13d5eaf8dd4_0_0">
            <a:extLst>
              <a:ext uri="{FF2B5EF4-FFF2-40B4-BE49-F238E27FC236}">
                <a16:creationId xmlns:a16="http://schemas.microsoft.com/office/drawing/2014/main" id="{763D3140-6864-4BDE-A0C3-9A80FBA12BDE}"/>
              </a:ext>
            </a:extLst>
          </p:cNvPr>
          <p:cNvCxnSpPr/>
          <p:nvPr/>
        </p:nvCxnSpPr>
        <p:spPr>
          <a:xfrm rot="10800000" flipH="1">
            <a:off x="7969506"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20" name="Google Shape;159;g13d5eaf8dd4_0_0">
            <a:extLst>
              <a:ext uri="{FF2B5EF4-FFF2-40B4-BE49-F238E27FC236}">
                <a16:creationId xmlns:a16="http://schemas.microsoft.com/office/drawing/2014/main" id="{05DE6000-0456-4AC8-B104-FC79C2F98684}"/>
              </a:ext>
            </a:extLst>
          </p:cNvPr>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21" name="Google Shape;160;g13d5eaf8dd4_0_0">
            <a:extLst>
              <a:ext uri="{FF2B5EF4-FFF2-40B4-BE49-F238E27FC236}">
                <a16:creationId xmlns:a16="http://schemas.microsoft.com/office/drawing/2014/main" id="{633668A4-0DCC-44BE-AE2E-9C53A5CBBEE3}"/>
              </a:ext>
            </a:extLst>
          </p:cNvPr>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9" name="Google Shape;166;g13d7cedea06_0_0">
            <a:extLst>
              <a:ext uri="{FF2B5EF4-FFF2-40B4-BE49-F238E27FC236}">
                <a16:creationId xmlns:a16="http://schemas.microsoft.com/office/drawing/2014/main" id="{036AA34A-C9DF-D67A-79FC-7109E5B1009D}"/>
              </a:ext>
            </a:extLst>
          </p:cNvPr>
          <p:cNvSpPr txBox="1"/>
          <p:nvPr/>
        </p:nvSpPr>
        <p:spPr>
          <a:xfrm>
            <a:off x="829475" y="1673918"/>
            <a:ext cx="3596039" cy="3497081"/>
          </a:xfrm>
          <a:prstGeom prst="rect">
            <a:avLst/>
          </a:prstGeom>
          <a:noFill/>
          <a:ln>
            <a:noFill/>
          </a:ln>
        </p:spPr>
        <p:txBody>
          <a:bodyPr spcFirstLastPara="1" wrap="square" lIns="91425" tIns="91425" rIns="91425" bIns="91425" anchor="t" anchorCtr="0">
            <a:spAutoFit/>
          </a:bodyPr>
          <a:lstStyle/>
          <a:p>
            <a:pPr marR="0" lvl="0" algn="just" defTabSz="914400" rtl="0" eaLnBrk="1" fontAlgn="auto" latinLnBrk="0" hangingPunct="1">
              <a:lnSpc>
                <a:spcPct val="115000"/>
              </a:lnSpc>
              <a:spcBef>
                <a:spcPts val="1200"/>
              </a:spcBef>
              <a:spcAft>
                <a:spcPts val="0"/>
              </a:spcAft>
              <a:buClr>
                <a:srgbClr val="000000"/>
              </a:buClr>
              <a:buSzTx/>
              <a:tabLst/>
              <a:defRPr/>
            </a:pPr>
            <a:r>
              <a:rPr lang="en-US" sz="1500" b="1" dirty="0">
                <a:solidFill>
                  <a:schemeClr val="tx1"/>
                </a:solidFill>
                <a:latin typeface="Montserrat"/>
                <a:ea typeface="Montserrat"/>
                <a:cs typeface="Montserrat"/>
                <a:sym typeface="Montserrat"/>
              </a:rPr>
              <a:t>Demographic</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b="1" dirty="0" err="1">
                <a:solidFill>
                  <a:schemeClr val="tx1"/>
                </a:solidFill>
                <a:latin typeface="Montserrat"/>
                <a:ea typeface="Montserrat"/>
                <a:cs typeface="Montserrat"/>
                <a:sym typeface="Montserrat"/>
              </a:rPr>
              <a:t>Tuổi</a:t>
            </a:r>
            <a:r>
              <a:rPr lang="en-US" sz="1500" dirty="0">
                <a:solidFill>
                  <a:schemeClr val="tx1"/>
                </a:solidFill>
                <a:latin typeface="Montserrat"/>
                <a:ea typeface="Montserrat"/>
                <a:cs typeface="Montserrat"/>
                <a:sym typeface="Montserrat"/>
              </a:rPr>
              <a:t>: &gt;45 </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b="1" dirty="0">
                <a:solidFill>
                  <a:schemeClr val="tx1"/>
                </a:solidFill>
                <a:latin typeface="Montserrat"/>
                <a:ea typeface="Montserrat"/>
                <a:cs typeface="Montserrat"/>
                <a:sym typeface="Montserrat"/>
              </a:rPr>
              <a:t>Income level</a:t>
            </a:r>
            <a:r>
              <a:rPr lang="en-US" sz="1500" dirty="0">
                <a:solidFill>
                  <a:schemeClr val="tx1"/>
                </a:solidFill>
                <a:latin typeface="Montserrat"/>
                <a:ea typeface="Montserrat"/>
                <a:cs typeface="Montserrat"/>
                <a:sym typeface="Montserrat"/>
              </a:rPr>
              <a:t>: Thu </a:t>
            </a:r>
            <a:r>
              <a:rPr lang="en-US" sz="1500" dirty="0" err="1">
                <a:solidFill>
                  <a:schemeClr val="tx1"/>
                </a:solidFill>
                <a:latin typeface="Montserrat"/>
                <a:ea typeface="Montserrat"/>
                <a:cs typeface="Montserrat"/>
                <a:sym typeface="Montserrat"/>
              </a:rPr>
              <a:t>nhập</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cao</a:t>
            </a:r>
            <a:r>
              <a:rPr lang="en-US" sz="1500" dirty="0">
                <a:solidFill>
                  <a:schemeClr val="tx1"/>
                </a:solidFill>
                <a:latin typeface="Montserrat"/>
                <a:ea typeface="Montserrat"/>
                <a:cs typeface="Montserrat"/>
                <a:sym typeface="Montserrat"/>
              </a:rPr>
              <a:t> (65.000 – 666.000MU)</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b="1" dirty="0">
                <a:solidFill>
                  <a:schemeClr val="tx1"/>
                </a:solidFill>
                <a:latin typeface="Montserrat"/>
                <a:ea typeface="Montserrat"/>
                <a:cs typeface="Montserrat"/>
                <a:sym typeface="Montserrat"/>
              </a:rPr>
              <a:t>Education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Tốt</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nghiệp</a:t>
            </a:r>
            <a:r>
              <a:rPr lang="en-US" sz="1500" dirty="0">
                <a:solidFill>
                  <a:schemeClr val="tx1"/>
                </a:solidFill>
                <a:latin typeface="Montserrat"/>
                <a:ea typeface="Montserrat"/>
                <a:cs typeface="Montserrat"/>
                <a:sym typeface="Montserrat"/>
              </a:rPr>
              <a:t> ĐH </a:t>
            </a:r>
            <a:r>
              <a:rPr lang="en-US" sz="1500" dirty="0" err="1">
                <a:solidFill>
                  <a:schemeClr val="tx1"/>
                </a:solidFill>
                <a:latin typeface="Montserrat"/>
                <a:ea typeface="Montserrat"/>
                <a:cs typeface="Montserrat"/>
                <a:sym typeface="Montserrat"/>
              </a:rPr>
              <a:t>trở</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lên</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b="1" dirty="0">
                <a:solidFill>
                  <a:schemeClr val="tx1"/>
                </a:solidFill>
                <a:latin typeface="Montserrat"/>
                <a:ea typeface="Montserrat"/>
                <a:cs typeface="Montserrat"/>
                <a:sym typeface="Montserrat"/>
              </a:rPr>
              <a:t>Marital status:</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đã</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kết</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hôn</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b="1" dirty="0">
                <a:solidFill>
                  <a:schemeClr val="tx1"/>
                </a:solidFill>
                <a:latin typeface="Montserrat"/>
                <a:ea typeface="Montserrat"/>
                <a:cs typeface="Montserrat"/>
                <a:sym typeface="Montserrat"/>
              </a:rPr>
              <a:t>Kid or </a:t>
            </a:r>
            <a:r>
              <a:rPr lang="en-US" sz="1500" b="1" dirty="0" err="1">
                <a:solidFill>
                  <a:schemeClr val="tx1"/>
                </a:solidFill>
                <a:latin typeface="Montserrat"/>
                <a:ea typeface="Montserrat"/>
                <a:cs typeface="Montserrat"/>
                <a:sym typeface="Montserrat"/>
              </a:rPr>
              <a:t>teenhome</a:t>
            </a:r>
            <a:r>
              <a:rPr lang="en-US" sz="1500" b="1" dirty="0">
                <a:solidFill>
                  <a:schemeClr val="tx1"/>
                </a:solidFill>
                <a:latin typeface="Montserrat"/>
                <a:ea typeface="Montserrat"/>
                <a:cs typeface="Montserrat"/>
                <a:sym typeface="Montserrat"/>
              </a:rPr>
              <a:t> : </a:t>
            </a:r>
            <a:r>
              <a:rPr lang="en-US" sz="1500" dirty="0" err="1">
                <a:solidFill>
                  <a:schemeClr val="tx1"/>
                </a:solidFill>
                <a:latin typeface="Montserrat"/>
                <a:ea typeface="Montserrat"/>
                <a:cs typeface="Montserrat"/>
                <a:sym typeface="Montserrat"/>
              </a:rPr>
              <a:t>không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hoặc</a:t>
            </a:r>
            <a:r>
              <a:rPr lang="en-US" sz="1500" dirty="0">
                <a:solidFill>
                  <a:schemeClr val="tx1"/>
                </a:solidFill>
                <a:latin typeface="Montserrat"/>
                <a:ea typeface="Montserrat"/>
                <a:cs typeface="Montserrat"/>
                <a:sym typeface="Montserrat"/>
              </a:rPr>
              <a:t> 1 con</a:t>
            </a:r>
          </a:p>
        </p:txBody>
      </p:sp>
      <p:pic>
        <p:nvPicPr>
          <p:cNvPr id="11" name="Picture 10">
            <a:extLst>
              <a:ext uri="{FF2B5EF4-FFF2-40B4-BE49-F238E27FC236}">
                <a16:creationId xmlns:a16="http://schemas.microsoft.com/office/drawing/2014/main" id="{6ACC062D-104F-75CA-1ECB-82A9784D50AB}"/>
              </a:ext>
            </a:extLst>
          </p:cNvPr>
          <p:cNvPicPr>
            <a:picLocks noChangeAspect="1"/>
          </p:cNvPicPr>
          <p:nvPr/>
        </p:nvPicPr>
        <p:blipFill>
          <a:blip r:embed="rId3"/>
          <a:stretch>
            <a:fillRect/>
          </a:stretch>
        </p:blipFill>
        <p:spPr>
          <a:xfrm>
            <a:off x="4844698" y="2422949"/>
            <a:ext cx="2143125" cy="2143125"/>
          </a:xfrm>
          <a:prstGeom prst="rect">
            <a:avLst/>
          </a:prstGeom>
          <a:noFill/>
        </p:spPr>
      </p:pic>
      <p:sp>
        <p:nvSpPr>
          <p:cNvPr id="12" name="Google Shape;166;g13d7cedea06_0_0">
            <a:extLst>
              <a:ext uri="{FF2B5EF4-FFF2-40B4-BE49-F238E27FC236}">
                <a16:creationId xmlns:a16="http://schemas.microsoft.com/office/drawing/2014/main" id="{3DBD84CE-D669-6B81-11FD-D9187B9CB40A}"/>
              </a:ext>
            </a:extLst>
          </p:cNvPr>
          <p:cNvSpPr txBox="1"/>
          <p:nvPr/>
        </p:nvSpPr>
        <p:spPr>
          <a:xfrm>
            <a:off x="7766488" y="1620636"/>
            <a:ext cx="3596039" cy="4712798"/>
          </a:xfrm>
          <a:prstGeom prst="rect">
            <a:avLst/>
          </a:prstGeom>
          <a:noFill/>
          <a:ln>
            <a:noFill/>
          </a:ln>
        </p:spPr>
        <p:txBody>
          <a:bodyPr spcFirstLastPara="1" wrap="square" lIns="91425" tIns="91425" rIns="91425" bIns="91425" anchor="t" anchorCtr="0">
            <a:spAutoFit/>
          </a:bodyPr>
          <a:lstStyle/>
          <a:p>
            <a:pPr marR="0" lvl="0" algn="just" defTabSz="914400" rtl="0" eaLnBrk="1" fontAlgn="auto" latinLnBrk="0" hangingPunct="1">
              <a:lnSpc>
                <a:spcPct val="115000"/>
              </a:lnSpc>
              <a:spcBef>
                <a:spcPts val="1200"/>
              </a:spcBef>
              <a:spcAft>
                <a:spcPts val="0"/>
              </a:spcAft>
              <a:buClr>
                <a:srgbClr val="000000"/>
              </a:buClr>
              <a:buSzTx/>
              <a:tabLst/>
              <a:defRPr/>
            </a:pPr>
            <a:r>
              <a:rPr lang="en-US" sz="1500" b="1" dirty="0">
                <a:solidFill>
                  <a:schemeClr val="tx1"/>
                </a:solidFill>
                <a:latin typeface="Montserrat"/>
                <a:ea typeface="Montserrat"/>
                <a:cs typeface="Montserrat"/>
                <a:sym typeface="Montserrat"/>
              </a:rPr>
              <a:t>Behavior </a:t>
            </a:r>
          </a:p>
          <a:p>
            <a:pPr marR="0" lvl="0" defTabSz="914400" rtl="0" eaLnBrk="1" fontAlgn="auto" latinLnBrk="0" hangingPunct="1">
              <a:lnSpc>
                <a:spcPct val="115000"/>
              </a:lnSpc>
              <a:spcBef>
                <a:spcPts val="1200"/>
              </a:spcBef>
              <a:spcAft>
                <a:spcPts val="0"/>
              </a:spcAft>
              <a:buClr>
                <a:srgbClr val="000000"/>
              </a:buClr>
              <a:buSzTx/>
              <a:tabLst/>
              <a:defRPr/>
            </a:pPr>
            <a:r>
              <a:rPr lang="en-US" sz="1500" b="1" dirty="0">
                <a:solidFill>
                  <a:schemeClr val="tx1"/>
                </a:solidFill>
                <a:latin typeface="Montserrat"/>
                <a:ea typeface="Montserrat"/>
                <a:cs typeface="Montserrat"/>
                <a:sym typeface="Montserrat"/>
              </a:rPr>
              <a:t>Champions + At Risk + Loyal + Cannot lose them</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Đặt</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hàng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thường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xuyên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và</a:t>
            </a:r>
            <a:r>
              <a:rPr lang="en-US" sz="1500" dirty="0">
                <a:solidFill>
                  <a:schemeClr val="tx1"/>
                </a:solidFill>
                <a:latin typeface="Montserrat"/>
                <a:ea typeface="Montserrat"/>
                <a:cs typeface="Montserrat"/>
                <a:sym typeface="Montserrat"/>
              </a:rPr>
              <a:t> chi </a:t>
            </a:r>
            <a:r>
              <a:rPr lang="en-US" sz="1500" dirty="0" err="1">
                <a:solidFill>
                  <a:schemeClr val="tx1"/>
                </a:solidFill>
                <a:latin typeface="Montserrat"/>
                <a:ea typeface="Montserrat"/>
                <a:cs typeface="Montserrat"/>
                <a:sym typeface="Montserrat"/>
              </a:rPr>
              <a:t>tiêu</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nhiều</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Mức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độ</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tương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tác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với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các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chương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trình</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khuyến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mãi</a:t>
            </a:r>
            <a:r>
              <a:rPr lang="en-US" sz="1500" dirty="0">
                <a:solidFill>
                  <a:schemeClr val="tx1"/>
                </a:solidFill>
                <a:latin typeface="Montserrat"/>
                <a:ea typeface="Montserrat"/>
                <a:cs typeface="Montserrat"/>
                <a:sym typeface="Montserrat"/>
              </a:rPr>
              <a:t> ở </a:t>
            </a:r>
            <a:r>
              <a:rPr lang="en-US" sz="1500" dirty="0" err="1">
                <a:solidFill>
                  <a:schemeClr val="tx1"/>
                </a:solidFill>
                <a:latin typeface="Montserrat"/>
                <a:ea typeface="Montserrat"/>
                <a:cs typeface="Montserrat"/>
                <a:sym typeface="Montserrat"/>
              </a:rPr>
              <a:t>mức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trung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bình</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Sản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phẩm</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họ</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mua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nhiều</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là</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rượu</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và</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thịt</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Thường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mua</a:t>
            </a:r>
            <a:r>
              <a:rPr lang="en-US" sz="1500" dirty="0">
                <a:solidFill>
                  <a:schemeClr val="tx1"/>
                </a:solidFill>
                <a:latin typeface="Montserrat"/>
                <a:ea typeface="Montserrat"/>
                <a:cs typeface="Montserrat"/>
                <a:sym typeface="Montserrat"/>
              </a:rPr>
              <a:t> ở catalog </a:t>
            </a:r>
            <a:r>
              <a:rPr lang="en-US" sz="1500" dirty="0" err="1">
                <a:solidFill>
                  <a:schemeClr val="tx1"/>
                </a:solidFill>
                <a:latin typeface="Montserrat"/>
                <a:ea typeface="Montserrat"/>
                <a:cs typeface="Montserrat"/>
                <a:sym typeface="Montserrat"/>
              </a:rPr>
              <a:t>hoặc</a:t>
            </a:r>
            <a:r>
              <a:rPr lang="en-US" sz="1500" dirty="0">
                <a:solidFill>
                  <a:schemeClr val="tx1"/>
                </a:solidFill>
                <a:latin typeface="Montserrat"/>
                <a:ea typeface="Montserrat"/>
                <a:cs typeface="Montserrat"/>
                <a:sym typeface="Montserrat"/>
              </a:rPr>
              <a:t> ở store</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Ít</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mua</a:t>
            </a:r>
            <a:r>
              <a:rPr lang="en-US" sz="1500" dirty="0">
                <a:solidFill>
                  <a:schemeClr val="tx1"/>
                </a:solidFill>
                <a:latin typeface="Montserrat"/>
                <a:ea typeface="Montserrat"/>
                <a:cs typeface="Montserrat"/>
                <a:sym typeface="Montserrat"/>
              </a:rPr>
              <a:t> ở web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3"/>
        <p:cNvGrpSpPr/>
        <p:nvPr/>
      </p:nvGrpSpPr>
      <p:grpSpPr>
        <a:xfrm>
          <a:off x="0" y="0"/>
          <a:ext cx="0" cy="0"/>
          <a:chOff x="0" y="0"/>
          <a:chExt cx="0" cy="0"/>
        </a:xfrm>
      </p:grpSpPr>
      <p:sp>
        <p:nvSpPr>
          <p:cNvPr id="434" name="Google Shape;434;g13dd17b5c5c_0_118"/>
          <p:cNvSpPr txBox="1"/>
          <p:nvPr/>
        </p:nvSpPr>
        <p:spPr>
          <a:xfrm>
            <a:off x="744932" y="577445"/>
            <a:ext cx="10515600" cy="740700"/>
          </a:xfrm>
          <a:prstGeom prst="rect">
            <a:avLst/>
          </a:prstGeom>
          <a:noFill/>
          <a:ln>
            <a:noFill/>
          </a:ln>
        </p:spPr>
        <p:txBody>
          <a:bodyPr spcFirstLastPara="1" wrap="square" lIns="91425" tIns="45700" rIns="91425" bIns="45700" anchor="ctr" anchorCtr="0">
            <a:normAutofit/>
          </a:bodyPr>
          <a:lstStyle/>
          <a:p>
            <a:pPr marL="0" marR="0" lvl="0" indent="0" algn="ctr" defTabSz="914400" rtl="0" eaLnBrk="1" fontAlgn="auto" latinLnBrk="0" hangingPunct="1">
              <a:lnSpc>
                <a:spcPct val="90000"/>
              </a:lnSpc>
              <a:spcBef>
                <a:spcPts val="0"/>
              </a:spcBef>
              <a:spcAft>
                <a:spcPts val="0"/>
              </a:spcAft>
              <a:buClr>
                <a:srgbClr val="FFFFFF"/>
              </a:buClr>
              <a:buSzPts val="3500"/>
              <a:buFont typeface="Montserrat"/>
              <a:buNone/>
              <a:tabLst/>
              <a:defRPr/>
            </a:pPr>
            <a:r>
              <a:rPr kumimoji="0" lang="vi-VN" sz="3000" b="1" i="0" u="none" strike="noStrike" kern="0" cap="none" spc="0" normalizeH="0" baseline="0" noProof="0" dirty="0">
                <a:ln>
                  <a:noFill/>
                </a:ln>
                <a:solidFill>
                  <a:srgbClr val="A50064"/>
                </a:solidFill>
                <a:effectLst/>
                <a:uLnTx/>
                <a:uFillTx/>
                <a:latin typeface="Montserrat"/>
                <a:ea typeface="Montserrat"/>
                <a:cs typeface="Montserrat"/>
                <a:sym typeface="Montserrat"/>
              </a:rPr>
              <a:t>Group 2:</a:t>
            </a:r>
            <a:r>
              <a:rPr kumimoji="0" lang="en-US" sz="3000" b="1" i="0" u="none" strike="noStrike" kern="0" cap="none" spc="0" normalizeH="0" baseline="0" noProof="0" dirty="0">
                <a:ln>
                  <a:noFill/>
                </a:ln>
                <a:solidFill>
                  <a:srgbClr val="A50064"/>
                </a:solidFill>
                <a:effectLst/>
                <a:uLnTx/>
                <a:uFillTx/>
                <a:latin typeface="Montserrat"/>
                <a:ea typeface="Montserrat"/>
                <a:cs typeface="Montserrat"/>
                <a:sym typeface="Montserrat"/>
              </a:rPr>
              <a:t> Customer Analytics</a:t>
            </a:r>
            <a:endParaRPr kumimoji="0" sz="3000" b="1" i="0" u="none" strike="noStrike" kern="0" cap="none" spc="0" normalizeH="0" baseline="0" noProof="0" dirty="0">
              <a:ln>
                <a:noFill/>
              </a:ln>
              <a:solidFill>
                <a:srgbClr val="A50064"/>
              </a:solidFill>
              <a:effectLst/>
              <a:uLnTx/>
              <a:uFillTx/>
              <a:latin typeface="Montserrat"/>
              <a:ea typeface="Montserrat"/>
              <a:cs typeface="Montserrat"/>
              <a:sym typeface="Montserrat"/>
            </a:endParaRPr>
          </a:p>
        </p:txBody>
      </p:sp>
      <p:cxnSp>
        <p:nvCxnSpPr>
          <p:cNvPr id="435" name="Google Shape;435;g13dd17b5c5c_0_118"/>
          <p:cNvCxnSpPr/>
          <p:nvPr/>
        </p:nvCxnSpPr>
        <p:spPr>
          <a:xfrm>
            <a:off x="872007" y="1318218"/>
            <a:ext cx="10650900" cy="0"/>
          </a:xfrm>
          <a:prstGeom prst="straightConnector1">
            <a:avLst/>
          </a:prstGeom>
          <a:noFill/>
          <a:ln w="19050" cap="flat" cmpd="sng">
            <a:solidFill>
              <a:srgbClr val="410099"/>
            </a:solidFill>
            <a:prstDash val="solid"/>
            <a:round/>
            <a:headEnd type="none" w="med" len="med"/>
            <a:tailEnd type="none" w="med" len="med"/>
          </a:ln>
        </p:spPr>
      </p:cxnSp>
      <p:sp>
        <p:nvSpPr>
          <p:cNvPr id="442" name="Google Shape;442;g13dd17b5c5c_0_118"/>
          <p:cNvSpPr txBox="1"/>
          <p:nvPr/>
        </p:nvSpPr>
        <p:spPr>
          <a:xfrm>
            <a:off x="2903409" y="1570350"/>
            <a:ext cx="6198646" cy="3877954"/>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2400" b="1" dirty="0">
                <a:solidFill>
                  <a:srgbClr val="410099"/>
                </a:solidFill>
                <a:latin typeface="Montserrat"/>
                <a:sym typeface="Montserrat"/>
              </a:rPr>
              <a:t>Mentor: </a:t>
            </a: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2400" b="1" dirty="0" err="1">
                <a:solidFill>
                  <a:srgbClr val="410099"/>
                </a:solidFill>
                <a:latin typeface="Montserrat"/>
                <a:sym typeface="Montserrat"/>
              </a:rPr>
              <a:t>Hoàng</a:t>
            </a:r>
            <a:r>
              <a:rPr lang="en-US" sz="2400" b="1" dirty="0">
                <a:solidFill>
                  <a:srgbClr val="410099"/>
                </a:solidFill>
                <a:latin typeface="Montserrat"/>
                <a:sym typeface="Montserrat"/>
              </a:rPr>
              <a:t> </a:t>
            </a:r>
            <a:r>
              <a:rPr lang="en-US" sz="2400" b="1" dirty="0" err="1">
                <a:solidFill>
                  <a:srgbClr val="410099"/>
                </a:solidFill>
                <a:latin typeface="Montserrat"/>
                <a:sym typeface="Montserrat"/>
              </a:rPr>
              <a:t>Lâm</a:t>
            </a:r>
            <a:endParaRPr lang="en-US" sz="2400" b="1" dirty="0">
              <a:solidFill>
                <a:srgbClr val="410099"/>
              </a:solidFill>
              <a:latin typeface="Montserrat"/>
              <a:sym typeface="Montserrat"/>
            </a:endParaRP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2400" b="1" dirty="0">
                <a:solidFill>
                  <a:srgbClr val="410099"/>
                </a:solidFill>
                <a:latin typeface="Montserrat"/>
                <a:sym typeface="Montserrat"/>
              </a:rPr>
              <a:t>Member: </a:t>
            </a: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vi-VN" sz="2400" b="1" dirty="0">
                <a:solidFill>
                  <a:srgbClr val="410099"/>
                </a:solidFill>
                <a:latin typeface="Montserrat"/>
                <a:sym typeface="Montserrat"/>
              </a:rPr>
              <a:t>Ngô Huy Anh</a:t>
            </a: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vi-VN" sz="2400" b="1" dirty="0">
                <a:solidFill>
                  <a:srgbClr val="410099"/>
                </a:solidFill>
                <a:latin typeface="Montserrat"/>
                <a:sym typeface="Montserrat"/>
              </a:rPr>
              <a:t>Dương Minh Hiếu</a:t>
            </a:r>
          </a:p>
        </p:txBody>
      </p:sp>
    </p:spTree>
    <p:extLst>
      <p:ext uri="{BB962C8B-B14F-4D97-AF65-F5344CB8AC3E}">
        <p14:creationId xmlns:p14="http://schemas.microsoft.com/office/powerpoint/2010/main" val="1786813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2"/>
          <p:cNvSpPr txBox="1">
            <a:spLocks noGrp="1"/>
          </p:cNvSpPr>
          <p:nvPr>
            <p:ph type="title"/>
          </p:nvPr>
        </p:nvSpPr>
        <p:spPr>
          <a:xfrm>
            <a:off x="658461" y="-791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500"/>
              <a:buFont typeface="Montserrat"/>
              <a:buNone/>
            </a:pPr>
            <a:r>
              <a:rPr lang="en-US" sz="3500" b="1" dirty="0">
                <a:solidFill>
                  <a:srgbClr val="A50064"/>
                </a:solidFill>
                <a:latin typeface="Montserrat"/>
                <a:ea typeface="Montserrat"/>
                <a:cs typeface="Montserrat"/>
                <a:sym typeface="Montserrat"/>
              </a:rPr>
              <a:t>Actionable tip</a:t>
            </a:r>
            <a:endParaRPr dirty="0">
              <a:solidFill>
                <a:srgbClr val="A50064"/>
              </a:solidFill>
            </a:endParaRPr>
          </a:p>
        </p:txBody>
      </p:sp>
      <p:cxnSp>
        <p:nvCxnSpPr>
          <p:cNvPr id="352" name="Google Shape;352;p2"/>
          <p:cNvCxnSpPr/>
          <p:nvPr/>
        </p:nvCxnSpPr>
        <p:spPr>
          <a:xfrm>
            <a:off x="829475" y="903550"/>
            <a:ext cx="10650900" cy="0"/>
          </a:xfrm>
          <a:prstGeom prst="straightConnector1">
            <a:avLst/>
          </a:prstGeom>
          <a:noFill/>
          <a:ln w="19050" cap="flat" cmpd="sng">
            <a:solidFill>
              <a:srgbClr val="410099"/>
            </a:solidFill>
            <a:prstDash val="solid"/>
            <a:round/>
            <a:headEnd type="none" w="med" len="med"/>
            <a:tailEnd type="none" w="med" len="med"/>
          </a:ln>
        </p:spPr>
      </p:cxnSp>
      <p:sp>
        <p:nvSpPr>
          <p:cNvPr id="17" name="Google Shape;156;g13d5eaf8dd4_0_0">
            <a:extLst>
              <a:ext uri="{FF2B5EF4-FFF2-40B4-BE49-F238E27FC236}">
                <a16:creationId xmlns:a16="http://schemas.microsoft.com/office/drawing/2014/main" id="{D5F42691-059C-4450-9C2B-5A87CA5783BC}"/>
              </a:ext>
            </a:extLst>
          </p:cNvPr>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EDA</a:t>
            </a: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 </a:t>
            </a:r>
            <a:r>
              <a:rPr kumimoji="0" lang="en-US" sz="1500" b="0" i="0" u="none" strike="noStrike" kern="0" cap="none" spc="0" normalizeH="0" baseline="0" noProof="0" dirty="0">
                <a:ln>
                  <a:noFill/>
                </a:ln>
                <a:solidFill>
                  <a:srgbClr val="000000"/>
                </a:solidFill>
                <a:effectLst/>
                <a:uLnTx/>
                <a:uFillTx/>
                <a:latin typeface="Montserrat"/>
                <a:cs typeface="Arial"/>
                <a:sym typeface="Montserrat Black"/>
              </a:rPr>
              <a:t>data</a:t>
            </a:r>
            <a:endParaRPr kumimoji="0" sz="1500" b="0" i="0" u="none" strike="noStrike" kern="0" cap="none" spc="0" normalizeH="0" baseline="0" noProof="0" dirty="0">
              <a:ln>
                <a:noFill/>
              </a:ln>
              <a:solidFill>
                <a:srgbClr val="000000"/>
              </a:solidFill>
              <a:effectLst/>
              <a:uLnTx/>
              <a:uFillTx/>
              <a:latin typeface="Montserrat"/>
              <a:cs typeface="Arial"/>
              <a:sym typeface="Montserrat Black"/>
            </a:endParaRPr>
          </a:p>
        </p:txBody>
      </p:sp>
      <p:cxnSp>
        <p:nvCxnSpPr>
          <p:cNvPr id="18" name="Google Shape;157;g13d5eaf8dd4_0_0">
            <a:extLst>
              <a:ext uri="{FF2B5EF4-FFF2-40B4-BE49-F238E27FC236}">
                <a16:creationId xmlns:a16="http://schemas.microsoft.com/office/drawing/2014/main" id="{8EA73682-DE00-4264-B19D-5C0CF8592857}"/>
              </a:ext>
            </a:extLst>
          </p:cNvPr>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9" name="Google Shape;158;g13d5eaf8dd4_0_0">
            <a:extLst>
              <a:ext uri="{FF2B5EF4-FFF2-40B4-BE49-F238E27FC236}">
                <a16:creationId xmlns:a16="http://schemas.microsoft.com/office/drawing/2014/main" id="{763D3140-6864-4BDE-A0C3-9A80FBA12BDE}"/>
              </a:ext>
            </a:extLst>
          </p:cNvPr>
          <p:cNvCxnSpPr/>
          <p:nvPr/>
        </p:nvCxnSpPr>
        <p:spPr>
          <a:xfrm rot="10800000" flipH="1">
            <a:off x="7969506" y="6459701"/>
            <a:ext cx="4194300" cy="1200"/>
          </a:xfrm>
          <a:prstGeom prst="straightConnector1">
            <a:avLst/>
          </a:prstGeom>
          <a:noFill/>
          <a:ln w="76200" cap="flat" cmpd="sng">
            <a:solidFill>
              <a:srgbClr val="A50064"/>
            </a:solidFill>
            <a:prstDash val="solid"/>
            <a:round/>
            <a:headEnd type="none" w="med" len="med"/>
            <a:tailEnd type="none" w="med" len="med"/>
          </a:ln>
        </p:spPr>
      </p:cxnSp>
      <p:sp>
        <p:nvSpPr>
          <p:cNvPr id="20" name="Google Shape;159;g13d5eaf8dd4_0_0">
            <a:extLst>
              <a:ext uri="{FF2B5EF4-FFF2-40B4-BE49-F238E27FC236}">
                <a16:creationId xmlns:a16="http://schemas.microsoft.com/office/drawing/2014/main" id="{05DE6000-0456-4AC8-B104-FC79C2F98684}"/>
              </a:ext>
            </a:extLst>
          </p:cNvPr>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21" name="Google Shape;160;g13d5eaf8dd4_0_0">
            <a:extLst>
              <a:ext uri="{FF2B5EF4-FFF2-40B4-BE49-F238E27FC236}">
                <a16:creationId xmlns:a16="http://schemas.microsoft.com/office/drawing/2014/main" id="{633668A4-0DCC-44BE-AE2E-9C53A5CBBEE3}"/>
              </a:ext>
            </a:extLst>
          </p:cNvPr>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1"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aphicFrame>
        <p:nvGraphicFramePr>
          <p:cNvPr id="2" name="Table 1">
            <a:extLst>
              <a:ext uri="{FF2B5EF4-FFF2-40B4-BE49-F238E27FC236}">
                <a16:creationId xmlns:a16="http://schemas.microsoft.com/office/drawing/2014/main" id="{B735E107-F0E1-455D-F4F8-B21694631B97}"/>
              </a:ext>
            </a:extLst>
          </p:cNvPr>
          <p:cNvGraphicFramePr>
            <a:graphicFrameLocks noGrp="1"/>
          </p:cNvGraphicFramePr>
          <p:nvPr>
            <p:extLst>
              <p:ext uri="{D42A27DB-BD31-4B8C-83A1-F6EECF244321}">
                <p14:modId xmlns:p14="http://schemas.microsoft.com/office/powerpoint/2010/main" val="1219615971"/>
              </p:ext>
            </p:extLst>
          </p:nvPr>
        </p:nvGraphicFramePr>
        <p:xfrm>
          <a:off x="1798825" y="902649"/>
          <a:ext cx="8712200" cy="5334654"/>
        </p:xfrm>
        <a:graphic>
          <a:graphicData uri="http://schemas.openxmlformats.org/drawingml/2006/table">
            <a:tbl>
              <a:tblPr>
                <a:tableStyleId>{F3EE5892-00A5-4AC3-AA31-1A685DA29C71}</a:tableStyleId>
              </a:tblPr>
              <a:tblGrid>
                <a:gridCol w="2210557">
                  <a:extLst>
                    <a:ext uri="{9D8B030D-6E8A-4147-A177-3AD203B41FA5}">
                      <a16:colId xmlns:a16="http://schemas.microsoft.com/office/drawing/2014/main" val="998982019"/>
                    </a:ext>
                  </a:extLst>
                </a:gridCol>
                <a:gridCol w="6501643">
                  <a:extLst>
                    <a:ext uri="{9D8B030D-6E8A-4147-A177-3AD203B41FA5}">
                      <a16:colId xmlns:a16="http://schemas.microsoft.com/office/drawing/2014/main" val="593688583"/>
                    </a:ext>
                  </a:extLst>
                </a:gridCol>
              </a:tblGrid>
              <a:tr h="32277">
                <a:tc>
                  <a:txBody>
                    <a:bodyPr/>
                    <a:lstStyle/>
                    <a:p>
                      <a:pPr algn="ctr" rtl="0" fontAlgn="b">
                        <a:lnSpc>
                          <a:spcPct val="150000"/>
                        </a:lnSpc>
                      </a:pPr>
                      <a:r>
                        <a:rPr lang="en-US" sz="1200" b="1" u="none" strike="noStrike" dirty="0">
                          <a:effectLst/>
                        </a:rPr>
                        <a:t>Segment</a:t>
                      </a:r>
                      <a:endParaRPr lang="en-US" sz="1200" b="1" i="0" u="none" strike="noStrike" dirty="0">
                        <a:solidFill>
                          <a:srgbClr val="1C1733"/>
                        </a:solidFill>
                        <a:effectLst/>
                        <a:latin typeface="Arial" panose="020B0604020202020204" pitchFamily="34" charset="0"/>
                      </a:endParaRPr>
                    </a:p>
                  </a:txBody>
                  <a:tcPr marL="5791" marR="5791" marT="5791" marB="0" anchor="b">
                    <a:solidFill>
                      <a:schemeClr val="tx2">
                        <a:lumMod val="75000"/>
                      </a:schemeClr>
                    </a:solidFill>
                  </a:tcPr>
                </a:tc>
                <a:tc>
                  <a:txBody>
                    <a:bodyPr/>
                    <a:lstStyle/>
                    <a:p>
                      <a:pPr algn="ctr" rtl="0" fontAlgn="b">
                        <a:lnSpc>
                          <a:spcPct val="150000"/>
                        </a:lnSpc>
                      </a:pPr>
                      <a:r>
                        <a:rPr lang="en-US" sz="1200" b="1" u="none" strike="noStrike" dirty="0">
                          <a:effectLst/>
                        </a:rPr>
                        <a:t>Actionable Tip</a:t>
                      </a:r>
                      <a:endParaRPr lang="en-US" sz="1200" b="1" i="0" u="none" strike="noStrike" dirty="0">
                        <a:solidFill>
                          <a:srgbClr val="1C1733"/>
                        </a:solidFill>
                        <a:effectLst/>
                        <a:latin typeface="Arial" panose="020B0604020202020204" pitchFamily="34" charset="0"/>
                      </a:endParaRPr>
                    </a:p>
                  </a:txBody>
                  <a:tcPr marL="5791" marR="5791" marT="5791" marB="0" anchor="b">
                    <a:solidFill>
                      <a:schemeClr val="tx2">
                        <a:lumMod val="75000"/>
                      </a:schemeClr>
                    </a:solidFill>
                  </a:tcPr>
                </a:tc>
                <a:extLst>
                  <a:ext uri="{0D108BD9-81ED-4DB2-BD59-A6C34878D82A}">
                    <a16:rowId xmlns:a16="http://schemas.microsoft.com/office/drawing/2014/main" val="2085687796"/>
                  </a:ext>
                </a:extLst>
              </a:tr>
              <a:tr h="311378">
                <a:tc>
                  <a:txBody>
                    <a:bodyPr/>
                    <a:lstStyle/>
                    <a:p>
                      <a:pPr algn="l" rtl="0" fontAlgn="b">
                        <a:lnSpc>
                          <a:spcPct val="150000"/>
                        </a:lnSpc>
                      </a:pPr>
                      <a:r>
                        <a:rPr lang="en-US" sz="1200" u="none" strike="noStrike" dirty="0">
                          <a:effectLst/>
                          <a:highlight>
                            <a:srgbClr val="FFFF00"/>
                          </a:highlight>
                        </a:rPr>
                        <a:t>Champion</a:t>
                      </a:r>
                      <a:endParaRPr lang="en-US" sz="1200" b="0" i="0" u="none" strike="noStrike" dirty="0">
                        <a:solidFill>
                          <a:srgbClr val="1C1733"/>
                        </a:solidFill>
                        <a:effectLst/>
                        <a:highlight>
                          <a:srgbClr val="FFFF00"/>
                        </a:highlight>
                        <a:latin typeface="Arial" panose="020B0604020202020204" pitchFamily="34" charset="0"/>
                      </a:endParaRPr>
                    </a:p>
                  </a:txBody>
                  <a:tcPr marL="5791" marR="5791" marT="5791" marB="0" anchor="b"/>
                </a:tc>
                <a:tc>
                  <a:txBody>
                    <a:bodyPr/>
                    <a:lstStyle/>
                    <a:p>
                      <a:pPr algn="l" rtl="0" fontAlgn="b">
                        <a:lnSpc>
                          <a:spcPct val="150000"/>
                        </a:lnSpc>
                      </a:pPr>
                      <a:r>
                        <a:rPr lang="vi-VN" sz="1200" u="none" strike="noStrike" dirty="0">
                          <a:effectLst/>
                        </a:rPr>
                        <a:t>Reward họ. Có thể là người sớm chấp nhận sản phẩm mới. Nhiều khả năng sẽ trở thành một kênh giới thiệu rất tốt</a:t>
                      </a:r>
                      <a:endParaRPr lang="vi-VN"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1214524540"/>
                  </a:ext>
                </a:extLst>
              </a:tr>
              <a:tr h="311378">
                <a:tc>
                  <a:txBody>
                    <a:bodyPr/>
                    <a:lstStyle/>
                    <a:p>
                      <a:pPr algn="l" rtl="0" fontAlgn="b">
                        <a:lnSpc>
                          <a:spcPct val="150000"/>
                        </a:lnSpc>
                      </a:pPr>
                      <a:r>
                        <a:rPr lang="en-US" sz="1200" u="none" strike="noStrike" dirty="0">
                          <a:effectLst/>
                          <a:highlight>
                            <a:srgbClr val="FFFF00"/>
                          </a:highlight>
                        </a:rPr>
                        <a:t>Loyal</a:t>
                      </a:r>
                      <a:endParaRPr lang="en-US" sz="1200" b="0" i="0" u="none" strike="noStrike" dirty="0">
                        <a:solidFill>
                          <a:srgbClr val="1C1733"/>
                        </a:solidFill>
                        <a:effectLst/>
                        <a:highlight>
                          <a:srgbClr val="FFFF00"/>
                        </a:highlight>
                        <a:latin typeface="Arial" panose="020B0604020202020204" pitchFamily="34" charset="0"/>
                      </a:endParaRPr>
                    </a:p>
                  </a:txBody>
                  <a:tcPr marL="5791" marR="5791" marT="5791" marB="0" anchor="b"/>
                </a:tc>
                <a:tc>
                  <a:txBody>
                    <a:bodyPr/>
                    <a:lstStyle/>
                    <a:p>
                      <a:pPr algn="l" rtl="0" fontAlgn="b">
                        <a:lnSpc>
                          <a:spcPct val="150000"/>
                        </a:lnSpc>
                      </a:pPr>
                      <a:r>
                        <a:rPr lang="vi-VN" sz="1200" u="none" strike="noStrike" dirty="0">
                          <a:effectLst/>
                        </a:rPr>
                        <a:t>Upsell. Đưa ra các chính sách được cá nhân hóa. Xin ý kiến reviews.</a:t>
                      </a:r>
                      <a:endParaRPr lang="vi-VN"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3468278537"/>
                  </a:ext>
                </a:extLst>
              </a:tr>
              <a:tr h="311378">
                <a:tc>
                  <a:txBody>
                    <a:bodyPr/>
                    <a:lstStyle/>
                    <a:p>
                      <a:pPr algn="l" rtl="0" fontAlgn="b">
                        <a:lnSpc>
                          <a:spcPct val="150000"/>
                        </a:lnSpc>
                      </a:pPr>
                      <a:r>
                        <a:rPr lang="en-US" sz="1200" u="none" strike="noStrike" dirty="0">
                          <a:effectLst/>
                        </a:rPr>
                        <a:t>Potential Loyalist</a:t>
                      </a:r>
                      <a:endParaRPr lang="en-US" sz="1200" b="0" i="0" u="none" strike="noStrike" dirty="0">
                        <a:solidFill>
                          <a:srgbClr val="1C1733"/>
                        </a:solidFill>
                        <a:effectLst/>
                        <a:latin typeface="Arial" panose="020B0604020202020204" pitchFamily="34" charset="0"/>
                      </a:endParaRPr>
                    </a:p>
                  </a:txBody>
                  <a:tcPr marL="5791" marR="5791" marT="5791" marB="0" anchor="b"/>
                </a:tc>
                <a:tc>
                  <a:txBody>
                    <a:bodyPr/>
                    <a:lstStyle/>
                    <a:p>
                      <a:pPr algn="l" rtl="0" fontAlgn="b">
                        <a:lnSpc>
                          <a:spcPct val="150000"/>
                        </a:lnSpc>
                      </a:pPr>
                      <a:r>
                        <a:rPr lang="vi-VN" sz="1200" u="none" strike="noStrike" dirty="0">
                          <a:effectLst/>
                        </a:rPr>
                        <a:t>Cung cấp chương trình thành viên / khách hàng thân thiết. Giữ họ tham gia. Đưa ra các chính sách được cá nhân hóa.</a:t>
                      </a:r>
                      <a:endParaRPr lang="vi-VN"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4129739760"/>
                  </a:ext>
                </a:extLst>
              </a:tr>
              <a:tr h="464013">
                <a:tc>
                  <a:txBody>
                    <a:bodyPr/>
                    <a:lstStyle/>
                    <a:p>
                      <a:pPr algn="l" rtl="0" fontAlgn="b">
                        <a:lnSpc>
                          <a:spcPct val="150000"/>
                        </a:lnSpc>
                      </a:pPr>
                      <a:r>
                        <a:rPr lang="en-US" sz="1200" u="none" strike="noStrike">
                          <a:effectLst/>
                        </a:rPr>
                        <a:t>Promising</a:t>
                      </a:r>
                      <a:endParaRPr lang="en-US" sz="1200" b="0" i="0" u="none" strike="noStrike">
                        <a:solidFill>
                          <a:srgbClr val="1C1733"/>
                        </a:solidFill>
                        <a:effectLst/>
                        <a:latin typeface="Arial" panose="020B0604020202020204" pitchFamily="34" charset="0"/>
                      </a:endParaRPr>
                    </a:p>
                  </a:txBody>
                  <a:tcPr marL="5791" marR="5791" marT="5791" marB="0" anchor="b"/>
                </a:tc>
                <a:tc>
                  <a:txBody>
                    <a:bodyPr/>
                    <a:lstStyle/>
                    <a:p>
                      <a:pPr algn="l" rtl="0" fontAlgn="b">
                        <a:lnSpc>
                          <a:spcPct val="150000"/>
                        </a:lnSpc>
                      </a:pPr>
                      <a:r>
                        <a:rPr lang="vi-VN" sz="1200" u="none" strike="noStrike" dirty="0">
                          <a:effectLst/>
                        </a:rPr>
                        <a:t>Cung cấp phiếu giảm giá. Đưa họ trở lại nền tảng và giữ họ tương tác. Đưa ra các đề xuất được cá nhân hóa.</a:t>
                      </a:r>
                      <a:endParaRPr lang="vi-VN"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2718283729"/>
                  </a:ext>
                </a:extLst>
              </a:tr>
              <a:tr h="435012">
                <a:tc>
                  <a:txBody>
                    <a:bodyPr/>
                    <a:lstStyle/>
                    <a:p>
                      <a:pPr algn="l" rtl="0" fontAlgn="b">
                        <a:lnSpc>
                          <a:spcPct val="150000"/>
                        </a:lnSpc>
                      </a:pPr>
                      <a:r>
                        <a:rPr lang="en-US" sz="1200" u="none" strike="noStrike">
                          <a:effectLst/>
                        </a:rPr>
                        <a:t>New Customers</a:t>
                      </a:r>
                      <a:endParaRPr lang="en-US" sz="1200" b="0" i="0" u="none" strike="noStrike">
                        <a:solidFill>
                          <a:srgbClr val="1C1733"/>
                        </a:solidFill>
                        <a:effectLst/>
                        <a:latin typeface="Arial" panose="020B0604020202020204" pitchFamily="34" charset="0"/>
                      </a:endParaRPr>
                    </a:p>
                  </a:txBody>
                  <a:tcPr marL="5791" marR="5791" marT="5791" marB="0" anchor="b"/>
                </a:tc>
                <a:tc>
                  <a:txBody>
                    <a:bodyPr/>
                    <a:lstStyle/>
                    <a:p>
                      <a:pPr algn="l" rtl="0" fontAlgn="b">
                        <a:lnSpc>
                          <a:spcPct val="150000"/>
                        </a:lnSpc>
                      </a:pPr>
                      <a:r>
                        <a:rPr lang="en-US" sz="1200" u="none" strike="noStrike" dirty="0">
                          <a:effectLst/>
                        </a:rPr>
                        <a:t>Cho </a:t>
                      </a:r>
                      <a:r>
                        <a:rPr lang="en-US" sz="1200" u="none" strike="noStrike" dirty="0" err="1">
                          <a:effectLst/>
                        </a:rPr>
                        <a:t>vào</a:t>
                      </a:r>
                      <a:r>
                        <a:rPr lang="en-US" sz="1200" u="none" strike="noStrike" dirty="0">
                          <a:effectLst/>
                        </a:rPr>
                        <a:t> </a:t>
                      </a:r>
                      <a:r>
                        <a:rPr lang="en-US" sz="1200" u="none" strike="noStrike" dirty="0" err="1">
                          <a:effectLst/>
                        </a:rPr>
                        <a:t>các</a:t>
                      </a:r>
                      <a:r>
                        <a:rPr lang="en-US" sz="1200" u="none" strike="noStrike" dirty="0">
                          <a:effectLst/>
                        </a:rPr>
                        <a:t> </a:t>
                      </a:r>
                      <a:r>
                        <a:rPr lang="en-US" sz="1200" u="none" strike="noStrike" dirty="0" err="1">
                          <a:effectLst/>
                        </a:rPr>
                        <a:t>chiến</a:t>
                      </a:r>
                      <a:r>
                        <a:rPr lang="en-US" sz="1200" u="none" strike="noStrike" dirty="0">
                          <a:effectLst/>
                        </a:rPr>
                        <a:t> </a:t>
                      </a:r>
                      <a:r>
                        <a:rPr lang="en-US" sz="1200" u="none" strike="noStrike" dirty="0" err="1">
                          <a:effectLst/>
                        </a:rPr>
                        <a:t>dịch</a:t>
                      </a:r>
                      <a:r>
                        <a:rPr lang="en-US" sz="1200" u="none" strike="noStrike" dirty="0">
                          <a:effectLst/>
                        </a:rPr>
                        <a:t> onboard, </a:t>
                      </a:r>
                      <a:r>
                        <a:rPr lang="en-US" sz="1200" u="none" strike="noStrike" dirty="0" err="1">
                          <a:effectLst/>
                        </a:rPr>
                        <a:t>bắt</a:t>
                      </a:r>
                      <a:r>
                        <a:rPr lang="en-US" sz="1200" u="none" strike="noStrike" dirty="0">
                          <a:effectLst/>
                        </a:rPr>
                        <a:t> </a:t>
                      </a:r>
                      <a:r>
                        <a:rPr lang="en-US" sz="1200" u="none" strike="noStrike" dirty="0" err="1">
                          <a:effectLst/>
                        </a:rPr>
                        <a:t>đầu</a:t>
                      </a:r>
                      <a:r>
                        <a:rPr lang="en-US" sz="1200" u="none" strike="noStrike" dirty="0">
                          <a:effectLst/>
                        </a:rPr>
                        <a:t> </a:t>
                      </a:r>
                      <a:r>
                        <a:rPr lang="en-US" sz="1200" u="none" strike="noStrike" dirty="0" err="1">
                          <a:effectLst/>
                        </a:rPr>
                        <a:t>xây</a:t>
                      </a:r>
                      <a:r>
                        <a:rPr lang="en-US" sz="1200" u="none" strike="noStrike" dirty="0">
                          <a:effectLst/>
                        </a:rPr>
                        <a:t> </a:t>
                      </a:r>
                      <a:r>
                        <a:rPr lang="en-US" sz="1200" u="none" strike="noStrike" dirty="0" err="1">
                          <a:effectLst/>
                        </a:rPr>
                        <a:t>dựng</a:t>
                      </a:r>
                      <a:r>
                        <a:rPr lang="en-US" sz="1200" u="none" strike="noStrike" dirty="0">
                          <a:effectLst/>
                        </a:rPr>
                        <a:t> </a:t>
                      </a:r>
                      <a:r>
                        <a:rPr lang="en-US" sz="1200" u="none" strike="noStrike" dirty="0" err="1">
                          <a:effectLst/>
                        </a:rPr>
                        <a:t>mối</a:t>
                      </a:r>
                      <a:r>
                        <a:rPr lang="en-US" sz="1200" u="none" strike="noStrike" dirty="0">
                          <a:effectLst/>
                        </a:rPr>
                        <a:t> </a:t>
                      </a:r>
                      <a:r>
                        <a:rPr lang="en-US" sz="1200" u="none" strike="noStrike" dirty="0" err="1">
                          <a:effectLst/>
                        </a:rPr>
                        <a:t>quan</a:t>
                      </a:r>
                      <a:r>
                        <a:rPr lang="en-US" sz="1200" u="none" strike="noStrike" dirty="0">
                          <a:effectLst/>
                        </a:rPr>
                        <a:t> </a:t>
                      </a:r>
                      <a:r>
                        <a:rPr lang="en-US" sz="1200" u="none" strike="noStrike" dirty="0" err="1">
                          <a:effectLst/>
                        </a:rPr>
                        <a:t>hệ</a:t>
                      </a:r>
                      <a:r>
                        <a:rPr lang="en-US" sz="1200" u="none" strike="noStrike" dirty="0">
                          <a:effectLst/>
                        </a:rPr>
                        <a:t>.</a:t>
                      </a:r>
                      <a:endParaRPr lang="en-US"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3122614464"/>
                  </a:ext>
                </a:extLst>
              </a:tr>
              <a:tr h="311378">
                <a:tc>
                  <a:txBody>
                    <a:bodyPr/>
                    <a:lstStyle/>
                    <a:p>
                      <a:pPr algn="l" rtl="0" fontAlgn="b">
                        <a:lnSpc>
                          <a:spcPct val="150000"/>
                        </a:lnSpc>
                      </a:pPr>
                      <a:r>
                        <a:rPr lang="en-US" sz="1200" u="none" strike="noStrike">
                          <a:effectLst/>
                        </a:rPr>
                        <a:t>Needs attention</a:t>
                      </a:r>
                      <a:endParaRPr lang="en-US" sz="1200" b="0" i="0" u="none" strike="noStrike">
                        <a:solidFill>
                          <a:srgbClr val="1C1733"/>
                        </a:solidFill>
                        <a:effectLst/>
                        <a:latin typeface="Arial" panose="020B0604020202020204" pitchFamily="34" charset="0"/>
                      </a:endParaRPr>
                    </a:p>
                  </a:txBody>
                  <a:tcPr marL="5791" marR="5791" marT="5791" marB="0" anchor="b"/>
                </a:tc>
                <a:tc>
                  <a:txBody>
                    <a:bodyPr/>
                    <a:lstStyle/>
                    <a:p>
                      <a:pPr algn="l" rtl="0" fontAlgn="b">
                        <a:lnSpc>
                          <a:spcPct val="150000"/>
                        </a:lnSpc>
                      </a:pPr>
                      <a:r>
                        <a:rPr lang="vi-VN" sz="1200" u="none" strike="noStrike" dirty="0">
                          <a:effectLst/>
                        </a:rPr>
                        <a:t>Đề xuất khuyến mãi có thời hạn.. Đưa ra các chính sách được cá nhân hóa.</a:t>
                      </a:r>
                      <a:endParaRPr lang="vi-VN"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898806659"/>
                  </a:ext>
                </a:extLst>
              </a:tr>
              <a:tr h="311378">
                <a:tc>
                  <a:txBody>
                    <a:bodyPr/>
                    <a:lstStyle/>
                    <a:p>
                      <a:pPr algn="l" rtl="0" fontAlgn="b">
                        <a:lnSpc>
                          <a:spcPct val="150000"/>
                        </a:lnSpc>
                      </a:pPr>
                      <a:r>
                        <a:rPr lang="en-US" sz="1200" u="none" strike="noStrike">
                          <a:effectLst/>
                        </a:rPr>
                        <a:t>About to sleep</a:t>
                      </a:r>
                      <a:endParaRPr lang="en-US" sz="1200" b="0" i="0" u="none" strike="noStrike">
                        <a:solidFill>
                          <a:srgbClr val="1C1733"/>
                        </a:solidFill>
                        <a:effectLst/>
                        <a:latin typeface="Arial" panose="020B0604020202020204" pitchFamily="34" charset="0"/>
                      </a:endParaRPr>
                    </a:p>
                  </a:txBody>
                  <a:tcPr marL="5791" marR="5791" marT="5791" marB="0" anchor="b"/>
                </a:tc>
                <a:tc>
                  <a:txBody>
                    <a:bodyPr/>
                    <a:lstStyle/>
                    <a:p>
                      <a:pPr algn="l" rtl="0" fontAlgn="b">
                        <a:lnSpc>
                          <a:spcPct val="150000"/>
                        </a:lnSpc>
                      </a:pPr>
                      <a:r>
                        <a:rPr lang="en-US" sz="1200" u="none" strike="noStrike" dirty="0" err="1">
                          <a:effectLst/>
                        </a:rPr>
                        <a:t>Đề</a:t>
                      </a:r>
                      <a:r>
                        <a:rPr lang="en-US" sz="1200" u="none" strike="noStrike" dirty="0">
                          <a:effectLst/>
                        </a:rPr>
                        <a:t> </a:t>
                      </a:r>
                      <a:r>
                        <a:rPr lang="en-US" sz="1200" u="none" strike="noStrike" dirty="0" err="1">
                          <a:effectLst/>
                        </a:rPr>
                        <a:t>xuất</a:t>
                      </a:r>
                      <a:r>
                        <a:rPr lang="en-US" sz="1200" u="none" strike="noStrike" dirty="0">
                          <a:effectLst/>
                        </a:rPr>
                        <a:t> </a:t>
                      </a:r>
                      <a:r>
                        <a:rPr lang="en-US" sz="1200" u="none" strike="noStrike" dirty="0" err="1">
                          <a:effectLst/>
                        </a:rPr>
                        <a:t>khuyến</a:t>
                      </a:r>
                      <a:r>
                        <a:rPr lang="en-US" sz="1200" u="none" strike="noStrike" dirty="0">
                          <a:effectLst/>
                        </a:rPr>
                        <a:t> </a:t>
                      </a:r>
                      <a:r>
                        <a:rPr lang="en-US" sz="1200" u="none" strike="noStrike" dirty="0" err="1">
                          <a:effectLst/>
                        </a:rPr>
                        <a:t>mãi</a:t>
                      </a:r>
                      <a:r>
                        <a:rPr lang="en-US" sz="1200" u="none" strike="noStrike" dirty="0">
                          <a:effectLst/>
                        </a:rPr>
                        <a:t> </a:t>
                      </a:r>
                      <a:r>
                        <a:rPr lang="en-US" sz="1200" u="none" strike="noStrike" dirty="0" err="1">
                          <a:effectLst/>
                        </a:rPr>
                        <a:t>có</a:t>
                      </a:r>
                      <a:r>
                        <a:rPr lang="en-US" sz="1200" u="none" strike="noStrike" dirty="0">
                          <a:effectLst/>
                        </a:rPr>
                        <a:t> </a:t>
                      </a:r>
                      <a:r>
                        <a:rPr lang="en-US" sz="1200" u="none" strike="noStrike" dirty="0" err="1">
                          <a:effectLst/>
                        </a:rPr>
                        <a:t>thời</a:t>
                      </a:r>
                      <a:r>
                        <a:rPr lang="en-US" sz="1200" u="none" strike="noStrike" dirty="0">
                          <a:effectLst/>
                        </a:rPr>
                        <a:t> </a:t>
                      </a:r>
                      <a:r>
                        <a:rPr lang="en-US" sz="1200" u="none" strike="noStrike" dirty="0" err="1">
                          <a:effectLst/>
                        </a:rPr>
                        <a:t>hạn</a:t>
                      </a:r>
                      <a:r>
                        <a:rPr lang="en-US" sz="1200" u="none" strike="noStrike" dirty="0">
                          <a:effectLst/>
                        </a:rPr>
                        <a:t>.</a:t>
                      </a:r>
                      <a:endParaRPr lang="en-US"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1551920735"/>
                  </a:ext>
                </a:extLst>
              </a:tr>
              <a:tr h="610543">
                <a:tc>
                  <a:txBody>
                    <a:bodyPr/>
                    <a:lstStyle/>
                    <a:p>
                      <a:pPr algn="l" rtl="0" fontAlgn="b">
                        <a:lnSpc>
                          <a:spcPct val="150000"/>
                        </a:lnSpc>
                      </a:pPr>
                      <a:r>
                        <a:rPr lang="en-US" sz="1200" u="none" strike="noStrike" dirty="0">
                          <a:effectLst/>
                          <a:highlight>
                            <a:srgbClr val="FFFF00"/>
                          </a:highlight>
                        </a:rPr>
                        <a:t>At Risk</a:t>
                      </a:r>
                      <a:endParaRPr lang="en-US" sz="1200" b="0" i="0" u="none" strike="noStrike" dirty="0">
                        <a:solidFill>
                          <a:srgbClr val="1C1733"/>
                        </a:solidFill>
                        <a:effectLst/>
                        <a:highlight>
                          <a:srgbClr val="FFFF00"/>
                        </a:highlight>
                        <a:latin typeface="Arial" panose="020B0604020202020204" pitchFamily="34" charset="0"/>
                      </a:endParaRPr>
                    </a:p>
                  </a:txBody>
                  <a:tcPr marL="5791" marR="5791" marT="5791" marB="0" anchor="b"/>
                </a:tc>
                <a:tc>
                  <a:txBody>
                    <a:bodyPr/>
                    <a:lstStyle/>
                    <a:p>
                      <a:pPr algn="l" rtl="0" fontAlgn="b">
                        <a:lnSpc>
                          <a:spcPct val="150000"/>
                        </a:lnSpc>
                      </a:pPr>
                      <a:r>
                        <a:rPr lang="vi-VN" sz="1200" u="none" strike="noStrike" dirty="0">
                          <a:effectLst/>
                        </a:rPr>
                        <a:t>Gửi email được cá nhân hóa.</a:t>
                      </a:r>
                      <a:br>
                        <a:rPr lang="vi-VN" sz="1200" u="none" strike="noStrike" dirty="0">
                          <a:effectLst/>
                        </a:rPr>
                      </a:br>
                      <a:r>
                        <a:rPr lang="vi-VN" sz="1200" u="none" strike="noStrike" dirty="0">
                          <a:effectLst/>
                        </a:rPr>
                        <a:t>Đưa ra chính sách khuyến mãi</a:t>
                      </a:r>
                      <a:endParaRPr lang="vi-VN"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3713579915"/>
                  </a:ext>
                </a:extLst>
              </a:tr>
              <a:tr h="648702">
                <a:tc>
                  <a:txBody>
                    <a:bodyPr/>
                    <a:lstStyle/>
                    <a:p>
                      <a:pPr algn="l" rtl="0" fontAlgn="b">
                        <a:lnSpc>
                          <a:spcPct val="150000"/>
                        </a:lnSpc>
                      </a:pPr>
                      <a:r>
                        <a:rPr lang="en-US" sz="1200" u="none" strike="noStrike" dirty="0">
                          <a:effectLst/>
                          <a:highlight>
                            <a:srgbClr val="FFFF00"/>
                          </a:highlight>
                        </a:rPr>
                        <a:t>Can’t lose them </a:t>
                      </a:r>
                      <a:endParaRPr lang="en-US" sz="1200" b="0" i="0" u="none" strike="noStrike" dirty="0">
                        <a:solidFill>
                          <a:srgbClr val="1C1733"/>
                        </a:solidFill>
                        <a:effectLst/>
                        <a:highlight>
                          <a:srgbClr val="FFFF00"/>
                        </a:highlight>
                        <a:latin typeface="Arial" panose="020B0604020202020204" pitchFamily="34" charset="0"/>
                      </a:endParaRPr>
                    </a:p>
                  </a:txBody>
                  <a:tcPr marL="5791" marR="5791" marT="5791" marB="0" anchor="b"/>
                </a:tc>
                <a:tc>
                  <a:txBody>
                    <a:bodyPr/>
                    <a:lstStyle/>
                    <a:p>
                      <a:pPr algn="l" rtl="0" fontAlgn="b">
                        <a:lnSpc>
                          <a:spcPct val="150000"/>
                        </a:lnSpc>
                      </a:pPr>
                      <a:r>
                        <a:rPr lang="vi-VN" sz="1200" u="none" strike="noStrike" dirty="0">
                          <a:effectLst/>
                        </a:rPr>
                        <a:t>Giành lại họ thông qua gia hạn hoặc các sản phẩm mới hơn, đừng để mất họ trước đối thủ. Nói chuyện với họ nếu cần thiết. Dành thời gian để cá nhân hóa cao nhất có thể.</a:t>
                      </a:r>
                      <a:endParaRPr lang="vi-VN"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1624258303"/>
                  </a:ext>
                </a:extLst>
              </a:tr>
              <a:tr h="464013">
                <a:tc>
                  <a:txBody>
                    <a:bodyPr/>
                    <a:lstStyle/>
                    <a:p>
                      <a:pPr algn="l" rtl="0" fontAlgn="b">
                        <a:lnSpc>
                          <a:spcPct val="150000"/>
                        </a:lnSpc>
                      </a:pPr>
                      <a:r>
                        <a:rPr lang="en-US" sz="1200" u="none" strike="noStrike">
                          <a:effectLst/>
                        </a:rPr>
                        <a:t>Hibernating customers</a:t>
                      </a:r>
                      <a:endParaRPr lang="en-US" sz="1200" b="0" i="0" u="none" strike="noStrike">
                        <a:solidFill>
                          <a:srgbClr val="1C1733"/>
                        </a:solidFill>
                        <a:effectLst/>
                        <a:latin typeface="Arial" panose="020B0604020202020204" pitchFamily="34" charset="0"/>
                      </a:endParaRPr>
                    </a:p>
                  </a:txBody>
                  <a:tcPr marL="5791" marR="5791" marT="5791" marB="0" anchor="b"/>
                </a:tc>
                <a:tc>
                  <a:txBody>
                    <a:bodyPr/>
                    <a:lstStyle/>
                    <a:p>
                      <a:pPr algn="l" rtl="0" fontAlgn="b">
                        <a:lnSpc>
                          <a:spcPct val="150000"/>
                        </a:lnSpc>
                      </a:pPr>
                      <a:r>
                        <a:rPr lang="en-US" sz="1200" u="none" strike="noStrike" dirty="0" err="1">
                          <a:effectLst/>
                        </a:rPr>
                        <a:t>Cá</a:t>
                      </a:r>
                      <a:r>
                        <a:rPr lang="en-US" sz="1200" u="none" strike="noStrike" dirty="0">
                          <a:effectLst/>
                        </a:rPr>
                        <a:t> </a:t>
                      </a:r>
                      <a:r>
                        <a:rPr lang="en-US" sz="1200" u="none" strike="noStrike" dirty="0" err="1">
                          <a:effectLst/>
                        </a:rPr>
                        <a:t>nhân</a:t>
                      </a:r>
                      <a:r>
                        <a:rPr lang="en-US" sz="1200" u="none" strike="noStrike" dirty="0">
                          <a:effectLst/>
                        </a:rPr>
                        <a:t> </a:t>
                      </a:r>
                      <a:r>
                        <a:rPr lang="en-US" sz="1200" u="none" strike="noStrike" dirty="0" err="1">
                          <a:effectLst/>
                        </a:rPr>
                        <a:t>hóa</a:t>
                      </a:r>
                      <a:r>
                        <a:rPr lang="en-US" sz="1200" u="none" strike="noStrike" dirty="0">
                          <a:effectLst/>
                        </a:rPr>
                        <a:t> </a:t>
                      </a:r>
                      <a:r>
                        <a:rPr lang="en-US" sz="1200" u="none" strike="noStrike" dirty="0" err="1">
                          <a:effectLst/>
                        </a:rPr>
                        <a:t>tiêu</a:t>
                      </a:r>
                      <a:r>
                        <a:rPr lang="en-US" sz="1200" u="none" strike="noStrike" dirty="0">
                          <a:effectLst/>
                        </a:rPr>
                        <a:t> </a:t>
                      </a:r>
                      <a:r>
                        <a:rPr lang="en-US" sz="1200" u="none" strike="noStrike" dirty="0" err="1">
                          <a:effectLst/>
                        </a:rPr>
                        <a:t>đề</a:t>
                      </a:r>
                      <a:r>
                        <a:rPr lang="en-US" sz="1200" u="none" strike="noStrike" dirty="0">
                          <a:effectLst/>
                        </a:rPr>
                        <a:t> </a:t>
                      </a:r>
                      <a:r>
                        <a:rPr lang="en-US" sz="1200" u="none" strike="noStrike" dirty="0" err="1">
                          <a:effectLst/>
                        </a:rPr>
                        <a:t>của</a:t>
                      </a:r>
                      <a:r>
                        <a:rPr lang="en-US" sz="1200" u="none" strike="noStrike" dirty="0">
                          <a:effectLst/>
                        </a:rPr>
                        <a:t> email . Thu </a:t>
                      </a:r>
                      <a:r>
                        <a:rPr lang="en-US" sz="1200" u="none" strike="noStrike" dirty="0" err="1">
                          <a:effectLst/>
                        </a:rPr>
                        <a:t>hút</a:t>
                      </a:r>
                      <a:r>
                        <a:rPr lang="en-US" sz="1200" u="none" strike="noStrike" dirty="0">
                          <a:effectLst/>
                        </a:rPr>
                        <a:t> </a:t>
                      </a:r>
                      <a:r>
                        <a:rPr lang="en-US" sz="1200" u="none" strike="noStrike" dirty="0" err="1">
                          <a:effectLst/>
                        </a:rPr>
                        <a:t>sự</a:t>
                      </a:r>
                      <a:r>
                        <a:rPr lang="en-US" sz="1200" u="none" strike="noStrike" dirty="0">
                          <a:effectLst/>
                        </a:rPr>
                        <a:t> </a:t>
                      </a:r>
                      <a:r>
                        <a:rPr lang="en-US" sz="1200" u="none" strike="noStrike" dirty="0" err="1">
                          <a:effectLst/>
                        </a:rPr>
                        <a:t>quan</a:t>
                      </a:r>
                      <a:r>
                        <a:rPr lang="en-US" sz="1200" u="none" strike="noStrike" dirty="0">
                          <a:effectLst/>
                        </a:rPr>
                        <a:t> </a:t>
                      </a:r>
                      <a:r>
                        <a:rPr lang="en-US" sz="1200" u="none" strike="noStrike" dirty="0" err="1">
                          <a:effectLst/>
                        </a:rPr>
                        <a:t>tâm</a:t>
                      </a:r>
                      <a:r>
                        <a:rPr lang="en-US" sz="1200" u="none" strike="noStrike" dirty="0">
                          <a:effectLst/>
                        </a:rPr>
                        <a:t> </a:t>
                      </a:r>
                      <a:r>
                        <a:rPr lang="en-US" sz="1200" u="none" strike="noStrike" dirty="0" err="1">
                          <a:effectLst/>
                        </a:rPr>
                        <a:t>của</a:t>
                      </a:r>
                      <a:r>
                        <a:rPr lang="en-US" sz="1200" u="none" strike="noStrike" dirty="0">
                          <a:effectLst/>
                        </a:rPr>
                        <a:t> </a:t>
                      </a:r>
                      <a:r>
                        <a:rPr lang="en-US" sz="1200" u="none" strike="noStrike" dirty="0" err="1">
                          <a:effectLst/>
                        </a:rPr>
                        <a:t>họ</a:t>
                      </a:r>
                      <a:r>
                        <a:rPr lang="en-US" sz="1200" u="none" strike="noStrike" dirty="0">
                          <a:effectLst/>
                        </a:rPr>
                        <a:t> </a:t>
                      </a:r>
                      <a:r>
                        <a:rPr lang="en-US" sz="1200" u="none" strike="noStrike" dirty="0" err="1">
                          <a:effectLst/>
                        </a:rPr>
                        <a:t>bằng</a:t>
                      </a:r>
                      <a:r>
                        <a:rPr lang="en-US" sz="1200" u="none" strike="noStrike" dirty="0">
                          <a:effectLst/>
                        </a:rPr>
                        <a:t> </a:t>
                      </a:r>
                      <a:r>
                        <a:rPr lang="en-US" sz="1200" u="none" strike="noStrike" dirty="0" err="1">
                          <a:effectLst/>
                        </a:rPr>
                        <a:t>cách</a:t>
                      </a:r>
                      <a:r>
                        <a:rPr lang="en-US" sz="1200" u="none" strike="noStrike" dirty="0">
                          <a:effectLst/>
                        </a:rPr>
                        <a:t> </a:t>
                      </a:r>
                      <a:r>
                        <a:rPr lang="en-US" sz="1200" u="none" strike="noStrike" dirty="0" err="1">
                          <a:effectLst/>
                        </a:rPr>
                        <a:t>giảm</a:t>
                      </a:r>
                      <a:r>
                        <a:rPr lang="en-US" sz="1200" u="none" strike="noStrike" dirty="0">
                          <a:effectLst/>
                        </a:rPr>
                        <a:t> </a:t>
                      </a:r>
                      <a:r>
                        <a:rPr lang="en-US" sz="1200" u="none" strike="noStrike" dirty="0" err="1">
                          <a:effectLst/>
                        </a:rPr>
                        <a:t>giá</a:t>
                      </a:r>
                      <a:r>
                        <a:rPr lang="en-US" sz="1200" u="none" strike="noStrike" dirty="0">
                          <a:effectLst/>
                        </a:rPr>
                        <a:t> </a:t>
                      </a:r>
                      <a:r>
                        <a:rPr lang="en-US" sz="1200" u="none" strike="noStrike" dirty="0" err="1">
                          <a:effectLst/>
                        </a:rPr>
                        <a:t>cụ</a:t>
                      </a:r>
                      <a:r>
                        <a:rPr lang="en-US" sz="1200" u="none" strike="noStrike" dirty="0">
                          <a:effectLst/>
                        </a:rPr>
                        <a:t> </a:t>
                      </a:r>
                      <a:r>
                        <a:rPr lang="en-US" sz="1200" u="none" strike="noStrike" dirty="0" err="1">
                          <a:effectLst/>
                        </a:rPr>
                        <a:t>thể</a:t>
                      </a:r>
                      <a:r>
                        <a:rPr lang="en-US" sz="1200" u="none" strike="noStrike" dirty="0">
                          <a:effectLst/>
                        </a:rPr>
                        <a:t> </a:t>
                      </a:r>
                      <a:r>
                        <a:rPr lang="en-US" sz="1200" u="none" strike="noStrike" dirty="0" err="1">
                          <a:effectLst/>
                        </a:rPr>
                        <a:t>cho</a:t>
                      </a:r>
                      <a:r>
                        <a:rPr lang="en-US" sz="1200" u="none" strike="noStrike" dirty="0">
                          <a:effectLst/>
                        </a:rPr>
                        <a:t> </a:t>
                      </a:r>
                      <a:r>
                        <a:rPr lang="en-US" sz="1200" u="none" strike="noStrike" dirty="0" err="1">
                          <a:effectLst/>
                        </a:rPr>
                        <a:t>một</a:t>
                      </a:r>
                      <a:r>
                        <a:rPr lang="en-US" sz="1200" u="none" strike="noStrike" dirty="0">
                          <a:effectLst/>
                        </a:rPr>
                        <a:t> </a:t>
                      </a:r>
                      <a:r>
                        <a:rPr lang="en-US" sz="1200" u="none" strike="noStrike" dirty="0" err="1">
                          <a:effectLst/>
                        </a:rPr>
                        <a:t>sản</a:t>
                      </a:r>
                      <a:r>
                        <a:rPr lang="en-US" sz="1200" u="none" strike="noStrike" dirty="0">
                          <a:effectLst/>
                        </a:rPr>
                        <a:t> </a:t>
                      </a:r>
                      <a:r>
                        <a:rPr lang="en-US" sz="1200" u="none" strike="noStrike" dirty="0" err="1">
                          <a:effectLst/>
                        </a:rPr>
                        <a:t>phẩm</a:t>
                      </a:r>
                      <a:r>
                        <a:rPr lang="en-US" sz="1200" u="none" strike="noStrike" dirty="0">
                          <a:effectLst/>
                        </a:rPr>
                        <a:t> </a:t>
                      </a:r>
                      <a:r>
                        <a:rPr lang="en-US" sz="1200" u="none" strike="noStrike" dirty="0" err="1">
                          <a:effectLst/>
                        </a:rPr>
                        <a:t>cụ</a:t>
                      </a:r>
                      <a:r>
                        <a:rPr lang="en-US" sz="1200" u="none" strike="noStrike" dirty="0">
                          <a:effectLst/>
                        </a:rPr>
                        <a:t> </a:t>
                      </a:r>
                      <a:r>
                        <a:rPr lang="en-US" sz="1200" u="none" strike="noStrike" dirty="0" err="1">
                          <a:effectLst/>
                        </a:rPr>
                        <a:t>thể</a:t>
                      </a:r>
                      <a:r>
                        <a:rPr lang="en-US" sz="1200" u="none" strike="noStrike" dirty="0">
                          <a:effectLst/>
                        </a:rPr>
                        <a:t>.</a:t>
                      </a:r>
                      <a:endParaRPr lang="en-US"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1133699536"/>
                  </a:ext>
                </a:extLst>
              </a:tr>
              <a:tr h="464013">
                <a:tc>
                  <a:txBody>
                    <a:bodyPr/>
                    <a:lstStyle/>
                    <a:p>
                      <a:pPr algn="l" rtl="0" fontAlgn="b">
                        <a:lnSpc>
                          <a:spcPct val="150000"/>
                        </a:lnSpc>
                      </a:pPr>
                      <a:r>
                        <a:rPr lang="en-US" sz="1200" u="none" strike="noStrike">
                          <a:effectLst/>
                        </a:rPr>
                        <a:t>Lost</a:t>
                      </a:r>
                      <a:endParaRPr lang="en-US" sz="1200" b="0" i="0" u="none" strike="noStrike">
                        <a:solidFill>
                          <a:srgbClr val="1C1733"/>
                        </a:solidFill>
                        <a:effectLst/>
                        <a:latin typeface="Arial" panose="020B0604020202020204" pitchFamily="34" charset="0"/>
                      </a:endParaRPr>
                    </a:p>
                  </a:txBody>
                  <a:tcPr marL="5791" marR="5791" marT="5791" marB="0" anchor="b"/>
                </a:tc>
                <a:tc>
                  <a:txBody>
                    <a:bodyPr/>
                    <a:lstStyle/>
                    <a:p>
                      <a:pPr algn="l" rtl="0" fontAlgn="b">
                        <a:lnSpc>
                          <a:spcPct val="150000"/>
                        </a:lnSpc>
                      </a:pPr>
                      <a:r>
                        <a:rPr lang="en-US" sz="1200" u="none" strike="noStrike" dirty="0" err="1">
                          <a:effectLst/>
                        </a:rPr>
                        <a:t>Bỏ</a:t>
                      </a:r>
                      <a:r>
                        <a:rPr lang="en-US" sz="1200" u="none" strike="noStrike" dirty="0">
                          <a:effectLst/>
                        </a:rPr>
                        <a:t> qua </a:t>
                      </a:r>
                      <a:r>
                        <a:rPr lang="en-US" sz="1200" u="none" strike="noStrike" dirty="0" err="1">
                          <a:effectLst/>
                        </a:rPr>
                        <a:t>trong</a:t>
                      </a:r>
                      <a:r>
                        <a:rPr lang="en-US" sz="1200" u="none" strike="noStrike" dirty="0">
                          <a:effectLst/>
                        </a:rPr>
                        <a:t> </a:t>
                      </a:r>
                      <a:r>
                        <a:rPr lang="en-US" sz="1200" u="none" strike="noStrike" dirty="0" err="1">
                          <a:effectLst/>
                        </a:rPr>
                        <a:t>các</a:t>
                      </a:r>
                      <a:r>
                        <a:rPr lang="en-US" sz="1200" u="none" strike="noStrike" dirty="0">
                          <a:effectLst/>
                        </a:rPr>
                        <a:t> </a:t>
                      </a:r>
                      <a:r>
                        <a:rPr lang="en-US" sz="1200" u="none" strike="noStrike" dirty="0" err="1">
                          <a:effectLst/>
                        </a:rPr>
                        <a:t>chiến</a:t>
                      </a:r>
                      <a:r>
                        <a:rPr lang="en-US" sz="1200" u="none" strike="noStrike" dirty="0">
                          <a:effectLst/>
                        </a:rPr>
                        <a:t> </a:t>
                      </a:r>
                      <a:r>
                        <a:rPr lang="en-US" sz="1200" u="none" strike="noStrike" dirty="0" err="1">
                          <a:effectLst/>
                        </a:rPr>
                        <a:t>dịch</a:t>
                      </a:r>
                      <a:r>
                        <a:rPr lang="en-US" sz="1200" u="none" strike="noStrike" dirty="0">
                          <a:effectLst/>
                        </a:rPr>
                        <a:t> </a:t>
                      </a:r>
                      <a:r>
                        <a:rPr lang="en-US" sz="1200" u="none" strike="noStrike" dirty="0" err="1">
                          <a:effectLst/>
                        </a:rPr>
                        <a:t>tiếp</a:t>
                      </a:r>
                      <a:r>
                        <a:rPr lang="en-US" sz="1200" u="none" strike="noStrike" dirty="0">
                          <a:effectLst/>
                        </a:rPr>
                        <a:t> </a:t>
                      </a:r>
                      <a:r>
                        <a:rPr lang="en-US" sz="1200" u="none" strike="noStrike" dirty="0" err="1">
                          <a:effectLst/>
                        </a:rPr>
                        <a:t>cận</a:t>
                      </a:r>
                      <a:r>
                        <a:rPr lang="en-US" sz="1200" u="none" strike="noStrike" dirty="0">
                          <a:effectLst/>
                        </a:rPr>
                        <a:t>. </a:t>
                      </a:r>
                      <a:endParaRPr lang="en-US" sz="1200" b="0" i="0" u="none" strike="noStrike" dirty="0">
                        <a:solidFill>
                          <a:srgbClr val="1C1733"/>
                        </a:solidFill>
                        <a:effectLst/>
                        <a:latin typeface="Arial" panose="020B0604020202020204" pitchFamily="34" charset="0"/>
                      </a:endParaRPr>
                    </a:p>
                  </a:txBody>
                  <a:tcPr marL="5791" marR="5791" marT="5791" marB="0" anchor="b"/>
                </a:tc>
                <a:extLst>
                  <a:ext uri="{0D108BD9-81ED-4DB2-BD59-A6C34878D82A}">
                    <a16:rowId xmlns:a16="http://schemas.microsoft.com/office/drawing/2014/main" val="199712975"/>
                  </a:ext>
                </a:extLst>
              </a:tr>
            </a:tbl>
          </a:graphicData>
        </a:graphic>
      </p:graphicFrame>
    </p:spTree>
    <p:extLst>
      <p:ext uri="{BB962C8B-B14F-4D97-AF65-F5344CB8AC3E}">
        <p14:creationId xmlns:p14="http://schemas.microsoft.com/office/powerpoint/2010/main" val="117645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50064"/>
        </a:solidFill>
        <a:effectLst/>
      </p:bgPr>
    </p:bg>
    <p:spTree>
      <p:nvGrpSpPr>
        <p:cNvPr id="1" name="Shape 456"/>
        <p:cNvGrpSpPr/>
        <p:nvPr/>
      </p:nvGrpSpPr>
      <p:grpSpPr>
        <a:xfrm>
          <a:off x="0" y="0"/>
          <a:ext cx="0" cy="0"/>
          <a:chOff x="0" y="0"/>
          <a:chExt cx="0" cy="0"/>
        </a:xfrm>
      </p:grpSpPr>
      <p:pic>
        <p:nvPicPr>
          <p:cNvPr id="457" name="Google Shape;457;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58" name="Google Shape;458;p1"/>
          <p:cNvSpPr txBox="1"/>
          <p:nvPr/>
        </p:nvSpPr>
        <p:spPr>
          <a:xfrm>
            <a:off x="838200" y="2461846"/>
            <a:ext cx="10515600" cy="1093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1"/>
              </a:buClr>
              <a:buSzPts val="5500"/>
              <a:buFont typeface="Montserrat"/>
              <a:buNone/>
            </a:pPr>
            <a:r>
              <a:rPr lang="en-US" sz="4550" b="1">
                <a:solidFill>
                  <a:schemeClr val="lt1"/>
                </a:solidFill>
                <a:latin typeface="Montserrat"/>
                <a:ea typeface="Montserrat"/>
                <a:cs typeface="Montserrat"/>
                <a:sym typeface="Montserrat"/>
              </a:rPr>
              <a:t>Thank you for your great support!</a:t>
            </a:r>
            <a:endParaRPr sz="4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g13d5eaf8dd4_0_0"/>
          <p:cNvSpPr txBox="1"/>
          <p:nvPr/>
        </p:nvSpPr>
        <p:spPr>
          <a:xfrm>
            <a:off x="2628150" y="2202091"/>
            <a:ext cx="7731900"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lang="en-US" sz="2800" dirty="0">
              <a:solidFill>
                <a:srgbClr val="A50064"/>
              </a:solidFill>
              <a:latin typeface="Montserrat ExtraBold"/>
              <a:ea typeface="Montserrat ExtraBold"/>
              <a:cs typeface="Montserrat ExtraBold"/>
              <a:sym typeface="Montserrat ExtraBold"/>
            </a:endParaRPr>
          </a:p>
          <a:p>
            <a:pPr marL="0" lvl="0" indent="0" algn="ctr" rtl="0">
              <a:spcBef>
                <a:spcPts val="0"/>
              </a:spcBef>
              <a:spcAft>
                <a:spcPts val="0"/>
              </a:spcAft>
              <a:buNone/>
            </a:pPr>
            <a:r>
              <a:rPr lang="en-US" sz="2800" dirty="0" err="1">
                <a:solidFill>
                  <a:srgbClr val="A50064"/>
                </a:solidFill>
                <a:latin typeface="Montserrat ExtraBold"/>
                <a:ea typeface="Montserrat ExtraBold"/>
                <a:cs typeface="Montserrat ExtraBold"/>
                <a:sym typeface="Montserrat ExtraBold"/>
              </a:rPr>
              <a:t>iFood</a:t>
            </a:r>
            <a:r>
              <a:rPr lang="en-US" sz="2800" dirty="0">
                <a:solidFill>
                  <a:srgbClr val="A50064"/>
                </a:solidFill>
                <a:latin typeface="Montserrat ExtraBold"/>
                <a:ea typeface="Montserrat ExtraBold"/>
                <a:cs typeface="Montserrat ExtraBold"/>
                <a:sym typeface="Montserrat ExtraBold"/>
              </a:rPr>
              <a:t> Customer Analyst</a:t>
            </a:r>
          </a:p>
          <a:p>
            <a:pPr marL="0" lvl="0" indent="0" algn="ctr" rtl="0">
              <a:spcBef>
                <a:spcPts val="0"/>
              </a:spcBef>
              <a:spcAft>
                <a:spcPts val="0"/>
              </a:spcAft>
              <a:buNone/>
            </a:pPr>
            <a:r>
              <a:rPr lang="en-US" sz="2800" dirty="0">
                <a:solidFill>
                  <a:srgbClr val="A50064"/>
                </a:solidFill>
                <a:latin typeface="Montserrat ExtraBold"/>
                <a:ea typeface="Montserrat ExtraBold"/>
                <a:cs typeface="Montserrat ExtraBold"/>
                <a:sym typeface="Montserrat ExtraBold"/>
              </a:rPr>
              <a:t> </a:t>
            </a:r>
            <a:endParaRPr sz="2800" dirty="0">
              <a:solidFill>
                <a:srgbClr val="A50064"/>
              </a:solidFill>
              <a:latin typeface="Montserrat ExtraBold"/>
              <a:ea typeface="Montserrat ExtraBold"/>
              <a:cs typeface="Montserrat ExtraBold"/>
              <a:sym typeface="Montserrat ExtraBold"/>
            </a:endParaRPr>
          </a:p>
        </p:txBody>
      </p:sp>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1500" i="0" u="none" strike="noStrike" cap="none" dirty="0">
                <a:latin typeface="Montserrat Black"/>
                <a:ea typeface="Montserrat Black"/>
                <a:cs typeface="Montserrat Black"/>
                <a:sym typeface="Montserrat Black"/>
              </a:rPr>
              <a:t>E</a:t>
            </a:r>
            <a:r>
              <a:rPr lang="en-US" sz="1500" dirty="0">
                <a:latin typeface="Montserrat Black"/>
                <a:ea typeface="Montserrat Black"/>
                <a:cs typeface="Montserrat Black"/>
                <a:sym typeface="Montserrat Black"/>
              </a:rPr>
              <a:t>DA data</a:t>
            </a:r>
            <a:endParaRPr sz="1500" i="0" u="none" strike="noStrike" cap="none" dirty="0">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1500" dirty="0">
                <a:latin typeface="Montserrat"/>
                <a:ea typeface="Montserrat"/>
                <a:cs typeface="Montserrat"/>
                <a:sym typeface="Montserrat"/>
              </a:rPr>
              <a:t>Overall</a:t>
            </a:r>
            <a:endParaRPr sz="1500" i="0" u="none" strike="noStrike" cap="none" dirty="0">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1500" dirty="0">
                <a:latin typeface="Montserrat"/>
                <a:ea typeface="Montserrat"/>
                <a:cs typeface="Montserrat"/>
                <a:sym typeface="Montserrat"/>
              </a:rPr>
              <a:t>Details and conclusion</a:t>
            </a:r>
            <a:endParaRPr sz="1500"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271850" y="151111"/>
            <a:ext cx="4555800" cy="492600"/>
          </a:xfrm>
          <a:prstGeom prst="rect">
            <a:avLst/>
          </a:prstGeom>
          <a:solidFill>
            <a:srgbClr val="A5006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solidFill>
                  <a:schemeClr val="lt1"/>
                </a:solidFill>
                <a:latin typeface="Montserrat ExtraBold"/>
                <a:ea typeface="Montserrat ExtraBold"/>
                <a:cs typeface="Montserrat ExtraBold"/>
                <a:sym typeface="Montserrat ExtraBold"/>
              </a:rPr>
              <a:t>Logic Tree</a:t>
            </a:r>
            <a:endParaRPr sz="2000" dirty="0">
              <a:solidFill>
                <a:schemeClr val="lt1"/>
              </a:solidFill>
              <a:latin typeface="Montserrat ExtraBold"/>
              <a:ea typeface="Montserrat ExtraBold"/>
              <a:cs typeface="Montserrat ExtraBold"/>
              <a:sym typeface="Montserrat ExtraBold"/>
            </a:endParaRPr>
          </a:p>
        </p:txBody>
      </p:sp>
      <p:pic>
        <p:nvPicPr>
          <p:cNvPr id="8" name="Picture 7">
            <a:extLst>
              <a:ext uri="{FF2B5EF4-FFF2-40B4-BE49-F238E27FC236}">
                <a16:creationId xmlns:a16="http://schemas.microsoft.com/office/drawing/2014/main" id="{7BDBA379-B0E8-41BD-D4A8-1D45FB6DFCBC}"/>
              </a:ext>
            </a:extLst>
          </p:cNvPr>
          <p:cNvPicPr>
            <a:picLocks noChangeAspect="1"/>
          </p:cNvPicPr>
          <p:nvPr/>
        </p:nvPicPr>
        <p:blipFill>
          <a:blip r:embed="rId3"/>
          <a:stretch>
            <a:fillRect/>
          </a:stretch>
        </p:blipFill>
        <p:spPr>
          <a:xfrm>
            <a:off x="5900250" y="34301"/>
            <a:ext cx="6019900" cy="6396748"/>
          </a:xfrm>
          <a:prstGeom prst="rect">
            <a:avLst/>
          </a:prstGeom>
        </p:spPr>
      </p:pic>
      <p:sp>
        <p:nvSpPr>
          <p:cNvPr id="10" name="TextBox 9">
            <a:extLst>
              <a:ext uri="{FF2B5EF4-FFF2-40B4-BE49-F238E27FC236}">
                <a16:creationId xmlns:a16="http://schemas.microsoft.com/office/drawing/2014/main" id="{8FF10E0E-563B-082E-97FE-DD0114A57D29}"/>
              </a:ext>
            </a:extLst>
          </p:cNvPr>
          <p:cNvSpPr txBox="1"/>
          <p:nvPr/>
        </p:nvSpPr>
        <p:spPr>
          <a:xfrm>
            <a:off x="253164" y="734994"/>
            <a:ext cx="4757286" cy="5616922"/>
          </a:xfrm>
          <a:prstGeom prst="rect">
            <a:avLst/>
          </a:prstGeom>
          <a:noFill/>
        </p:spPr>
        <p:txBody>
          <a:bodyPr wrap="square" rtlCol="0">
            <a:spAutoFit/>
          </a:bodyPr>
          <a:lstStyle/>
          <a:p>
            <a:pPr marL="285750" indent="-285750" algn="just" fontAlgn="ctr">
              <a:lnSpc>
                <a:spcPct val="150000"/>
              </a:lnSpc>
              <a:spcBef>
                <a:spcPts val="1200"/>
              </a:spcBef>
              <a:buFont typeface="Arial" panose="020B0604020202020204" pitchFamily="34" charset="0"/>
              <a:buChar char="•"/>
            </a:pPr>
            <a:r>
              <a:rPr lang="vi-VN" b="1" dirty="0">
                <a:solidFill>
                  <a:srgbClr val="410099"/>
                </a:solidFill>
                <a:latin typeface="Montserrat"/>
              </a:rPr>
              <a:t>Ifood</a:t>
            </a:r>
            <a:r>
              <a:rPr lang="vi-VN" dirty="0">
                <a:latin typeface="Montserrat"/>
              </a:rPr>
              <a:t> là ứng dụng </a:t>
            </a:r>
            <a:r>
              <a:rPr lang="vi-VN" b="1" dirty="0">
                <a:solidFill>
                  <a:srgbClr val="410099"/>
                </a:solidFill>
                <a:latin typeface="Montserrat"/>
              </a:rPr>
              <a:t>giao đồ </a:t>
            </a:r>
            <a:r>
              <a:rPr lang="vi-VN" dirty="0">
                <a:latin typeface="Montserrat"/>
              </a:rPr>
              <a:t>ăn hàng đầu ở </a:t>
            </a:r>
            <a:r>
              <a:rPr lang="vi-VN" b="1" dirty="0">
                <a:solidFill>
                  <a:srgbClr val="410099"/>
                </a:solidFill>
                <a:latin typeface="Montserrat"/>
              </a:rPr>
              <a:t>Brazil</a:t>
            </a:r>
            <a:r>
              <a:rPr lang="vi-VN" dirty="0">
                <a:latin typeface="Montserrat"/>
              </a:rPr>
              <a:t>, có mặt ở hơn </a:t>
            </a:r>
            <a:r>
              <a:rPr lang="vi-VN" b="1" dirty="0">
                <a:solidFill>
                  <a:srgbClr val="410099"/>
                </a:solidFill>
                <a:latin typeface="Montserrat"/>
              </a:rPr>
              <a:t>1000 thành phố</a:t>
            </a:r>
            <a:r>
              <a:rPr lang="vi-VN" dirty="0">
                <a:latin typeface="Montserrat"/>
              </a:rPr>
              <a:t>, hoạt động lâu đời trong lĩnh vực bán lẻ thực phẩm. Hiện có khoảng </a:t>
            </a:r>
            <a:r>
              <a:rPr lang="vi-VN" b="1" dirty="0">
                <a:solidFill>
                  <a:srgbClr val="410099"/>
                </a:solidFill>
                <a:latin typeface="Montserrat"/>
              </a:rPr>
              <a:t>vài trăm nghìn KH đã đăng ký</a:t>
            </a:r>
            <a:r>
              <a:rPr lang="vi-VN" dirty="0">
                <a:latin typeface="Montserrat"/>
              </a:rPr>
              <a:t> và phục vụ gần </a:t>
            </a:r>
            <a:r>
              <a:rPr lang="vi-VN" b="1" dirty="0">
                <a:solidFill>
                  <a:srgbClr val="410099"/>
                </a:solidFill>
                <a:latin typeface="Montserrat"/>
              </a:rPr>
              <a:t>1 triệu người dùng mỗi năm</a:t>
            </a:r>
            <a:r>
              <a:rPr lang="vi-VN" dirty="0">
                <a:latin typeface="Montserrat"/>
              </a:rPr>
              <a:t>.</a:t>
            </a:r>
          </a:p>
          <a:p>
            <a:pPr marL="285750" indent="-285750" algn="just" fontAlgn="ctr">
              <a:lnSpc>
                <a:spcPct val="150000"/>
              </a:lnSpc>
              <a:spcBef>
                <a:spcPts val="1200"/>
              </a:spcBef>
              <a:buFont typeface="Arial" panose="020B0604020202020204" pitchFamily="34" charset="0"/>
              <a:buChar char="•"/>
            </a:pPr>
            <a:r>
              <a:rPr lang="vi-VN" dirty="0">
                <a:latin typeface="Montserrat"/>
              </a:rPr>
              <a:t>Họ bán sp từ </a:t>
            </a:r>
            <a:r>
              <a:rPr lang="vi-VN" b="1" dirty="0">
                <a:solidFill>
                  <a:srgbClr val="410099"/>
                </a:solidFill>
                <a:latin typeface="Montserrat"/>
              </a:rPr>
              <a:t>5 loại chính</a:t>
            </a:r>
            <a:r>
              <a:rPr lang="vi-VN" dirty="0">
                <a:latin typeface="Montserrat"/>
              </a:rPr>
              <a:t>: Rượu vang,  thịt quý hiếm, trái cây, cá đc chế biến đặc biệt và đồ ngọt. Những thứ này có thể chia thành </a:t>
            </a:r>
            <a:r>
              <a:rPr lang="vi-VN" b="1" dirty="0">
                <a:solidFill>
                  <a:srgbClr val="410099"/>
                </a:solidFill>
                <a:latin typeface="Montserrat"/>
              </a:rPr>
              <a:t>hạng</a:t>
            </a:r>
            <a:r>
              <a:rPr lang="vi-VN" dirty="0">
                <a:latin typeface="Montserrat"/>
              </a:rPr>
              <a:t> vàng và sp thông thường.</a:t>
            </a:r>
          </a:p>
          <a:p>
            <a:pPr marL="285750" indent="-285750" algn="just" fontAlgn="ctr">
              <a:lnSpc>
                <a:spcPct val="150000"/>
              </a:lnSpc>
              <a:spcBef>
                <a:spcPts val="1200"/>
              </a:spcBef>
              <a:buFont typeface="Arial" panose="020B0604020202020204" pitchFamily="34" charset="0"/>
              <a:buChar char="•"/>
            </a:pPr>
            <a:r>
              <a:rPr lang="vi-VN" dirty="0">
                <a:latin typeface="Montserrat"/>
              </a:rPr>
              <a:t>KH đặt qua </a:t>
            </a:r>
            <a:r>
              <a:rPr lang="vi-VN" b="1" dirty="0">
                <a:solidFill>
                  <a:srgbClr val="410099"/>
                </a:solidFill>
                <a:latin typeface="Montserrat"/>
              </a:rPr>
              <a:t>3 kênh</a:t>
            </a:r>
            <a:r>
              <a:rPr lang="vi-VN" dirty="0">
                <a:latin typeface="Montserrat"/>
              </a:rPr>
              <a:t>: cửa hàng, catalog và web</a:t>
            </a:r>
          </a:p>
          <a:p>
            <a:pPr marL="285750" indent="-285750" algn="just" fontAlgn="ctr">
              <a:lnSpc>
                <a:spcPct val="150000"/>
              </a:lnSpc>
              <a:spcBef>
                <a:spcPts val="1200"/>
              </a:spcBef>
              <a:buFont typeface="Arial" panose="020B0604020202020204" pitchFamily="34" charset="0"/>
              <a:buChar char="•"/>
            </a:pPr>
            <a:r>
              <a:rPr lang="vi-VN" b="1" dirty="0">
                <a:solidFill>
                  <a:srgbClr val="410099"/>
                </a:solidFill>
                <a:latin typeface="Montserrat"/>
              </a:rPr>
              <a:t>Target</a:t>
            </a:r>
            <a:r>
              <a:rPr lang="vi-VN" dirty="0">
                <a:latin typeface="Montserrat"/>
              </a:rPr>
              <a:t>: Hiểu đc </a:t>
            </a:r>
            <a:r>
              <a:rPr lang="vi-VN" b="1" dirty="0">
                <a:solidFill>
                  <a:srgbClr val="410099"/>
                </a:solidFill>
                <a:latin typeface="Montserrat"/>
              </a:rPr>
              <a:t>chân dung các KH </a:t>
            </a:r>
            <a:r>
              <a:rPr lang="vi-VN" dirty="0">
                <a:latin typeface="Montserrat"/>
              </a:rPr>
              <a:t>sẵn sàng mua hàng, tham gia campaign, tìm ra cơ hội kinh doanh, tối ưu kết quả của chiến dịch và tạo ra giá trị của công ty =&gt; MKT </a:t>
            </a:r>
            <a:r>
              <a:rPr lang="vi-VN" b="1" dirty="0">
                <a:solidFill>
                  <a:srgbClr val="410099"/>
                </a:solidFill>
                <a:latin typeface="Montserrat"/>
              </a:rPr>
              <a:t>tiếp cận định lượng</a:t>
            </a:r>
            <a:r>
              <a:rPr lang="vi-VN" dirty="0">
                <a:latin typeface="Montserrat"/>
              </a:rPr>
              <a:t> hơn khi đưa ra quyết định.</a:t>
            </a:r>
          </a:p>
          <a:p>
            <a:endParaRPr lang="en-VN" dirty="0"/>
          </a:p>
        </p:txBody>
      </p:sp>
    </p:spTree>
    <p:extLst>
      <p:ext uri="{BB962C8B-B14F-4D97-AF65-F5344CB8AC3E}">
        <p14:creationId xmlns:p14="http://schemas.microsoft.com/office/powerpoint/2010/main" val="348317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Google Shape;166;g13d7cedea06_0_0">
            <a:extLst>
              <a:ext uri="{FF2B5EF4-FFF2-40B4-BE49-F238E27FC236}">
                <a16:creationId xmlns:a16="http://schemas.microsoft.com/office/drawing/2014/main" id="{AFAC3F5F-3B04-45FE-998B-D66DD93E6FAA}"/>
              </a:ext>
            </a:extLst>
          </p:cNvPr>
          <p:cNvSpPr txBox="1"/>
          <p:nvPr/>
        </p:nvSpPr>
        <p:spPr>
          <a:xfrm>
            <a:off x="559200" y="651070"/>
            <a:ext cx="11104500" cy="5124449"/>
          </a:xfrm>
          <a:prstGeom prst="rect">
            <a:avLst/>
          </a:prstGeom>
          <a:noFill/>
          <a:ln>
            <a:noFill/>
          </a:ln>
        </p:spPr>
        <p:txBody>
          <a:bodyPr spcFirstLastPara="1" wrap="square" lIns="91425" tIns="91425" rIns="91425" bIns="91425" anchor="t" anchorCtr="0">
            <a:spAutoFit/>
          </a:bodyPr>
          <a:lstStyle/>
          <a:p>
            <a:pPr marL="285750" lvl="0" indent="-285750" algn="just" rtl="0">
              <a:lnSpc>
                <a:spcPct val="150000"/>
              </a:lnSpc>
              <a:spcBef>
                <a:spcPts val="1200"/>
              </a:spcBef>
              <a:spcAft>
                <a:spcPts val="0"/>
              </a:spcAft>
              <a:buFont typeface="Arial" panose="020B0604020202020204" pitchFamily="34" charset="0"/>
              <a:buChar char="•"/>
            </a:pPr>
            <a:r>
              <a:rPr lang="en-US" b="1" dirty="0">
                <a:solidFill>
                  <a:srgbClr val="410099"/>
                </a:solidFill>
                <a:latin typeface="Montserrat"/>
                <a:sym typeface="Montserrat"/>
              </a:rPr>
              <a:t>ID</a:t>
            </a:r>
            <a:r>
              <a:rPr lang="vi-VN" b="1" dirty="0">
                <a:solidFill>
                  <a:srgbClr val="410099"/>
                </a:solidFill>
                <a:latin typeface="Montserrat"/>
                <a:sym typeface="Montserrat"/>
              </a:rPr>
              <a:t> </a:t>
            </a:r>
            <a:r>
              <a:rPr lang="vi-VN" dirty="0">
                <a:latin typeface="Montserrat"/>
                <a:ea typeface="Montserrat"/>
                <a:cs typeface="Montserrat"/>
                <a:sym typeface="Montserrat"/>
              </a:rPr>
              <a:t>– </a:t>
            </a:r>
            <a:r>
              <a:rPr lang="en-US" dirty="0" err="1">
                <a:latin typeface="Montserrat"/>
                <a:ea typeface="Montserrat"/>
                <a:cs typeface="Montserrat"/>
                <a:sym typeface="Montserrat"/>
              </a:rPr>
              <a:t>Mã</a:t>
            </a:r>
            <a:r>
              <a:rPr lang="en-US" dirty="0">
                <a:latin typeface="Montserrat"/>
                <a:ea typeface="Montserrat"/>
                <a:cs typeface="Montserrat"/>
                <a:sym typeface="Montserrat"/>
              </a:rPr>
              <a:t> </a:t>
            </a:r>
            <a:r>
              <a:rPr lang="en-US" dirty="0" err="1">
                <a:latin typeface="Montserrat"/>
                <a:ea typeface="Montserrat"/>
                <a:cs typeface="Montserrat"/>
                <a:sym typeface="Montserrat"/>
              </a:rPr>
              <a:t>người</a:t>
            </a:r>
            <a:r>
              <a:rPr lang="en-US" dirty="0">
                <a:latin typeface="Montserrat"/>
                <a:ea typeface="Montserrat"/>
                <a:cs typeface="Montserrat"/>
                <a:sym typeface="Montserrat"/>
              </a:rPr>
              <a:t> </a:t>
            </a:r>
            <a:r>
              <a:rPr lang="en-US" dirty="0" err="1">
                <a:latin typeface="Montserrat"/>
                <a:ea typeface="Montserrat"/>
                <a:cs typeface="Montserrat"/>
                <a:sym typeface="Montserrat"/>
              </a:rPr>
              <a:t>dùng</a:t>
            </a:r>
            <a:endParaRPr lang="vi-VN" dirty="0">
              <a:latin typeface="Montserrat"/>
              <a:ea typeface="Montserrat"/>
              <a:cs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en-US" b="1" dirty="0" err="1">
                <a:solidFill>
                  <a:srgbClr val="410099"/>
                </a:solidFill>
                <a:latin typeface="Montserrat"/>
                <a:sym typeface="Montserrat"/>
              </a:rPr>
              <a:t>Year_birth</a:t>
            </a:r>
            <a:r>
              <a:rPr lang="en-US" b="1" dirty="0">
                <a:solidFill>
                  <a:srgbClr val="410099"/>
                </a:solidFill>
                <a:latin typeface="Montserrat"/>
                <a:sym typeface="Montserrat"/>
              </a:rPr>
              <a:t> – </a:t>
            </a:r>
            <a:r>
              <a:rPr lang="en-US" dirty="0" err="1">
                <a:latin typeface="Montserrat"/>
                <a:sym typeface="Montserrat"/>
              </a:rPr>
              <a:t>Năm</a:t>
            </a:r>
            <a:r>
              <a:rPr lang="en-US" dirty="0">
                <a:latin typeface="Montserrat"/>
                <a:sym typeface="Montserrat"/>
              </a:rPr>
              <a:t> </a:t>
            </a:r>
            <a:r>
              <a:rPr lang="en-US" dirty="0" err="1">
                <a:latin typeface="Montserrat"/>
                <a:sym typeface="Montserrat"/>
              </a:rPr>
              <a:t>sinh</a:t>
            </a:r>
            <a:r>
              <a:rPr lang="en-US" dirty="0">
                <a:latin typeface="Montserrat"/>
                <a:sym typeface="Montserrat"/>
              </a:rPr>
              <a:t> </a:t>
            </a:r>
            <a:r>
              <a:rPr lang="en-US" dirty="0" err="1">
                <a:latin typeface="Montserrat"/>
                <a:sym typeface="Montserrat"/>
              </a:rPr>
              <a:t>khách</a:t>
            </a:r>
            <a:r>
              <a:rPr lang="en-US" dirty="0">
                <a:latin typeface="Montserrat"/>
                <a:sym typeface="Montserrat"/>
              </a:rPr>
              <a:t> </a:t>
            </a:r>
            <a:r>
              <a:rPr lang="en-US" dirty="0" err="1">
                <a:latin typeface="Montserrat"/>
                <a:sym typeface="Montserrat"/>
              </a:rPr>
              <a:t>hàng</a:t>
            </a:r>
            <a:endParaRPr lang="vi-VN" dirty="0">
              <a:latin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en-US" b="1" dirty="0">
                <a:solidFill>
                  <a:srgbClr val="410099"/>
                </a:solidFill>
                <a:latin typeface="Montserrat"/>
                <a:ea typeface="Montserrat"/>
                <a:cs typeface="Montserrat"/>
                <a:sym typeface="Montserrat"/>
              </a:rPr>
              <a:t>Education</a:t>
            </a:r>
            <a:r>
              <a:rPr lang="vi-VN" dirty="0">
                <a:latin typeface="Montserrat"/>
                <a:ea typeface="Montserrat"/>
                <a:cs typeface="Montserrat"/>
                <a:sym typeface="Montserrat"/>
              </a:rPr>
              <a:t> – </a:t>
            </a:r>
            <a:r>
              <a:rPr lang="en-US" dirty="0" err="1">
                <a:latin typeface="Montserrat"/>
                <a:ea typeface="Montserrat"/>
                <a:cs typeface="Montserrat"/>
                <a:sym typeface="Montserrat"/>
              </a:rPr>
              <a:t>Học</a:t>
            </a:r>
            <a:r>
              <a:rPr lang="en-US" dirty="0">
                <a:latin typeface="Montserrat"/>
                <a:ea typeface="Montserrat"/>
                <a:cs typeface="Montserrat"/>
                <a:sym typeface="Montserrat"/>
              </a:rPr>
              <a:t> </a:t>
            </a:r>
            <a:r>
              <a:rPr lang="en-US" dirty="0" err="1">
                <a:latin typeface="Montserrat"/>
                <a:ea typeface="Montserrat"/>
                <a:cs typeface="Montserrat"/>
                <a:sym typeface="Montserrat"/>
              </a:rPr>
              <a:t>thức</a:t>
            </a:r>
            <a:endParaRPr lang="vi-VN" dirty="0">
              <a:latin typeface="Montserrat"/>
              <a:ea typeface="Montserrat"/>
              <a:cs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en-US" b="1" dirty="0" err="1">
                <a:solidFill>
                  <a:srgbClr val="410099"/>
                </a:solidFill>
                <a:latin typeface="Montserrat"/>
                <a:ea typeface="Montserrat"/>
                <a:cs typeface="Montserrat"/>
                <a:sym typeface="Montserrat"/>
              </a:rPr>
              <a:t>Marital_status</a:t>
            </a:r>
            <a:r>
              <a:rPr lang="vi-VN" dirty="0">
                <a:latin typeface="Montserrat"/>
                <a:ea typeface="Montserrat"/>
                <a:cs typeface="Montserrat"/>
                <a:sym typeface="Montserrat"/>
              </a:rPr>
              <a:t> – T</a:t>
            </a:r>
            <a:r>
              <a:rPr lang="en-US" dirty="0" err="1">
                <a:latin typeface="Montserrat"/>
                <a:ea typeface="Montserrat"/>
                <a:cs typeface="Montserrat"/>
                <a:sym typeface="Montserrat"/>
              </a:rPr>
              <a:t>ình</a:t>
            </a:r>
            <a:r>
              <a:rPr lang="en-US" dirty="0">
                <a:latin typeface="Montserrat"/>
                <a:ea typeface="Montserrat"/>
                <a:cs typeface="Montserrat"/>
                <a:sym typeface="Montserrat"/>
              </a:rPr>
              <a:t> </a:t>
            </a:r>
            <a:r>
              <a:rPr lang="en-US" dirty="0" err="1">
                <a:latin typeface="Montserrat"/>
                <a:ea typeface="Montserrat"/>
                <a:cs typeface="Montserrat"/>
                <a:sym typeface="Montserrat"/>
              </a:rPr>
              <a:t>trạng</a:t>
            </a:r>
            <a:r>
              <a:rPr lang="en-US" dirty="0">
                <a:latin typeface="Montserrat"/>
                <a:ea typeface="Montserrat"/>
                <a:cs typeface="Montserrat"/>
                <a:sym typeface="Montserrat"/>
              </a:rPr>
              <a:t> </a:t>
            </a:r>
            <a:r>
              <a:rPr lang="en-US" dirty="0" err="1">
                <a:latin typeface="Montserrat"/>
                <a:ea typeface="Montserrat"/>
                <a:cs typeface="Montserrat"/>
                <a:sym typeface="Montserrat"/>
              </a:rPr>
              <a:t>hôn</a:t>
            </a:r>
            <a:r>
              <a:rPr lang="en-US" dirty="0">
                <a:latin typeface="Montserrat"/>
                <a:ea typeface="Montserrat"/>
                <a:cs typeface="Montserrat"/>
                <a:sym typeface="Montserrat"/>
              </a:rPr>
              <a:t> </a:t>
            </a:r>
            <a:r>
              <a:rPr lang="en-US" dirty="0" err="1">
                <a:latin typeface="Montserrat"/>
                <a:ea typeface="Montserrat"/>
                <a:cs typeface="Montserrat"/>
                <a:sym typeface="Montserrat"/>
              </a:rPr>
              <a:t>nhân</a:t>
            </a:r>
            <a:endParaRPr lang="vi-VN" dirty="0">
              <a:latin typeface="Montserrat"/>
              <a:ea typeface="Montserrat"/>
              <a:cs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en-US" b="1" dirty="0" err="1">
                <a:solidFill>
                  <a:srgbClr val="410099"/>
                </a:solidFill>
                <a:latin typeface="Montserrat"/>
                <a:ea typeface="Montserrat"/>
                <a:cs typeface="Montserrat"/>
                <a:sym typeface="Montserrat"/>
              </a:rPr>
              <a:t>Kidhome</a:t>
            </a:r>
            <a:r>
              <a:rPr lang="en-US" b="1" dirty="0">
                <a:solidFill>
                  <a:srgbClr val="410099"/>
                </a:solidFill>
                <a:latin typeface="Montserrat"/>
                <a:ea typeface="Montserrat"/>
                <a:cs typeface="Montserrat"/>
                <a:sym typeface="Montserrat"/>
              </a:rPr>
              <a:t> &amp; </a:t>
            </a:r>
            <a:r>
              <a:rPr lang="en-US" b="1" dirty="0" err="1">
                <a:solidFill>
                  <a:srgbClr val="410099"/>
                </a:solidFill>
                <a:latin typeface="Montserrat"/>
                <a:ea typeface="Montserrat"/>
                <a:cs typeface="Montserrat"/>
                <a:sym typeface="Montserrat"/>
              </a:rPr>
              <a:t>teenhome</a:t>
            </a:r>
            <a:r>
              <a:rPr lang="vi-VN" dirty="0">
                <a:latin typeface="Montserrat"/>
                <a:ea typeface="Montserrat"/>
                <a:cs typeface="Montserrat"/>
                <a:sym typeface="Montserrat"/>
              </a:rPr>
              <a:t> – </a:t>
            </a:r>
            <a:r>
              <a:rPr lang="en-US" dirty="0">
                <a:latin typeface="Montserrat"/>
                <a:ea typeface="Montserrat"/>
                <a:cs typeface="Montserrat"/>
                <a:sym typeface="Montserrat"/>
              </a:rPr>
              <a:t> </a:t>
            </a:r>
            <a:r>
              <a:rPr lang="vi-VN" dirty="0">
                <a:latin typeface="Montserrat"/>
                <a:ea typeface="Montserrat"/>
                <a:cs typeface="Montserrat"/>
                <a:sym typeface="Montserrat"/>
              </a:rPr>
              <a:t>Số lượng </a:t>
            </a:r>
            <a:r>
              <a:rPr lang="en-US" dirty="0" err="1">
                <a:latin typeface="Montserrat"/>
                <a:ea typeface="Montserrat"/>
                <a:cs typeface="Montserrat"/>
                <a:sym typeface="Montserrat"/>
              </a:rPr>
              <a:t>trẻ</a:t>
            </a:r>
            <a:r>
              <a:rPr lang="en-US" dirty="0">
                <a:latin typeface="Montserrat"/>
                <a:ea typeface="Montserrat"/>
                <a:cs typeface="Montserrat"/>
                <a:sym typeface="Montserrat"/>
              </a:rPr>
              <a:t> </a:t>
            </a:r>
            <a:r>
              <a:rPr lang="vi-VN" dirty="0">
                <a:latin typeface="Montserrat"/>
                <a:ea typeface="Montserrat"/>
                <a:cs typeface="Montserrat"/>
                <a:sym typeface="Montserrat"/>
              </a:rPr>
              <a:t> trong hộ gia đình khách hàng</a:t>
            </a:r>
            <a:endParaRPr lang="en-US" dirty="0">
              <a:latin typeface="Montserrat"/>
              <a:ea typeface="Montserrat"/>
              <a:cs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en-US" b="1" dirty="0">
                <a:solidFill>
                  <a:srgbClr val="410099"/>
                </a:solidFill>
                <a:latin typeface="Montserrat"/>
                <a:sym typeface="Montserrat"/>
              </a:rPr>
              <a:t>Income</a:t>
            </a:r>
            <a:r>
              <a:rPr lang="en-US" dirty="0">
                <a:latin typeface="Montserrat"/>
                <a:ea typeface="Montserrat"/>
                <a:cs typeface="Montserrat"/>
                <a:sym typeface="Montserrat"/>
              </a:rPr>
              <a:t> – Thu </a:t>
            </a:r>
            <a:r>
              <a:rPr lang="en-US" dirty="0" err="1">
                <a:latin typeface="Montserrat"/>
                <a:ea typeface="Montserrat"/>
                <a:cs typeface="Montserrat"/>
                <a:sym typeface="Montserrat"/>
              </a:rPr>
              <a:t>nhập</a:t>
            </a:r>
            <a:r>
              <a:rPr lang="en-US" dirty="0">
                <a:latin typeface="Montserrat"/>
                <a:ea typeface="Montserrat"/>
                <a:cs typeface="Montserrat"/>
                <a:sym typeface="Montserrat"/>
              </a:rPr>
              <a:t> </a:t>
            </a:r>
            <a:r>
              <a:rPr lang="en-US" dirty="0" err="1">
                <a:latin typeface="Montserrat"/>
                <a:ea typeface="Montserrat"/>
                <a:cs typeface="Montserrat"/>
                <a:sym typeface="Montserrat"/>
              </a:rPr>
              <a:t>hàng</a:t>
            </a:r>
            <a:r>
              <a:rPr lang="en-US" dirty="0">
                <a:latin typeface="Montserrat"/>
                <a:ea typeface="Montserrat"/>
                <a:cs typeface="Montserrat"/>
                <a:sym typeface="Montserrat"/>
              </a:rPr>
              <a:t> </a:t>
            </a:r>
            <a:r>
              <a:rPr lang="en-US" dirty="0" err="1">
                <a:latin typeface="Montserrat"/>
                <a:ea typeface="Montserrat"/>
                <a:cs typeface="Montserrat"/>
                <a:sym typeface="Montserrat"/>
              </a:rPr>
              <a:t>năm</a:t>
            </a:r>
            <a:r>
              <a:rPr lang="en-US" dirty="0">
                <a:latin typeface="Montserrat"/>
                <a:ea typeface="Montserrat"/>
                <a:cs typeface="Montserrat"/>
                <a:sym typeface="Montserrat"/>
              </a:rPr>
              <a:t> </a:t>
            </a:r>
            <a:r>
              <a:rPr lang="en-US" dirty="0" err="1">
                <a:latin typeface="Montserrat"/>
                <a:ea typeface="Montserrat"/>
                <a:cs typeface="Montserrat"/>
                <a:sym typeface="Montserrat"/>
              </a:rPr>
              <a:t>của</a:t>
            </a:r>
            <a:r>
              <a:rPr lang="en-US" dirty="0">
                <a:latin typeface="Montserrat"/>
                <a:ea typeface="Montserrat"/>
                <a:cs typeface="Montserrat"/>
                <a:sym typeface="Montserrat"/>
              </a:rPr>
              <a:t> </a:t>
            </a:r>
            <a:r>
              <a:rPr lang="en-US" dirty="0" err="1">
                <a:latin typeface="Montserrat"/>
                <a:ea typeface="Montserrat"/>
                <a:cs typeface="Montserrat"/>
                <a:sym typeface="Montserrat"/>
              </a:rPr>
              <a:t>khách</a:t>
            </a:r>
            <a:r>
              <a:rPr lang="en-US" dirty="0">
                <a:latin typeface="Montserrat"/>
                <a:ea typeface="Montserrat"/>
                <a:cs typeface="Montserrat"/>
                <a:sym typeface="Montserrat"/>
              </a:rPr>
              <a:t> </a:t>
            </a:r>
            <a:r>
              <a:rPr lang="en-US" dirty="0" err="1">
                <a:latin typeface="Montserrat"/>
                <a:ea typeface="Montserrat"/>
                <a:cs typeface="Montserrat"/>
                <a:sym typeface="Montserrat"/>
              </a:rPr>
              <a:t>hàng</a:t>
            </a:r>
            <a:endParaRPr lang="en-US" dirty="0">
              <a:latin typeface="Montserrat"/>
              <a:ea typeface="Montserrat"/>
              <a:cs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en-US" b="1" dirty="0">
                <a:solidFill>
                  <a:srgbClr val="410099"/>
                </a:solidFill>
                <a:latin typeface="Montserrat"/>
                <a:sym typeface="Montserrat"/>
              </a:rPr>
              <a:t>Recency</a:t>
            </a:r>
            <a:r>
              <a:rPr lang="en-US" dirty="0">
                <a:latin typeface="Montserrat"/>
                <a:sym typeface="Montserrat"/>
              </a:rPr>
              <a:t> -  </a:t>
            </a:r>
            <a:r>
              <a:rPr lang="en-US" dirty="0" err="1">
                <a:latin typeface="Montserrat"/>
                <a:ea typeface="Montserrat"/>
                <a:cs typeface="Montserrat"/>
                <a:sym typeface="Montserrat"/>
              </a:rPr>
              <a:t>Số</a:t>
            </a:r>
            <a:r>
              <a:rPr lang="en-US" dirty="0">
                <a:latin typeface="Montserrat"/>
                <a:ea typeface="Montserrat"/>
                <a:cs typeface="Montserrat"/>
                <a:sym typeface="Montserrat"/>
              </a:rPr>
              <a:t> </a:t>
            </a:r>
            <a:r>
              <a:rPr lang="en-US" dirty="0" err="1">
                <a:latin typeface="Montserrat"/>
                <a:ea typeface="Montserrat"/>
                <a:cs typeface="Montserrat"/>
                <a:sym typeface="Montserrat"/>
              </a:rPr>
              <a:t>ngày</a:t>
            </a:r>
            <a:r>
              <a:rPr lang="en-US" dirty="0">
                <a:latin typeface="Montserrat"/>
                <a:ea typeface="Montserrat"/>
                <a:cs typeface="Montserrat"/>
                <a:sym typeface="Montserrat"/>
              </a:rPr>
              <a:t> </a:t>
            </a:r>
            <a:r>
              <a:rPr lang="en-US" dirty="0" err="1">
                <a:latin typeface="Montserrat"/>
                <a:ea typeface="Montserrat"/>
                <a:cs typeface="Montserrat"/>
                <a:sym typeface="Montserrat"/>
              </a:rPr>
              <a:t>kể</a:t>
            </a:r>
            <a:r>
              <a:rPr lang="en-US" dirty="0">
                <a:latin typeface="Montserrat"/>
                <a:ea typeface="Montserrat"/>
                <a:cs typeface="Montserrat"/>
                <a:sym typeface="Montserrat"/>
              </a:rPr>
              <a:t> </a:t>
            </a:r>
            <a:r>
              <a:rPr lang="en-US" dirty="0" err="1">
                <a:latin typeface="Montserrat"/>
                <a:ea typeface="Montserrat"/>
                <a:cs typeface="Montserrat"/>
                <a:sym typeface="Montserrat"/>
              </a:rPr>
              <a:t>từ</a:t>
            </a:r>
            <a:r>
              <a:rPr lang="en-US" dirty="0">
                <a:latin typeface="Montserrat"/>
                <a:ea typeface="Montserrat"/>
                <a:cs typeface="Montserrat"/>
                <a:sym typeface="Montserrat"/>
              </a:rPr>
              <a:t> </a:t>
            </a:r>
            <a:r>
              <a:rPr lang="en-US" dirty="0" err="1">
                <a:latin typeface="Montserrat"/>
                <a:ea typeface="Montserrat"/>
                <a:cs typeface="Montserrat"/>
                <a:sym typeface="Montserrat"/>
              </a:rPr>
              <a:t>lần</a:t>
            </a:r>
            <a:r>
              <a:rPr lang="en-US" dirty="0">
                <a:latin typeface="Montserrat"/>
                <a:ea typeface="Montserrat"/>
                <a:cs typeface="Montserrat"/>
                <a:sym typeface="Montserrat"/>
              </a:rPr>
              <a:t> </a:t>
            </a:r>
            <a:r>
              <a:rPr lang="en-US" dirty="0" err="1">
                <a:latin typeface="Montserrat"/>
                <a:ea typeface="Montserrat"/>
                <a:cs typeface="Montserrat"/>
                <a:sym typeface="Montserrat"/>
              </a:rPr>
              <a:t>mua</a:t>
            </a:r>
            <a:r>
              <a:rPr lang="en-US" dirty="0">
                <a:latin typeface="Montserrat"/>
                <a:ea typeface="Montserrat"/>
                <a:cs typeface="Montserrat"/>
                <a:sym typeface="Montserrat"/>
              </a:rPr>
              <a:t> </a:t>
            </a:r>
            <a:r>
              <a:rPr lang="en-US" dirty="0" err="1">
                <a:latin typeface="Montserrat"/>
                <a:ea typeface="Montserrat"/>
                <a:cs typeface="Montserrat"/>
                <a:sym typeface="Montserrat"/>
              </a:rPr>
              <a:t>cuối</a:t>
            </a:r>
            <a:r>
              <a:rPr lang="en-US" dirty="0">
                <a:latin typeface="Montserrat"/>
                <a:ea typeface="Montserrat"/>
                <a:cs typeface="Montserrat"/>
                <a:sym typeface="Montserrat"/>
              </a:rPr>
              <a:t> </a:t>
            </a:r>
            <a:r>
              <a:rPr lang="en-US" dirty="0" err="1">
                <a:latin typeface="Montserrat"/>
                <a:ea typeface="Montserrat"/>
                <a:cs typeface="Montserrat"/>
                <a:sym typeface="Montserrat"/>
              </a:rPr>
              <a:t>cùng</a:t>
            </a:r>
            <a:endParaRPr lang="en-US" dirty="0">
              <a:latin typeface="Montserrat"/>
              <a:ea typeface="Montserrat"/>
              <a:cs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en-US" b="1" dirty="0" err="1">
                <a:solidFill>
                  <a:srgbClr val="410099"/>
                </a:solidFill>
                <a:latin typeface="Montserrat"/>
              </a:rPr>
              <a:t>MntWines</a:t>
            </a:r>
            <a:r>
              <a:rPr lang="en-US" b="1" dirty="0">
                <a:solidFill>
                  <a:srgbClr val="410099"/>
                </a:solidFill>
                <a:latin typeface="Montserrat"/>
              </a:rPr>
              <a:t>,  </a:t>
            </a:r>
            <a:r>
              <a:rPr lang="en-US" b="1" dirty="0" err="1">
                <a:solidFill>
                  <a:srgbClr val="410099"/>
                </a:solidFill>
                <a:latin typeface="Montserrat"/>
              </a:rPr>
              <a:t>MntFruits</a:t>
            </a:r>
            <a:r>
              <a:rPr lang="en-US" b="1" dirty="0">
                <a:solidFill>
                  <a:srgbClr val="410099"/>
                </a:solidFill>
                <a:latin typeface="Montserrat"/>
              </a:rPr>
              <a:t>, </a:t>
            </a:r>
            <a:r>
              <a:rPr lang="en-US" b="1" dirty="0" err="1">
                <a:solidFill>
                  <a:srgbClr val="410099"/>
                </a:solidFill>
                <a:latin typeface="Montserrat"/>
              </a:rPr>
              <a:t>MntMeatProducts</a:t>
            </a:r>
            <a:r>
              <a:rPr lang="en-US" b="1" dirty="0">
                <a:solidFill>
                  <a:srgbClr val="410099"/>
                </a:solidFill>
                <a:latin typeface="Montserrat"/>
              </a:rPr>
              <a:t>, </a:t>
            </a:r>
            <a:r>
              <a:rPr lang="en-US" b="1" dirty="0" err="1">
                <a:solidFill>
                  <a:srgbClr val="410099"/>
                </a:solidFill>
                <a:latin typeface="Montserrat"/>
              </a:rPr>
              <a:t>MntFishProducts</a:t>
            </a:r>
            <a:r>
              <a:rPr lang="en-US" b="1" dirty="0">
                <a:solidFill>
                  <a:srgbClr val="410099"/>
                </a:solidFill>
                <a:latin typeface="Montserrat"/>
              </a:rPr>
              <a:t>, </a:t>
            </a:r>
            <a:r>
              <a:rPr lang="en-US" b="1" dirty="0" err="1">
                <a:solidFill>
                  <a:srgbClr val="410099"/>
                </a:solidFill>
                <a:latin typeface="Montserrat"/>
              </a:rPr>
              <a:t>MntSweetProducts</a:t>
            </a:r>
            <a:r>
              <a:rPr lang="en-US" b="1" dirty="0">
                <a:solidFill>
                  <a:srgbClr val="410099"/>
                </a:solidFill>
                <a:latin typeface="Montserrat"/>
              </a:rPr>
              <a:t>, </a:t>
            </a:r>
            <a:r>
              <a:rPr lang="en-US" b="1" dirty="0" err="1">
                <a:solidFill>
                  <a:srgbClr val="410099"/>
                </a:solidFill>
                <a:latin typeface="Montserrat"/>
              </a:rPr>
              <a:t>MntGoldProds</a:t>
            </a:r>
            <a:r>
              <a:rPr lang="en-US" b="1" dirty="0">
                <a:solidFill>
                  <a:srgbClr val="410099"/>
                </a:solidFill>
                <a:latin typeface="Montserrat"/>
              </a:rPr>
              <a:t>, Re</a:t>
            </a:r>
            <a:r>
              <a:rPr lang="en-US" b="0" i="0" u="none" strike="noStrike" dirty="0">
                <a:solidFill>
                  <a:srgbClr val="000000"/>
                </a:solidFill>
                <a:effectLst/>
                <a:latin typeface="Calibri" panose="020F0502020204030204" pitchFamily="34" charset="0"/>
              </a:rPr>
              <a:t>: </a:t>
            </a:r>
            <a:r>
              <a:rPr lang="en-US" dirty="0" err="1">
                <a:latin typeface="Montserrat"/>
              </a:rPr>
              <a:t>Số</a:t>
            </a:r>
            <a:r>
              <a:rPr lang="en-US" dirty="0">
                <a:latin typeface="Montserrat"/>
              </a:rPr>
              <a:t> </a:t>
            </a:r>
            <a:r>
              <a:rPr lang="en-US" dirty="0" err="1">
                <a:latin typeface="Montserrat"/>
              </a:rPr>
              <a:t>tiền</a:t>
            </a:r>
            <a:r>
              <a:rPr lang="en-US" dirty="0">
                <a:latin typeface="Montserrat"/>
              </a:rPr>
              <a:t> chi </a:t>
            </a:r>
            <a:r>
              <a:rPr lang="en-US" dirty="0" err="1">
                <a:latin typeface="Montserrat"/>
              </a:rPr>
              <a:t>tiêu</a:t>
            </a:r>
            <a:r>
              <a:rPr lang="en-US" dirty="0">
                <a:latin typeface="Montserrat"/>
              </a:rPr>
              <a:t> </a:t>
            </a:r>
            <a:r>
              <a:rPr lang="en-US" dirty="0" err="1">
                <a:latin typeface="Montserrat"/>
              </a:rPr>
              <a:t>cho</a:t>
            </a:r>
            <a:r>
              <a:rPr lang="en-US" dirty="0">
                <a:latin typeface="Montserrat"/>
              </a:rPr>
              <a:t> </a:t>
            </a:r>
            <a:r>
              <a:rPr lang="en-US" dirty="0" err="1">
                <a:latin typeface="Montserrat"/>
              </a:rPr>
              <a:t>các</a:t>
            </a:r>
            <a:r>
              <a:rPr lang="en-US" dirty="0">
                <a:latin typeface="Montserrat"/>
              </a:rPr>
              <a:t> </a:t>
            </a:r>
            <a:r>
              <a:rPr lang="en-US" dirty="0" err="1">
                <a:latin typeface="Montserrat"/>
              </a:rPr>
              <a:t>sản</a:t>
            </a:r>
            <a:r>
              <a:rPr lang="en-US" dirty="0">
                <a:latin typeface="Montserrat"/>
              </a:rPr>
              <a:t> </a:t>
            </a:r>
            <a:r>
              <a:rPr lang="en-US" dirty="0" err="1">
                <a:latin typeface="Montserrat"/>
              </a:rPr>
              <a:t>phẩm</a:t>
            </a:r>
            <a:r>
              <a:rPr lang="en-US" dirty="0">
                <a:latin typeface="Montserrat"/>
              </a:rPr>
              <a:t> “</a:t>
            </a:r>
            <a:r>
              <a:rPr lang="en-US" dirty="0" err="1">
                <a:latin typeface="Montserrat"/>
              </a:rPr>
              <a:t>Rượu</a:t>
            </a:r>
            <a:r>
              <a:rPr lang="en-US" dirty="0">
                <a:latin typeface="Montserrat"/>
              </a:rPr>
              <a:t>”, “</a:t>
            </a:r>
            <a:r>
              <a:rPr lang="en-US" dirty="0" err="1">
                <a:latin typeface="Montserrat"/>
              </a:rPr>
              <a:t>hoa</a:t>
            </a:r>
            <a:r>
              <a:rPr lang="en-US" dirty="0">
                <a:latin typeface="Montserrat"/>
              </a:rPr>
              <a:t> </a:t>
            </a:r>
            <a:r>
              <a:rPr lang="en-US" dirty="0" err="1">
                <a:latin typeface="Montserrat"/>
              </a:rPr>
              <a:t>quả</a:t>
            </a:r>
            <a:r>
              <a:rPr lang="en-US" dirty="0">
                <a:latin typeface="Montserrat"/>
              </a:rPr>
              <a:t>”, “</a:t>
            </a:r>
            <a:r>
              <a:rPr lang="en-US" dirty="0" err="1">
                <a:latin typeface="Montserrat"/>
              </a:rPr>
              <a:t>thịt</a:t>
            </a:r>
            <a:r>
              <a:rPr lang="en-US" dirty="0">
                <a:latin typeface="Montserrat"/>
              </a:rPr>
              <a:t>”, “</a:t>
            </a:r>
            <a:r>
              <a:rPr lang="en-US" dirty="0" err="1">
                <a:latin typeface="Montserrat"/>
              </a:rPr>
              <a:t>cá</a:t>
            </a:r>
            <a:r>
              <a:rPr lang="en-US" dirty="0">
                <a:latin typeface="Montserrat"/>
              </a:rPr>
              <a:t>”, “</a:t>
            </a:r>
            <a:r>
              <a:rPr lang="en-US" dirty="0" err="1">
                <a:latin typeface="Montserrat"/>
              </a:rPr>
              <a:t>đồ</a:t>
            </a:r>
            <a:r>
              <a:rPr lang="en-US" dirty="0">
                <a:latin typeface="Montserrat"/>
              </a:rPr>
              <a:t> </a:t>
            </a:r>
            <a:r>
              <a:rPr lang="en-US" dirty="0" err="1">
                <a:latin typeface="Montserrat"/>
              </a:rPr>
              <a:t>ngọt</a:t>
            </a:r>
            <a:r>
              <a:rPr lang="en-US" dirty="0">
                <a:latin typeface="Montserrat"/>
              </a:rPr>
              <a:t>”, “ </a:t>
            </a:r>
            <a:r>
              <a:rPr lang="en-US" dirty="0" err="1">
                <a:latin typeface="Montserrat"/>
              </a:rPr>
              <a:t>sản</a:t>
            </a:r>
            <a:r>
              <a:rPr lang="en-US" dirty="0">
                <a:latin typeface="Montserrat"/>
              </a:rPr>
              <a:t> </a:t>
            </a:r>
            <a:r>
              <a:rPr lang="en-US" dirty="0" err="1">
                <a:latin typeface="Montserrat"/>
              </a:rPr>
              <a:t>phẩm</a:t>
            </a:r>
            <a:r>
              <a:rPr lang="en-US" dirty="0">
                <a:latin typeface="Montserrat"/>
              </a:rPr>
              <a:t> </a:t>
            </a:r>
            <a:r>
              <a:rPr lang="en-US" dirty="0" err="1">
                <a:latin typeface="Montserrat"/>
              </a:rPr>
              <a:t>vàng</a:t>
            </a:r>
            <a:r>
              <a:rPr lang="en-US" dirty="0">
                <a:latin typeface="Montserrat"/>
              </a:rPr>
              <a:t>” </a:t>
            </a:r>
            <a:r>
              <a:rPr lang="en-US" dirty="0" err="1">
                <a:latin typeface="Montserrat"/>
              </a:rPr>
              <a:t>trong</a:t>
            </a:r>
            <a:r>
              <a:rPr lang="en-US" dirty="0">
                <a:latin typeface="Montserrat"/>
              </a:rPr>
              <a:t> 2 </a:t>
            </a:r>
            <a:r>
              <a:rPr lang="en-US" dirty="0" err="1">
                <a:latin typeface="Montserrat"/>
              </a:rPr>
              <a:t>năm</a:t>
            </a:r>
            <a:r>
              <a:rPr lang="en-US" dirty="0">
                <a:latin typeface="Montserrat"/>
              </a:rPr>
              <a:t> qua </a:t>
            </a:r>
          </a:p>
          <a:p>
            <a:pPr marL="285750" lvl="0" indent="-285750" algn="just" rtl="0">
              <a:lnSpc>
                <a:spcPct val="150000"/>
              </a:lnSpc>
              <a:spcBef>
                <a:spcPts val="1200"/>
              </a:spcBef>
              <a:spcAft>
                <a:spcPts val="0"/>
              </a:spcAft>
              <a:buFont typeface="Arial" panose="020B0604020202020204" pitchFamily="34" charset="0"/>
              <a:buChar char="•"/>
            </a:pPr>
            <a:r>
              <a:rPr lang="vi-VN" b="1" dirty="0">
                <a:solidFill>
                  <a:srgbClr val="410099"/>
                </a:solidFill>
                <a:latin typeface="Montserrat"/>
                <a:sym typeface="Montserrat"/>
              </a:rPr>
              <a:t>NumWebPurchases</a:t>
            </a:r>
            <a:r>
              <a:rPr lang="en-US" b="1" dirty="0">
                <a:solidFill>
                  <a:srgbClr val="410099"/>
                </a:solidFill>
                <a:latin typeface="Montserrat"/>
                <a:sym typeface="Montserrat"/>
              </a:rPr>
              <a:t>, </a:t>
            </a:r>
            <a:r>
              <a:rPr lang="vi-VN" b="1" dirty="0">
                <a:solidFill>
                  <a:srgbClr val="410099"/>
                </a:solidFill>
                <a:latin typeface="Montserrat"/>
                <a:sym typeface="Montserrat"/>
              </a:rPr>
              <a:t>NumStorePurchases</a:t>
            </a:r>
            <a:r>
              <a:rPr lang="en-US" b="1" dirty="0">
                <a:solidFill>
                  <a:srgbClr val="410099"/>
                </a:solidFill>
                <a:latin typeface="Montserrat"/>
                <a:sym typeface="Montserrat"/>
              </a:rPr>
              <a:t>, </a:t>
            </a:r>
            <a:r>
              <a:rPr lang="vi-VN" b="1" dirty="0">
                <a:solidFill>
                  <a:srgbClr val="410099"/>
                </a:solidFill>
                <a:latin typeface="Montserrat"/>
                <a:sym typeface="Montserrat"/>
              </a:rPr>
              <a:t>NumCatalogPurchases</a:t>
            </a:r>
            <a:r>
              <a:rPr lang="vi-VN" dirty="0">
                <a:latin typeface="Montserrat"/>
                <a:sym typeface="Montserrat"/>
              </a:rPr>
              <a:t>: Số lần mua hàng được thực hiện thông qua </a:t>
            </a:r>
            <a:r>
              <a:rPr lang="en-US" dirty="0" err="1">
                <a:latin typeface="Montserrat"/>
                <a:sym typeface="Montserrat"/>
              </a:rPr>
              <a:t>các</a:t>
            </a:r>
            <a:r>
              <a:rPr lang="en-US" dirty="0">
                <a:latin typeface="Montserrat"/>
                <a:sym typeface="Montserrat"/>
              </a:rPr>
              <a:t> </a:t>
            </a:r>
            <a:r>
              <a:rPr lang="en-US" dirty="0" err="1">
                <a:latin typeface="Montserrat"/>
                <a:sym typeface="Montserrat"/>
              </a:rPr>
              <a:t>kênh</a:t>
            </a:r>
            <a:r>
              <a:rPr lang="en-US" dirty="0">
                <a:latin typeface="Montserrat"/>
                <a:sym typeface="Montserrat"/>
              </a:rPr>
              <a:t> (store, web, catalog)</a:t>
            </a: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559200" y="158470"/>
            <a:ext cx="4555800" cy="492600"/>
          </a:xfrm>
          <a:prstGeom prst="rect">
            <a:avLst/>
          </a:prstGeom>
          <a:solidFill>
            <a:srgbClr val="A5006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solidFill>
                  <a:schemeClr val="lt1"/>
                </a:solidFill>
                <a:latin typeface="Montserrat ExtraBold"/>
                <a:ea typeface="Montserrat ExtraBold"/>
                <a:cs typeface="Montserrat ExtraBold"/>
                <a:sym typeface="Montserrat ExtraBold"/>
              </a:rPr>
              <a:t>Tìm</a:t>
            </a:r>
            <a:r>
              <a:rPr lang="en-US" sz="2000" dirty="0">
                <a:solidFill>
                  <a:schemeClr val="lt1"/>
                </a:solidFill>
                <a:latin typeface="Montserrat ExtraBold"/>
                <a:ea typeface="Montserrat ExtraBold"/>
                <a:cs typeface="Montserrat ExtraBold"/>
                <a:sym typeface="Montserrat ExtraBold"/>
              </a:rPr>
              <a:t> </a:t>
            </a:r>
            <a:r>
              <a:rPr lang="en-US" sz="2000" dirty="0" err="1">
                <a:solidFill>
                  <a:schemeClr val="lt1"/>
                </a:solidFill>
                <a:latin typeface="Montserrat ExtraBold"/>
                <a:ea typeface="Montserrat ExtraBold"/>
                <a:cs typeface="Montserrat ExtraBold"/>
                <a:sym typeface="Montserrat ExtraBold"/>
              </a:rPr>
              <a:t>hiểu</a:t>
            </a:r>
            <a:r>
              <a:rPr lang="en-US" sz="2000" dirty="0">
                <a:solidFill>
                  <a:schemeClr val="lt1"/>
                </a:solidFill>
                <a:latin typeface="Montserrat ExtraBold"/>
                <a:ea typeface="Montserrat ExtraBold"/>
                <a:cs typeface="Montserrat ExtraBold"/>
                <a:sym typeface="Montserrat ExtraBold"/>
              </a:rPr>
              <a:t> về </a:t>
            </a:r>
            <a:r>
              <a:rPr lang="en-US" sz="2000" dirty="0" err="1">
                <a:solidFill>
                  <a:schemeClr val="lt1"/>
                </a:solidFill>
                <a:latin typeface="Montserrat ExtraBold"/>
                <a:ea typeface="Montserrat ExtraBold"/>
                <a:cs typeface="Montserrat ExtraBold"/>
                <a:sym typeface="Montserrat ExtraBold"/>
              </a:rPr>
              <a:t>Dữ</a:t>
            </a:r>
            <a:r>
              <a:rPr lang="en-US" sz="2000" dirty="0">
                <a:solidFill>
                  <a:schemeClr val="lt1"/>
                </a:solidFill>
                <a:latin typeface="Montserrat ExtraBold"/>
                <a:ea typeface="Montserrat ExtraBold"/>
                <a:cs typeface="Montserrat ExtraBold"/>
                <a:sym typeface="Montserrat ExtraBold"/>
              </a:rPr>
              <a:t> </a:t>
            </a:r>
            <a:r>
              <a:rPr lang="en-US" sz="2000" b="1" dirty="0">
                <a:solidFill>
                  <a:schemeClr val="lt1"/>
                </a:solidFill>
                <a:latin typeface="Montserrat ExtraBold"/>
                <a:ea typeface="Montserrat ExtraBold"/>
                <a:cs typeface="Montserrat ExtraBold"/>
                <a:sym typeface="Montserrat ExtraBold"/>
              </a:rPr>
              <a:t>l</a:t>
            </a:r>
            <a:r>
              <a:rPr lang="en-US" sz="2000" dirty="0">
                <a:solidFill>
                  <a:schemeClr val="lt1"/>
                </a:solidFill>
                <a:latin typeface="Montserrat ExtraBold"/>
                <a:ea typeface="Montserrat ExtraBold"/>
                <a:cs typeface="Montserrat ExtraBold"/>
                <a:sym typeface="Montserrat ExtraBold"/>
              </a:rPr>
              <a:t>iệu</a:t>
            </a:r>
            <a:endParaRPr sz="2000" dirty="0">
              <a:solidFill>
                <a:schemeClr val="lt1"/>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39531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559200" y="158470"/>
            <a:ext cx="4555800" cy="492600"/>
          </a:xfrm>
          <a:prstGeom prst="rect">
            <a:avLst/>
          </a:prstGeom>
          <a:solidFill>
            <a:srgbClr val="A5006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err="1">
                <a:solidFill>
                  <a:schemeClr val="lt1"/>
                </a:solidFill>
                <a:latin typeface="Montserrat ExtraBold"/>
                <a:ea typeface="Montserrat ExtraBold"/>
                <a:cs typeface="Montserrat ExtraBold"/>
                <a:sym typeface="Montserrat ExtraBold"/>
              </a:rPr>
              <a:t>Tìm</a:t>
            </a:r>
            <a:r>
              <a:rPr lang="en-US" sz="2000" dirty="0">
                <a:solidFill>
                  <a:schemeClr val="lt1"/>
                </a:solidFill>
                <a:latin typeface="Montserrat ExtraBold"/>
                <a:ea typeface="Montserrat ExtraBold"/>
                <a:cs typeface="Montserrat ExtraBold"/>
                <a:sym typeface="Montserrat ExtraBold"/>
              </a:rPr>
              <a:t> </a:t>
            </a:r>
            <a:r>
              <a:rPr lang="en-US" sz="2000" dirty="0" err="1">
                <a:solidFill>
                  <a:schemeClr val="lt1"/>
                </a:solidFill>
                <a:latin typeface="Montserrat ExtraBold"/>
                <a:ea typeface="Montserrat ExtraBold"/>
                <a:cs typeface="Montserrat ExtraBold"/>
                <a:sym typeface="Montserrat ExtraBold"/>
              </a:rPr>
              <a:t>hiểu</a:t>
            </a:r>
            <a:r>
              <a:rPr lang="en-US" sz="2000" dirty="0">
                <a:solidFill>
                  <a:schemeClr val="lt1"/>
                </a:solidFill>
                <a:latin typeface="Montserrat ExtraBold"/>
                <a:ea typeface="Montserrat ExtraBold"/>
                <a:cs typeface="Montserrat ExtraBold"/>
                <a:sym typeface="Montserrat ExtraBold"/>
              </a:rPr>
              <a:t> về </a:t>
            </a:r>
            <a:r>
              <a:rPr lang="en-US" sz="2000" dirty="0" err="1">
                <a:solidFill>
                  <a:schemeClr val="lt1"/>
                </a:solidFill>
                <a:latin typeface="Montserrat ExtraBold"/>
                <a:ea typeface="Montserrat ExtraBold"/>
                <a:cs typeface="Montserrat ExtraBold"/>
                <a:sym typeface="Montserrat ExtraBold"/>
              </a:rPr>
              <a:t>Dữ</a:t>
            </a:r>
            <a:r>
              <a:rPr lang="en-US" sz="2000" dirty="0">
                <a:solidFill>
                  <a:schemeClr val="lt1"/>
                </a:solidFill>
                <a:latin typeface="Montserrat ExtraBold"/>
                <a:ea typeface="Montserrat ExtraBold"/>
                <a:cs typeface="Montserrat ExtraBold"/>
                <a:sym typeface="Montserrat ExtraBold"/>
              </a:rPr>
              <a:t> </a:t>
            </a:r>
            <a:r>
              <a:rPr lang="en-US" sz="2000" b="1" dirty="0">
                <a:solidFill>
                  <a:schemeClr val="lt1"/>
                </a:solidFill>
                <a:latin typeface="Montserrat ExtraBold"/>
                <a:ea typeface="Montserrat ExtraBold"/>
                <a:cs typeface="Montserrat ExtraBold"/>
                <a:sym typeface="Montserrat ExtraBold"/>
              </a:rPr>
              <a:t>l</a:t>
            </a:r>
            <a:r>
              <a:rPr lang="en-US" sz="2000" dirty="0">
                <a:solidFill>
                  <a:schemeClr val="lt1"/>
                </a:solidFill>
                <a:latin typeface="Montserrat ExtraBold"/>
                <a:ea typeface="Montserrat ExtraBold"/>
                <a:cs typeface="Montserrat ExtraBold"/>
                <a:sym typeface="Montserrat ExtraBold"/>
              </a:rPr>
              <a:t>iệu</a:t>
            </a:r>
            <a:endParaRPr sz="2000" dirty="0">
              <a:solidFill>
                <a:schemeClr val="lt1"/>
              </a:solidFill>
              <a:latin typeface="Montserrat ExtraBold"/>
              <a:ea typeface="Montserrat ExtraBold"/>
              <a:cs typeface="Montserrat ExtraBold"/>
              <a:sym typeface="Montserrat ExtraBold"/>
            </a:endParaRPr>
          </a:p>
        </p:txBody>
      </p:sp>
      <p:sp>
        <p:nvSpPr>
          <p:cNvPr id="6" name="Google Shape;166;g13d7cedea06_0_0">
            <a:extLst>
              <a:ext uri="{FF2B5EF4-FFF2-40B4-BE49-F238E27FC236}">
                <a16:creationId xmlns:a16="http://schemas.microsoft.com/office/drawing/2014/main" id="{CBBA9A85-374E-971A-CCF4-A38D58B4DC92}"/>
              </a:ext>
            </a:extLst>
          </p:cNvPr>
          <p:cNvSpPr txBox="1"/>
          <p:nvPr/>
        </p:nvSpPr>
        <p:spPr>
          <a:xfrm>
            <a:off x="592950" y="974497"/>
            <a:ext cx="11019300" cy="4909006"/>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spcBef>
                <a:spcPts val="1200"/>
              </a:spcBef>
              <a:buFont typeface="Arial" panose="020B0604020202020204" pitchFamily="34" charset="0"/>
              <a:buChar char="•"/>
            </a:pPr>
            <a:r>
              <a:rPr lang="vi-VN" b="1" dirty="0">
                <a:solidFill>
                  <a:srgbClr val="410099"/>
                </a:solidFill>
                <a:latin typeface="Montserrat"/>
                <a:sym typeface="Montserrat"/>
              </a:rPr>
              <a:t>NumDealsPurchases</a:t>
            </a:r>
            <a:r>
              <a:rPr lang="vi-VN" dirty="0">
                <a:latin typeface="Montserrat"/>
                <a:sym typeface="Montserrat"/>
              </a:rPr>
              <a:t> - Số lần mua hàng được giảm giá</a:t>
            </a:r>
            <a:endParaRPr lang="en-US" dirty="0">
              <a:latin typeface="Montserrat"/>
              <a:sym typeface="Montserrat"/>
            </a:endParaRPr>
          </a:p>
          <a:p>
            <a:pPr marL="285750" indent="-285750" algn="just">
              <a:lnSpc>
                <a:spcPct val="150000"/>
              </a:lnSpc>
              <a:spcBef>
                <a:spcPts val="1200"/>
              </a:spcBef>
              <a:buFont typeface="Arial" panose="020B0604020202020204" pitchFamily="34" charset="0"/>
              <a:buChar char="•"/>
            </a:pPr>
            <a:r>
              <a:rPr lang="vi-VN" b="1" dirty="0">
                <a:solidFill>
                  <a:srgbClr val="410099"/>
                </a:solidFill>
                <a:latin typeface="Montserrat"/>
                <a:sym typeface="Montserrat"/>
              </a:rPr>
              <a:t>NumWebVisitsMonth</a:t>
            </a:r>
            <a:r>
              <a:rPr lang="vi-VN" dirty="0">
                <a:latin typeface="Montserrat"/>
                <a:sym typeface="Montserrat"/>
              </a:rPr>
              <a:t> - Số lượt truy cập vào trang web của công ty trong tháng trước</a:t>
            </a:r>
            <a:endParaRPr lang="en-US" b="1" dirty="0">
              <a:solidFill>
                <a:srgbClr val="410099"/>
              </a:solidFill>
              <a:latin typeface="Montserrat"/>
              <a:sym typeface="Montserrat"/>
            </a:endParaRPr>
          </a:p>
          <a:p>
            <a:pPr marL="285750" lvl="0" indent="-285750" algn="just" rtl="0">
              <a:lnSpc>
                <a:spcPct val="150000"/>
              </a:lnSpc>
              <a:spcBef>
                <a:spcPts val="1200"/>
              </a:spcBef>
              <a:spcAft>
                <a:spcPts val="0"/>
              </a:spcAft>
              <a:buFont typeface="Arial" panose="020B0604020202020204" pitchFamily="34" charset="0"/>
              <a:buChar char="•"/>
            </a:pPr>
            <a:r>
              <a:rPr lang="vi-VN" b="1" dirty="0">
                <a:solidFill>
                  <a:srgbClr val="410099"/>
                </a:solidFill>
                <a:latin typeface="Montserrat"/>
                <a:sym typeface="Montserrat"/>
              </a:rPr>
              <a:t>AcceptedCmp1 </a:t>
            </a:r>
            <a:r>
              <a:rPr lang="vi-VN" dirty="0">
                <a:latin typeface="Montserrat"/>
                <a:ea typeface="Montserrat"/>
                <a:cs typeface="Montserrat"/>
                <a:sym typeface="Montserrat"/>
              </a:rPr>
              <a:t>– </a:t>
            </a:r>
            <a:r>
              <a:rPr lang="en-US" dirty="0" err="1">
                <a:latin typeface="Montserrat"/>
                <a:ea typeface="Montserrat"/>
                <a:cs typeface="Montserrat"/>
                <a:sym typeface="Montserrat"/>
              </a:rPr>
              <a:t>Khá</a:t>
            </a:r>
            <a:r>
              <a:rPr lang="vi-VN" dirty="0">
                <a:latin typeface="Montserrat"/>
                <a:ea typeface="Montserrat"/>
                <a:cs typeface="Montserrat"/>
                <a:sym typeface="Montserrat"/>
              </a:rPr>
              <a:t>ch hàng chấp nhận ưu đãi trong chiến dịch đầu tiên</a:t>
            </a:r>
            <a:r>
              <a:rPr lang="en-US" dirty="0">
                <a:latin typeface="Montserrat"/>
                <a:ea typeface="Montserrat"/>
                <a:cs typeface="Montserrat"/>
                <a:sym typeface="Montserrat"/>
              </a:rPr>
              <a:t> (1 : </a:t>
            </a:r>
            <a:r>
              <a:rPr lang="en-US" dirty="0" err="1">
                <a:latin typeface="Montserrat"/>
                <a:ea typeface="Montserrat"/>
                <a:cs typeface="Montserrat"/>
                <a:sym typeface="Montserrat"/>
              </a:rPr>
              <a:t>có</a:t>
            </a:r>
            <a:r>
              <a:rPr lang="en-US" dirty="0">
                <a:latin typeface="Montserrat"/>
                <a:ea typeface="Montserrat"/>
                <a:cs typeface="Montserrat"/>
                <a:sym typeface="Montserrat"/>
              </a:rPr>
              <a:t>, 0: </a:t>
            </a:r>
            <a:r>
              <a:rPr lang="en-US" dirty="0" err="1">
                <a:latin typeface="Montserrat"/>
                <a:ea typeface="Montserrat"/>
                <a:cs typeface="Montserrat"/>
                <a:sym typeface="Montserrat"/>
              </a:rPr>
              <a:t>không</a:t>
            </a:r>
            <a:r>
              <a:rPr lang="en-US" dirty="0">
                <a:latin typeface="Montserrat"/>
                <a:ea typeface="Montserrat"/>
                <a:cs typeface="Montserrat"/>
                <a:sym typeface="Montserrat"/>
              </a:rPr>
              <a:t>)</a:t>
            </a:r>
          </a:p>
          <a:p>
            <a:pPr marL="285750" indent="-285750" algn="just">
              <a:lnSpc>
                <a:spcPct val="150000"/>
              </a:lnSpc>
              <a:spcBef>
                <a:spcPts val="1200"/>
              </a:spcBef>
              <a:buFont typeface="Arial" panose="020B0604020202020204" pitchFamily="34" charset="0"/>
              <a:buChar char="•"/>
            </a:pPr>
            <a:r>
              <a:rPr lang="vi-VN" b="1" dirty="0">
                <a:solidFill>
                  <a:srgbClr val="410099"/>
                </a:solidFill>
                <a:latin typeface="Montserrat"/>
                <a:sym typeface="Montserrat"/>
              </a:rPr>
              <a:t>AcceptedCmp</a:t>
            </a:r>
            <a:r>
              <a:rPr lang="en-US" b="1" dirty="0">
                <a:solidFill>
                  <a:srgbClr val="410099"/>
                </a:solidFill>
                <a:latin typeface="Montserrat"/>
                <a:sym typeface="Montserrat"/>
              </a:rPr>
              <a:t>2</a:t>
            </a:r>
            <a:r>
              <a:rPr lang="vi-VN" b="1" dirty="0">
                <a:solidFill>
                  <a:srgbClr val="410099"/>
                </a:solidFill>
                <a:latin typeface="Montserrat"/>
                <a:sym typeface="Montserrat"/>
              </a:rPr>
              <a:t> </a:t>
            </a:r>
            <a:r>
              <a:rPr lang="vi-VN" dirty="0">
                <a:latin typeface="Montserrat"/>
                <a:ea typeface="Montserrat"/>
                <a:cs typeface="Montserrat"/>
                <a:sym typeface="Montserrat"/>
              </a:rPr>
              <a:t>– </a:t>
            </a:r>
            <a:r>
              <a:rPr lang="en-US" dirty="0" err="1">
                <a:latin typeface="Montserrat"/>
                <a:ea typeface="Montserrat"/>
                <a:cs typeface="Montserrat"/>
                <a:sym typeface="Montserrat"/>
              </a:rPr>
              <a:t>Khá</a:t>
            </a:r>
            <a:r>
              <a:rPr lang="vi-VN" dirty="0">
                <a:latin typeface="Montserrat"/>
                <a:ea typeface="Montserrat"/>
                <a:cs typeface="Montserrat"/>
                <a:sym typeface="Montserrat"/>
              </a:rPr>
              <a:t>ch hàng chấp nhận ưu đãi trong chiến dịch </a:t>
            </a:r>
            <a:r>
              <a:rPr lang="en-US" dirty="0" err="1">
                <a:latin typeface="Montserrat"/>
                <a:ea typeface="Montserrat"/>
                <a:cs typeface="Montserrat"/>
                <a:sym typeface="Montserrat"/>
              </a:rPr>
              <a:t>thứ</a:t>
            </a:r>
            <a:r>
              <a:rPr lang="en-US" dirty="0">
                <a:latin typeface="Montserrat"/>
                <a:ea typeface="Montserrat"/>
                <a:cs typeface="Montserrat"/>
                <a:sym typeface="Montserrat"/>
              </a:rPr>
              <a:t> 2 (1 : </a:t>
            </a:r>
            <a:r>
              <a:rPr lang="en-US" dirty="0" err="1">
                <a:latin typeface="Montserrat"/>
                <a:ea typeface="Montserrat"/>
                <a:cs typeface="Montserrat"/>
                <a:sym typeface="Montserrat"/>
              </a:rPr>
              <a:t>có</a:t>
            </a:r>
            <a:r>
              <a:rPr lang="en-US" dirty="0">
                <a:latin typeface="Montserrat"/>
                <a:ea typeface="Montserrat"/>
                <a:cs typeface="Montserrat"/>
                <a:sym typeface="Montserrat"/>
              </a:rPr>
              <a:t>, 0: </a:t>
            </a:r>
            <a:r>
              <a:rPr lang="en-US" dirty="0" err="1">
                <a:latin typeface="Montserrat"/>
                <a:ea typeface="Montserrat"/>
                <a:cs typeface="Montserrat"/>
                <a:sym typeface="Montserrat"/>
              </a:rPr>
              <a:t>không</a:t>
            </a:r>
            <a:r>
              <a:rPr lang="en-US" dirty="0">
                <a:latin typeface="Montserrat"/>
                <a:ea typeface="Montserrat"/>
                <a:cs typeface="Montserrat"/>
                <a:sym typeface="Montserrat"/>
              </a:rPr>
              <a:t>) </a:t>
            </a:r>
          </a:p>
          <a:p>
            <a:pPr marL="285750" indent="-285750" algn="just">
              <a:lnSpc>
                <a:spcPct val="150000"/>
              </a:lnSpc>
              <a:spcBef>
                <a:spcPts val="1200"/>
              </a:spcBef>
              <a:buFont typeface="Arial" panose="020B0604020202020204" pitchFamily="34" charset="0"/>
              <a:buChar char="•"/>
            </a:pPr>
            <a:r>
              <a:rPr lang="vi-VN" b="1" dirty="0">
                <a:solidFill>
                  <a:srgbClr val="410099"/>
                </a:solidFill>
                <a:latin typeface="Montserrat"/>
                <a:sym typeface="Montserrat"/>
              </a:rPr>
              <a:t>AcceptedCmp</a:t>
            </a:r>
            <a:r>
              <a:rPr lang="en-US" b="1" dirty="0">
                <a:solidFill>
                  <a:srgbClr val="410099"/>
                </a:solidFill>
                <a:latin typeface="Montserrat"/>
                <a:sym typeface="Montserrat"/>
              </a:rPr>
              <a:t>3</a:t>
            </a:r>
            <a:r>
              <a:rPr lang="vi-VN" b="1" dirty="0">
                <a:solidFill>
                  <a:srgbClr val="410099"/>
                </a:solidFill>
                <a:latin typeface="Montserrat"/>
                <a:sym typeface="Montserrat"/>
              </a:rPr>
              <a:t> </a:t>
            </a:r>
            <a:r>
              <a:rPr lang="vi-VN" dirty="0">
                <a:latin typeface="Montserrat"/>
                <a:ea typeface="Montserrat"/>
                <a:cs typeface="Montserrat"/>
                <a:sym typeface="Montserrat"/>
              </a:rPr>
              <a:t>– </a:t>
            </a:r>
            <a:r>
              <a:rPr lang="en-US" dirty="0" err="1">
                <a:latin typeface="Montserrat"/>
                <a:ea typeface="Montserrat"/>
                <a:cs typeface="Montserrat"/>
                <a:sym typeface="Montserrat"/>
              </a:rPr>
              <a:t>Khá</a:t>
            </a:r>
            <a:r>
              <a:rPr lang="vi-VN" dirty="0">
                <a:latin typeface="Montserrat"/>
                <a:ea typeface="Montserrat"/>
                <a:cs typeface="Montserrat"/>
                <a:sym typeface="Montserrat"/>
              </a:rPr>
              <a:t>ch hàng chấp nhận ưu đãi trong chiến dịch </a:t>
            </a:r>
            <a:r>
              <a:rPr lang="en-US" dirty="0" err="1">
                <a:latin typeface="Montserrat"/>
                <a:ea typeface="Montserrat"/>
                <a:cs typeface="Montserrat"/>
                <a:sym typeface="Montserrat"/>
              </a:rPr>
              <a:t>thứ</a:t>
            </a:r>
            <a:r>
              <a:rPr lang="en-US" dirty="0">
                <a:latin typeface="Montserrat"/>
                <a:ea typeface="Montserrat"/>
                <a:cs typeface="Montserrat"/>
                <a:sym typeface="Montserrat"/>
              </a:rPr>
              <a:t> 3 (1 : </a:t>
            </a:r>
            <a:r>
              <a:rPr lang="en-US" dirty="0" err="1">
                <a:latin typeface="Montserrat"/>
                <a:ea typeface="Montserrat"/>
                <a:cs typeface="Montserrat"/>
                <a:sym typeface="Montserrat"/>
              </a:rPr>
              <a:t>có</a:t>
            </a:r>
            <a:r>
              <a:rPr lang="en-US" dirty="0">
                <a:latin typeface="Montserrat"/>
                <a:ea typeface="Montserrat"/>
                <a:cs typeface="Montserrat"/>
                <a:sym typeface="Montserrat"/>
              </a:rPr>
              <a:t>, 0: </a:t>
            </a:r>
            <a:r>
              <a:rPr lang="en-US" dirty="0" err="1">
                <a:latin typeface="Montserrat"/>
                <a:ea typeface="Montserrat"/>
                <a:cs typeface="Montserrat"/>
                <a:sym typeface="Montserrat"/>
              </a:rPr>
              <a:t>không</a:t>
            </a:r>
            <a:r>
              <a:rPr lang="en-US" dirty="0">
                <a:latin typeface="Montserrat"/>
                <a:ea typeface="Montserrat"/>
                <a:cs typeface="Montserrat"/>
                <a:sym typeface="Montserrat"/>
              </a:rPr>
              <a:t>) </a:t>
            </a:r>
          </a:p>
          <a:p>
            <a:pPr marL="285750" indent="-285750" algn="just">
              <a:lnSpc>
                <a:spcPct val="150000"/>
              </a:lnSpc>
              <a:spcBef>
                <a:spcPts val="1200"/>
              </a:spcBef>
              <a:buFont typeface="Arial" panose="020B0604020202020204" pitchFamily="34" charset="0"/>
              <a:buChar char="•"/>
            </a:pPr>
            <a:r>
              <a:rPr lang="vi-VN" b="1" dirty="0">
                <a:solidFill>
                  <a:srgbClr val="410099"/>
                </a:solidFill>
                <a:latin typeface="Montserrat"/>
                <a:sym typeface="Montserrat"/>
              </a:rPr>
              <a:t>AcceptedCmp</a:t>
            </a:r>
            <a:r>
              <a:rPr lang="en-US" b="1" dirty="0">
                <a:solidFill>
                  <a:srgbClr val="410099"/>
                </a:solidFill>
                <a:latin typeface="Montserrat"/>
                <a:sym typeface="Montserrat"/>
              </a:rPr>
              <a:t>4</a:t>
            </a:r>
            <a:r>
              <a:rPr lang="vi-VN" b="1" dirty="0">
                <a:solidFill>
                  <a:srgbClr val="410099"/>
                </a:solidFill>
                <a:latin typeface="Montserrat"/>
                <a:sym typeface="Montserrat"/>
              </a:rPr>
              <a:t> </a:t>
            </a:r>
            <a:r>
              <a:rPr lang="vi-VN" dirty="0">
                <a:latin typeface="Montserrat"/>
                <a:ea typeface="Montserrat"/>
                <a:cs typeface="Montserrat"/>
                <a:sym typeface="Montserrat"/>
              </a:rPr>
              <a:t>– </a:t>
            </a:r>
            <a:r>
              <a:rPr lang="en-US" dirty="0" err="1">
                <a:latin typeface="Montserrat"/>
                <a:ea typeface="Montserrat"/>
                <a:cs typeface="Montserrat"/>
                <a:sym typeface="Montserrat"/>
              </a:rPr>
              <a:t>Khá</a:t>
            </a:r>
            <a:r>
              <a:rPr lang="vi-VN" dirty="0">
                <a:latin typeface="Montserrat"/>
                <a:ea typeface="Montserrat"/>
                <a:cs typeface="Montserrat"/>
                <a:sym typeface="Montserrat"/>
              </a:rPr>
              <a:t>ch hàng chấp nhận ưu đãi trong chiến dịch </a:t>
            </a:r>
            <a:r>
              <a:rPr lang="en-US" dirty="0" err="1">
                <a:latin typeface="Montserrat"/>
                <a:ea typeface="Montserrat"/>
                <a:cs typeface="Montserrat"/>
                <a:sym typeface="Montserrat"/>
              </a:rPr>
              <a:t>thứ</a:t>
            </a:r>
            <a:r>
              <a:rPr lang="en-US" dirty="0">
                <a:latin typeface="Montserrat"/>
                <a:ea typeface="Montserrat"/>
                <a:cs typeface="Montserrat"/>
                <a:sym typeface="Montserrat"/>
              </a:rPr>
              <a:t> 4 (1 : </a:t>
            </a:r>
            <a:r>
              <a:rPr lang="en-US" dirty="0" err="1">
                <a:latin typeface="Montserrat"/>
                <a:ea typeface="Montserrat"/>
                <a:cs typeface="Montserrat"/>
                <a:sym typeface="Montserrat"/>
              </a:rPr>
              <a:t>có</a:t>
            </a:r>
            <a:r>
              <a:rPr lang="en-US" dirty="0">
                <a:latin typeface="Montserrat"/>
                <a:ea typeface="Montserrat"/>
                <a:cs typeface="Montserrat"/>
                <a:sym typeface="Montserrat"/>
              </a:rPr>
              <a:t>, 0: </a:t>
            </a:r>
            <a:r>
              <a:rPr lang="en-US" dirty="0" err="1">
                <a:latin typeface="Montserrat"/>
                <a:ea typeface="Montserrat"/>
                <a:cs typeface="Montserrat"/>
                <a:sym typeface="Montserrat"/>
              </a:rPr>
              <a:t>không</a:t>
            </a:r>
            <a:r>
              <a:rPr lang="en-US" dirty="0">
                <a:latin typeface="Montserrat"/>
                <a:ea typeface="Montserrat"/>
                <a:cs typeface="Montserrat"/>
                <a:sym typeface="Montserrat"/>
              </a:rPr>
              <a:t>) </a:t>
            </a:r>
          </a:p>
          <a:p>
            <a:pPr marL="285750" indent="-285750" algn="just">
              <a:lnSpc>
                <a:spcPct val="150000"/>
              </a:lnSpc>
              <a:spcBef>
                <a:spcPts val="1200"/>
              </a:spcBef>
              <a:buFont typeface="Arial" panose="020B0604020202020204" pitchFamily="34" charset="0"/>
              <a:buChar char="•"/>
            </a:pPr>
            <a:r>
              <a:rPr lang="vi-VN" b="1" dirty="0">
                <a:solidFill>
                  <a:srgbClr val="410099"/>
                </a:solidFill>
                <a:latin typeface="Montserrat"/>
                <a:sym typeface="Montserrat"/>
              </a:rPr>
              <a:t>AcceptedCmp</a:t>
            </a:r>
            <a:r>
              <a:rPr lang="en-US" b="1" dirty="0">
                <a:solidFill>
                  <a:srgbClr val="410099"/>
                </a:solidFill>
                <a:latin typeface="Montserrat"/>
                <a:sym typeface="Montserrat"/>
              </a:rPr>
              <a:t>5</a:t>
            </a:r>
            <a:r>
              <a:rPr lang="vi-VN" b="1" dirty="0">
                <a:solidFill>
                  <a:srgbClr val="410099"/>
                </a:solidFill>
                <a:latin typeface="Montserrat"/>
                <a:sym typeface="Montserrat"/>
              </a:rPr>
              <a:t> </a:t>
            </a:r>
            <a:r>
              <a:rPr lang="vi-VN" dirty="0">
                <a:latin typeface="Montserrat"/>
                <a:ea typeface="Montserrat"/>
                <a:cs typeface="Montserrat"/>
                <a:sym typeface="Montserrat"/>
              </a:rPr>
              <a:t>– </a:t>
            </a:r>
            <a:r>
              <a:rPr lang="en-US" dirty="0" err="1">
                <a:latin typeface="Montserrat"/>
                <a:ea typeface="Montserrat"/>
                <a:cs typeface="Montserrat"/>
                <a:sym typeface="Montserrat"/>
              </a:rPr>
              <a:t>Khá</a:t>
            </a:r>
            <a:r>
              <a:rPr lang="vi-VN" dirty="0">
                <a:latin typeface="Montserrat"/>
                <a:ea typeface="Montserrat"/>
                <a:cs typeface="Montserrat"/>
                <a:sym typeface="Montserrat"/>
              </a:rPr>
              <a:t>ch hàng chấp nhận ưu đãi trong chiến dịch </a:t>
            </a:r>
            <a:r>
              <a:rPr lang="en-US" dirty="0" err="1">
                <a:latin typeface="Montserrat"/>
                <a:ea typeface="Montserrat"/>
                <a:cs typeface="Montserrat"/>
                <a:sym typeface="Montserrat"/>
              </a:rPr>
              <a:t>thứ</a:t>
            </a:r>
            <a:r>
              <a:rPr lang="en-US" dirty="0">
                <a:latin typeface="Montserrat"/>
                <a:ea typeface="Montserrat"/>
                <a:cs typeface="Montserrat"/>
                <a:sym typeface="Montserrat"/>
              </a:rPr>
              <a:t> 5 (1 : </a:t>
            </a:r>
            <a:r>
              <a:rPr lang="en-US" dirty="0" err="1">
                <a:latin typeface="Montserrat"/>
                <a:ea typeface="Montserrat"/>
                <a:cs typeface="Montserrat"/>
                <a:sym typeface="Montserrat"/>
              </a:rPr>
              <a:t>có</a:t>
            </a:r>
            <a:r>
              <a:rPr lang="en-US" dirty="0">
                <a:latin typeface="Montserrat"/>
                <a:ea typeface="Montserrat"/>
                <a:cs typeface="Montserrat"/>
                <a:sym typeface="Montserrat"/>
              </a:rPr>
              <a:t>, 0: </a:t>
            </a:r>
            <a:r>
              <a:rPr lang="en-US" dirty="0" err="1">
                <a:latin typeface="Montserrat"/>
                <a:ea typeface="Montserrat"/>
                <a:cs typeface="Montserrat"/>
                <a:sym typeface="Montserrat"/>
              </a:rPr>
              <a:t>không</a:t>
            </a:r>
            <a:r>
              <a:rPr lang="en-US" dirty="0">
                <a:latin typeface="Montserrat"/>
                <a:ea typeface="Montserrat"/>
                <a:cs typeface="Montserrat"/>
                <a:sym typeface="Montserrat"/>
              </a:rPr>
              <a:t>)</a:t>
            </a:r>
            <a:endParaRPr lang="vi-VN" dirty="0">
              <a:latin typeface="Montserrat"/>
              <a:ea typeface="Montserrat"/>
              <a:cs typeface="Montserrat"/>
              <a:sym typeface="Montserrat"/>
            </a:endParaRPr>
          </a:p>
          <a:p>
            <a:pPr marL="285750" indent="-285750" algn="just">
              <a:lnSpc>
                <a:spcPct val="150000"/>
              </a:lnSpc>
              <a:spcBef>
                <a:spcPts val="1200"/>
              </a:spcBef>
              <a:buFont typeface="Arial" panose="020B0604020202020204" pitchFamily="34" charset="0"/>
              <a:buChar char="•"/>
            </a:pPr>
            <a:r>
              <a:rPr lang="vi-VN" b="1" dirty="0">
                <a:solidFill>
                  <a:srgbClr val="410099"/>
                </a:solidFill>
                <a:latin typeface="Montserrat"/>
                <a:sym typeface="Montserrat"/>
              </a:rPr>
              <a:t>Response </a:t>
            </a:r>
            <a:r>
              <a:rPr lang="vi-VN" dirty="0">
                <a:latin typeface="Montserrat"/>
                <a:ea typeface="Montserrat"/>
                <a:cs typeface="Montserrat"/>
                <a:sym typeface="Montserrat"/>
              </a:rPr>
              <a:t>– </a:t>
            </a:r>
            <a:r>
              <a:rPr lang="en-US" dirty="0" err="1">
                <a:latin typeface="Montserrat"/>
                <a:ea typeface="Montserrat"/>
                <a:cs typeface="Montserrat"/>
                <a:sym typeface="Montserrat"/>
              </a:rPr>
              <a:t>Khá</a:t>
            </a:r>
            <a:r>
              <a:rPr lang="vi-VN" dirty="0">
                <a:latin typeface="Montserrat"/>
                <a:ea typeface="Montserrat"/>
                <a:cs typeface="Montserrat"/>
                <a:sym typeface="Montserrat"/>
              </a:rPr>
              <a:t>ch hàng chấp nhận ưu đãi trong chiến dịch </a:t>
            </a:r>
            <a:r>
              <a:rPr lang="en-US" dirty="0" err="1">
                <a:latin typeface="Montserrat"/>
                <a:ea typeface="Montserrat"/>
                <a:cs typeface="Montserrat"/>
                <a:sym typeface="Montserrat"/>
              </a:rPr>
              <a:t>cuối</a:t>
            </a:r>
            <a:r>
              <a:rPr lang="en-US" dirty="0">
                <a:latin typeface="Montserrat"/>
                <a:ea typeface="Montserrat"/>
                <a:cs typeface="Montserrat"/>
                <a:sym typeface="Montserrat"/>
              </a:rPr>
              <a:t> </a:t>
            </a:r>
            <a:r>
              <a:rPr lang="en-US" dirty="0" err="1">
                <a:latin typeface="Montserrat"/>
                <a:ea typeface="Montserrat"/>
                <a:cs typeface="Montserrat"/>
                <a:sym typeface="Montserrat"/>
              </a:rPr>
              <a:t>cùng</a:t>
            </a:r>
            <a:r>
              <a:rPr lang="en-US" dirty="0">
                <a:latin typeface="Montserrat"/>
                <a:ea typeface="Montserrat"/>
                <a:cs typeface="Montserrat"/>
                <a:sym typeface="Montserrat"/>
              </a:rPr>
              <a:t> (1 : </a:t>
            </a:r>
            <a:r>
              <a:rPr lang="en-US" dirty="0" err="1">
                <a:latin typeface="Montserrat"/>
                <a:ea typeface="Montserrat"/>
                <a:cs typeface="Montserrat"/>
                <a:sym typeface="Montserrat"/>
              </a:rPr>
              <a:t>có</a:t>
            </a:r>
            <a:r>
              <a:rPr lang="en-US" dirty="0">
                <a:latin typeface="Montserrat"/>
                <a:ea typeface="Montserrat"/>
                <a:cs typeface="Montserrat"/>
                <a:sym typeface="Montserrat"/>
              </a:rPr>
              <a:t>, 0: </a:t>
            </a:r>
            <a:r>
              <a:rPr lang="en-US" dirty="0" err="1">
                <a:latin typeface="Montserrat"/>
                <a:ea typeface="Montserrat"/>
                <a:cs typeface="Montserrat"/>
                <a:sym typeface="Montserrat"/>
              </a:rPr>
              <a:t>không</a:t>
            </a:r>
            <a:r>
              <a:rPr lang="en-US" dirty="0">
                <a:latin typeface="Montserrat"/>
                <a:ea typeface="Montserrat"/>
                <a:cs typeface="Montserrat"/>
                <a:sym typeface="Montserrat"/>
              </a:rPr>
              <a:t>) </a:t>
            </a:r>
          </a:p>
          <a:p>
            <a:pPr marL="285750" indent="-285750" algn="just">
              <a:lnSpc>
                <a:spcPct val="150000"/>
              </a:lnSpc>
              <a:spcBef>
                <a:spcPts val="1200"/>
              </a:spcBef>
              <a:buFont typeface="Arial" panose="020B0604020202020204" pitchFamily="34" charset="0"/>
              <a:buChar char="•"/>
            </a:pPr>
            <a:r>
              <a:rPr lang="en-US" b="1" dirty="0">
                <a:solidFill>
                  <a:srgbClr val="410099"/>
                </a:solidFill>
                <a:latin typeface="Montserrat"/>
                <a:sym typeface="Montserrat"/>
              </a:rPr>
              <a:t>Complain </a:t>
            </a:r>
            <a:r>
              <a:rPr lang="en-US" dirty="0">
                <a:latin typeface="Montserrat"/>
                <a:sym typeface="Montserrat"/>
              </a:rPr>
              <a:t>– </a:t>
            </a:r>
            <a:r>
              <a:rPr lang="en-US" dirty="0" err="1">
                <a:latin typeface="Montserrat"/>
                <a:sym typeface="Montserrat"/>
              </a:rPr>
              <a:t>Khách</a:t>
            </a:r>
            <a:r>
              <a:rPr lang="en-US" dirty="0">
                <a:latin typeface="Montserrat"/>
                <a:sym typeface="Montserrat"/>
              </a:rPr>
              <a:t> </a:t>
            </a:r>
            <a:r>
              <a:rPr lang="en-US" dirty="0" err="1">
                <a:latin typeface="Montserrat"/>
                <a:sym typeface="Montserrat"/>
              </a:rPr>
              <a:t>hàng</a:t>
            </a:r>
            <a:r>
              <a:rPr lang="en-US" dirty="0">
                <a:latin typeface="Montserrat"/>
                <a:sym typeface="Montserrat"/>
              </a:rPr>
              <a:t> </a:t>
            </a:r>
            <a:r>
              <a:rPr lang="en-US" dirty="0" err="1">
                <a:latin typeface="Montserrat"/>
                <a:sym typeface="Montserrat"/>
              </a:rPr>
              <a:t>phàn</a:t>
            </a:r>
            <a:r>
              <a:rPr lang="en-US" dirty="0">
                <a:latin typeface="Montserrat"/>
                <a:sym typeface="Montserrat"/>
              </a:rPr>
              <a:t> </a:t>
            </a:r>
            <a:r>
              <a:rPr lang="en-US" dirty="0" err="1">
                <a:latin typeface="Montserrat"/>
                <a:sym typeface="Montserrat"/>
              </a:rPr>
              <a:t>nàn</a:t>
            </a:r>
            <a:r>
              <a:rPr lang="en-US" dirty="0">
                <a:latin typeface="Montserrat"/>
                <a:sym typeface="Montserrat"/>
              </a:rPr>
              <a:t> </a:t>
            </a:r>
            <a:r>
              <a:rPr lang="en-US" dirty="0" err="1">
                <a:latin typeface="Montserrat"/>
                <a:sym typeface="Montserrat"/>
              </a:rPr>
              <a:t>trong</a:t>
            </a:r>
            <a:r>
              <a:rPr lang="en-US" dirty="0">
                <a:latin typeface="Montserrat"/>
                <a:sym typeface="Montserrat"/>
              </a:rPr>
              <a:t> 2 </a:t>
            </a:r>
            <a:r>
              <a:rPr lang="en-US" dirty="0" err="1">
                <a:latin typeface="Montserrat"/>
                <a:sym typeface="Montserrat"/>
              </a:rPr>
              <a:t>năm</a:t>
            </a:r>
            <a:r>
              <a:rPr lang="en-US" dirty="0">
                <a:latin typeface="Montserrat"/>
                <a:sym typeface="Montserrat"/>
              </a:rPr>
              <a:t> qua (1: </a:t>
            </a:r>
            <a:r>
              <a:rPr lang="en-US" dirty="0" err="1">
                <a:latin typeface="Montserrat"/>
                <a:sym typeface="Montserrat"/>
              </a:rPr>
              <a:t>có</a:t>
            </a:r>
            <a:r>
              <a:rPr lang="en-US" dirty="0">
                <a:latin typeface="Montserrat"/>
                <a:sym typeface="Montserrat"/>
              </a:rPr>
              <a:t>, 0: </a:t>
            </a:r>
            <a:r>
              <a:rPr lang="en-US" dirty="0" err="1">
                <a:latin typeface="Montserrat"/>
                <a:sym typeface="Montserrat"/>
              </a:rPr>
              <a:t>không</a:t>
            </a:r>
            <a:r>
              <a:rPr lang="en-US" dirty="0">
                <a:latin typeface="Montserrat"/>
                <a:sym typeface="Montserrat"/>
              </a:rPr>
              <a:t>)</a:t>
            </a:r>
          </a:p>
          <a:p>
            <a:pPr marL="285750" indent="-285750" algn="just">
              <a:lnSpc>
                <a:spcPct val="150000"/>
              </a:lnSpc>
              <a:spcBef>
                <a:spcPts val="1200"/>
              </a:spcBef>
              <a:buFont typeface="Arial" panose="020B0604020202020204" pitchFamily="34" charset="0"/>
              <a:buChar char="•"/>
            </a:pPr>
            <a:endParaRPr lang="vi-VN" sz="1200" dirty="0">
              <a:latin typeface="Montserrat"/>
              <a:sym typeface="Montserrat"/>
            </a:endParaRPr>
          </a:p>
        </p:txBody>
      </p:sp>
    </p:spTree>
    <p:extLst>
      <p:ext uri="{BB962C8B-B14F-4D97-AF65-F5344CB8AC3E}">
        <p14:creationId xmlns:p14="http://schemas.microsoft.com/office/powerpoint/2010/main" val="101736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Google Shape;166;g13d7cedea06_0_0">
            <a:extLst>
              <a:ext uri="{FF2B5EF4-FFF2-40B4-BE49-F238E27FC236}">
                <a16:creationId xmlns:a16="http://schemas.microsoft.com/office/drawing/2014/main" id="{AFAC3F5F-3B04-45FE-998B-D66DD93E6FAA}"/>
              </a:ext>
            </a:extLst>
          </p:cNvPr>
          <p:cNvSpPr txBox="1"/>
          <p:nvPr/>
        </p:nvSpPr>
        <p:spPr>
          <a:xfrm>
            <a:off x="404819" y="1725355"/>
            <a:ext cx="5106981" cy="2812278"/>
          </a:xfrm>
          <a:prstGeom prst="rect">
            <a:avLst/>
          </a:prstGeom>
          <a:noFill/>
          <a:ln>
            <a:noFill/>
          </a:ln>
        </p:spPr>
        <p:txBody>
          <a:bodyPr spcFirstLastPara="1" wrap="square" lIns="91425" tIns="91425" rIns="91425" bIns="91425" anchor="t" anchorCtr="0">
            <a:spAutoFit/>
          </a:bodyPr>
          <a:lstStyle/>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vi-VN" sz="1500" b="1" dirty="0">
                <a:solidFill>
                  <a:srgbClr val="410099"/>
                </a:solidFill>
                <a:latin typeface="Montserrat"/>
                <a:sym typeface="Montserrat"/>
              </a:rPr>
              <a:t>Program: </a:t>
            </a:r>
            <a:r>
              <a:rPr kumimoji="0" lang="vi-VN" sz="1500" i="0" u="none" strike="noStrike" kern="0" cap="none" spc="0" normalizeH="0" baseline="0" noProof="0" dirty="0">
                <a:ln>
                  <a:noFill/>
                </a:ln>
                <a:solidFill>
                  <a:schemeClr val="tx1"/>
                </a:solidFill>
                <a:effectLst/>
                <a:uLnTx/>
                <a:uFillTx/>
                <a:latin typeface="Montserrat"/>
                <a:cs typeface="Arial"/>
                <a:sym typeface="Montserrat"/>
              </a:rPr>
              <a:t>python</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vi-VN" sz="1500" b="1" dirty="0">
                <a:solidFill>
                  <a:srgbClr val="410099"/>
                </a:solidFill>
                <a:latin typeface="Montserrat"/>
                <a:sym typeface="Montserrat"/>
              </a:rPr>
              <a:t>Library: </a:t>
            </a:r>
            <a:r>
              <a:rPr kumimoji="0" lang="vi-VN" sz="1500" i="0" u="none" strike="noStrike" kern="0" cap="none" spc="0" normalizeH="0" baseline="0" noProof="0" dirty="0">
                <a:ln>
                  <a:noFill/>
                </a:ln>
                <a:solidFill>
                  <a:schemeClr val="tx1"/>
                </a:solidFill>
                <a:effectLst/>
                <a:uLnTx/>
                <a:uFillTx/>
                <a:latin typeface="Montserrat"/>
                <a:cs typeface="Arial"/>
                <a:sym typeface="Montserrat"/>
              </a:rPr>
              <a:t>Pandas, </a:t>
            </a:r>
            <a:r>
              <a:rPr lang="en-US" sz="1500" dirty="0" err="1">
                <a:solidFill>
                  <a:schemeClr val="tx1"/>
                </a:solidFill>
                <a:latin typeface="Montserrat"/>
                <a:sym typeface="Montserrat"/>
              </a:rPr>
              <a:t>sns</a:t>
            </a:r>
            <a:r>
              <a:rPr lang="en-US" sz="1500" dirty="0">
                <a:solidFill>
                  <a:schemeClr val="tx1"/>
                </a:solidFill>
                <a:latin typeface="Montserrat"/>
                <a:sym typeface="Montserrat"/>
              </a:rPr>
              <a:t>, </a:t>
            </a:r>
            <a:r>
              <a:rPr lang="en-US" sz="1500" dirty="0" err="1">
                <a:solidFill>
                  <a:schemeClr val="tx1"/>
                </a:solidFill>
                <a:latin typeface="Montserrat"/>
                <a:sym typeface="Montserrat"/>
              </a:rPr>
              <a:t>numpy</a:t>
            </a:r>
            <a:endParaRPr kumimoji="0" lang="vi-VN" sz="1500" i="0" u="none" strike="noStrike" kern="0" cap="none" spc="0" normalizeH="0" baseline="0" noProof="0" dirty="0">
              <a:ln>
                <a:noFill/>
              </a:ln>
              <a:solidFill>
                <a:schemeClr val="tx1"/>
              </a:solidFill>
              <a:effectLst/>
              <a:uLnTx/>
              <a:uFillTx/>
              <a:latin typeface="Montserrat"/>
              <a:cs typeface="Arial"/>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vi-VN" sz="1500" b="1" dirty="0">
                <a:solidFill>
                  <a:srgbClr val="410099"/>
                </a:solidFill>
                <a:latin typeface="Montserrat"/>
                <a:sym typeface="Montserrat"/>
              </a:rPr>
              <a:t>Kiểm tra dữ liệu </a:t>
            </a:r>
            <a:r>
              <a:rPr kumimoji="0" lang="vi-VN" sz="1500" i="0" u="none" strike="noStrike" kern="0" cap="none" spc="0" normalizeH="0" baseline="0" noProof="0" dirty="0">
                <a:ln>
                  <a:noFill/>
                </a:ln>
                <a:solidFill>
                  <a:schemeClr val="tx1"/>
                </a:solidFill>
                <a:effectLst/>
                <a:uLnTx/>
                <a:uFillTx/>
                <a:latin typeface="Montserrat"/>
                <a:cs typeface="Arial"/>
                <a:sym typeface="Montserrat"/>
              </a:rPr>
              <a:t>: df.shape, df.info, df.is_null</a:t>
            </a:r>
            <a:r>
              <a:rPr kumimoji="0" lang="en-US" sz="1500" i="0" u="none" strike="noStrike" kern="0" cap="none" spc="0" normalizeH="0" baseline="0" noProof="0" dirty="0">
                <a:ln>
                  <a:noFill/>
                </a:ln>
                <a:solidFill>
                  <a:schemeClr val="tx1"/>
                </a:solidFill>
                <a:effectLst/>
                <a:uLnTx/>
                <a:uFillTx/>
                <a:latin typeface="Montserrat"/>
                <a:cs typeface="Arial"/>
                <a:sym typeface="Montserrat"/>
              </a:rPr>
              <a:t>, </a:t>
            </a:r>
            <a:r>
              <a:rPr kumimoji="0" lang="en-US" sz="1500" i="0" u="none" strike="noStrike" kern="0" cap="none" spc="0" normalizeH="0" baseline="0" noProof="0" dirty="0" err="1">
                <a:ln>
                  <a:noFill/>
                </a:ln>
                <a:solidFill>
                  <a:schemeClr val="tx1"/>
                </a:solidFill>
                <a:effectLst/>
                <a:uLnTx/>
                <a:uFillTx/>
                <a:latin typeface="Montserrat"/>
                <a:cs typeface="Arial"/>
                <a:sym typeface="Montserrat"/>
              </a:rPr>
              <a:t>df.describe</a:t>
            </a:r>
            <a:r>
              <a:rPr kumimoji="0" lang="en-US" sz="1500" i="0" u="none" strike="noStrike" kern="0" cap="none" spc="0" normalizeH="0" baseline="0" noProof="0" dirty="0">
                <a:ln>
                  <a:noFill/>
                </a:ln>
                <a:solidFill>
                  <a:schemeClr val="tx1"/>
                </a:solidFill>
                <a:effectLst/>
                <a:uLnTx/>
                <a:uFillTx/>
                <a:latin typeface="Montserrat"/>
                <a:cs typeface="Arial"/>
                <a:sym typeface="Montserrat"/>
              </a:rPr>
              <a:t>, </a:t>
            </a:r>
            <a:r>
              <a:rPr kumimoji="0" lang="en-US" sz="1500" i="0" u="none" strike="noStrike" kern="0" cap="none" spc="0" normalizeH="0" baseline="0" noProof="0" dirty="0" err="1">
                <a:ln>
                  <a:noFill/>
                </a:ln>
                <a:solidFill>
                  <a:schemeClr val="tx1"/>
                </a:solidFill>
                <a:effectLst/>
                <a:uLnTx/>
                <a:uFillTx/>
                <a:latin typeface="Montserrat"/>
                <a:cs typeface="Arial"/>
                <a:sym typeface="Montserrat"/>
              </a:rPr>
              <a:t>df.corr</a:t>
            </a:r>
            <a:endParaRPr kumimoji="0" lang="vi-VN" sz="1500" i="0" u="none" strike="noStrike" kern="0" cap="none" spc="0" normalizeH="0" baseline="0" noProof="0" dirty="0">
              <a:ln>
                <a:noFill/>
              </a:ln>
              <a:solidFill>
                <a:schemeClr val="tx1"/>
              </a:solidFill>
              <a:effectLst/>
              <a:uLnTx/>
              <a:uFillTx/>
              <a:latin typeface="Montserrat"/>
              <a:cs typeface="Arial"/>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vi-VN" sz="1500" b="1" dirty="0">
                <a:solidFill>
                  <a:srgbClr val="410099"/>
                </a:solidFill>
                <a:latin typeface="Montserrat"/>
                <a:sym typeface="Montserrat"/>
              </a:rPr>
              <a:t>Loại bỏ outline</a:t>
            </a:r>
            <a:r>
              <a:rPr lang="en-US" sz="1500" b="1" dirty="0">
                <a:solidFill>
                  <a:srgbClr val="410099"/>
                </a:solidFill>
                <a:latin typeface="Montserrat"/>
                <a:sym typeface="Montserrat"/>
              </a:rPr>
              <a:t>,</a:t>
            </a:r>
            <a:r>
              <a:rPr lang="vi-VN" sz="1500" b="1" dirty="0">
                <a:solidFill>
                  <a:srgbClr val="410099"/>
                </a:solidFill>
                <a:latin typeface="Montserrat"/>
                <a:sym typeface="Montserrat"/>
              </a:rPr>
              <a:t> misingdata</a:t>
            </a:r>
            <a:r>
              <a:rPr lang="en-US" sz="1500" b="1" dirty="0">
                <a:solidFill>
                  <a:srgbClr val="410099"/>
                </a:solidFill>
                <a:latin typeface="Montserrat"/>
                <a:sym typeface="Montserrat"/>
              </a:rPr>
              <a:t>, </a:t>
            </a:r>
            <a:r>
              <a:rPr lang="en-US" sz="1500" b="1" dirty="0" err="1">
                <a:solidFill>
                  <a:srgbClr val="410099"/>
                </a:solidFill>
                <a:latin typeface="Montserrat"/>
                <a:sym typeface="Montserrat"/>
              </a:rPr>
              <a:t>và</a:t>
            </a:r>
            <a:r>
              <a:rPr lang="en-US" sz="1500" b="1" dirty="0">
                <a:solidFill>
                  <a:srgbClr val="410099"/>
                </a:solidFill>
                <a:latin typeface="Montserrat"/>
                <a:sym typeface="Montserrat"/>
              </a:rPr>
              <a:t> chia </a:t>
            </a:r>
            <a:r>
              <a:rPr lang="en-US" sz="1500" b="1" dirty="0" err="1">
                <a:solidFill>
                  <a:srgbClr val="410099"/>
                </a:solidFill>
                <a:latin typeface="Montserrat"/>
                <a:sym typeface="Montserrat"/>
              </a:rPr>
              <a:t>nhóm</a:t>
            </a:r>
            <a:r>
              <a:rPr lang="en-US" sz="1500" b="1" dirty="0">
                <a:solidFill>
                  <a:srgbClr val="410099"/>
                </a:solidFill>
                <a:latin typeface="Montserrat"/>
                <a:sym typeface="Montserrat"/>
              </a:rPr>
              <a:t> </a:t>
            </a:r>
            <a:r>
              <a:rPr lang="en-US" sz="1500" b="1" dirty="0" err="1">
                <a:solidFill>
                  <a:srgbClr val="410099"/>
                </a:solidFill>
                <a:latin typeface="Montserrat"/>
                <a:sym typeface="Montserrat"/>
              </a:rPr>
              <a:t>thành</a:t>
            </a:r>
            <a:r>
              <a:rPr lang="en-US" sz="1500" b="1" dirty="0">
                <a:solidFill>
                  <a:srgbClr val="410099"/>
                </a:solidFill>
                <a:latin typeface="Montserrat"/>
                <a:sym typeface="Montserrat"/>
              </a:rPr>
              <a:t> </a:t>
            </a:r>
            <a:r>
              <a:rPr lang="en-US" sz="1500" b="1" dirty="0" err="1">
                <a:solidFill>
                  <a:srgbClr val="410099"/>
                </a:solidFill>
                <a:latin typeface="Montserrat"/>
                <a:sym typeface="Montserrat"/>
              </a:rPr>
              <a:t>các</a:t>
            </a:r>
            <a:r>
              <a:rPr lang="en-US" sz="1500" b="1" dirty="0">
                <a:solidFill>
                  <a:srgbClr val="410099"/>
                </a:solidFill>
                <a:latin typeface="Montserrat"/>
                <a:sym typeface="Montserrat"/>
              </a:rPr>
              <a:t> segment</a:t>
            </a:r>
            <a:endParaRPr kumimoji="0" lang="en-US" sz="1500" i="0" u="none" strike="noStrike" kern="0" cap="none" spc="0" normalizeH="0" baseline="0" noProof="0" dirty="0">
              <a:ln>
                <a:noFill/>
              </a:ln>
              <a:solidFill>
                <a:schemeClr val="tx1"/>
              </a:solidFill>
              <a:effectLst/>
              <a:uLnTx/>
              <a:uFillTx/>
              <a:latin typeface="Montserrat"/>
              <a:cs typeface="Arial"/>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vi-VN" sz="1500" b="1" dirty="0">
                <a:solidFill>
                  <a:srgbClr val="410099"/>
                </a:solidFill>
                <a:latin typeface="Montserrat"/>
                <a:sym typeface="Montserrat"/>
              </a:rPr>
              <a:t>Tổng kết </a:t>
            </a:r>
            <a:r>
              <a:rPr kumimoji="0" lang="vi-VN" sz="1500" i="0" u="none" strike="noStrike" kern="0" cap="none" spc="0" normalizeH="0" baseline="0" noProof="0" dirty="0">
                <a:ln>
                  <a:noFill/>
                </a:ln>
                <a:solidFill>
                  <a:schemeClr val="tx1"/>
                </a:solidFill>
                <a:effectLst/>
                <a:uLnTx/>
                <a:uFillTx/>
                <a:latin typeface="Montserrat"/>
                <a:cs typeface="Arial"/>
                <a:sym typeface="Montserrat"/>
              </a:rPr>
              <a:t>:  </a:t>
            </a:r>
            <a:r>
              <a:rPr kumimoji="0" lang="en-US" sz="1500" i="0" u="none" strike="noStrike" kern="0" cap="none" spc="0" normalizeH="0" baseline="0" noProof="0" dirty="0">
                <a:ln>
                  <a:noFill/>
                </a:ln>
                <a:solidFill>
                  <a:schemeClr val="tx1"/>
                </a:solidFill>
                <a:effectLst/>
                <a:uLnTx/>
                <a:uFillTx/>
                <a:latin typeface="Montserrat"/>
                <a:cs typeface="Arial"/>
                <a:sym typeface="Montserrat"/>
              </a:rPr>
              <a:t>2216 </a:t>
            </a:r>
            <a:r>
              <a:rPr kumimoji="0" lang="en-US" sz="1500" i="0" u="none" strike="noStrike" kern="0" cap="none" spc="0" normalizeH="0" baseline="0" noProof="0" dirty="0" err="1">
                <a:ln>
                  <a:noFill/>
                </a:ln>
                <a:solidFill>
                  <a:schemeClr val="tx1"/>
                </a:solidFill>
                <a:effectLst/>
                <a:uLnTx/>
                <a:uFillTx/>
                <a:latin typeface="Montserrat"/>
                <a:cs typeface="Arial"/>
                <a:sym typeface="Montserrat"/>
              </a:rPr>
              <a:t>dòng</a:t>
            </a:r>
            <a:r>
              <a:rPr kumimoji="0" lang="en-US" sz="1500" i="0" u="none" strike="noStrike" kern="0" cap="none" spc="0" normalizeH="0" baseline="0" noProof="0" dirty="0">
                <a:ln>
                  <a:noFill/>
                </a:ln>
                <a:solidFill>
                  <a:schemeClr val="tx1"/>
                </a:solidFill>
                <a:effectLst/>
                <a:uLnTx/>
                <a:uFillTx/>
                <a:latin typeface="Montserrat"/>
                <a:cs typeface="Arial"/>
                <a:sym typeface="Montserrat"/>
              </a:rPr>
              <a:t> </a:t>
            </a:r>
            <a:r>
              <a:rPr kumimoji="0" lang="en-US" sz="1500" i="0" u="none" strike="noStrike" kern="0" cap="none" spc="0" normalizeH="0" baseline="0" noProof="0" dirty="0" err="1">
                <a:ln>
                  <a:noFill/>
                </a:ln>
                <a:solidFill>
                  <a:schemeClr val="tx1"/>
                </a:solidFill>
                <a:effectLst/>
                <a:uLnTx/>
                <a:uFillTx/>
                <a:latin typeface="Montserrat"/>
                <a:cs typeface="Arial"/>
                <a:sym typeface="Montserrat"/>
              </a:rPr>
              <a:t>và</a:t>
            </a:r>
            <a:r>
              <a:rPr kumimoji="0" lang="en-US" sz="1500" i="0" u="none" strike="noStrike" kern="0" cap="none" spc="0" normalizeH="0" baseline="0" noProof="0" dirty="0">
                <a:ln>
                  <a:noFill/>
                </a:ln>
                <a:solidFill>
                  <a:schemeClr val="tx1"/>
                </a:solidFill>
                <a:effectLst/>
                <a:uLnTx/>
                <a:uFillTx/>
                <a:latin typeface="Montserrat"/>
                <a:cs typeface="Arial"/>
                <a:sym typeface="Montserrat"/>
              </a:rPr>
              <a:t> 28 </a:t>
            </a:r>
            <a:r>
              <a:rPr kumimoji="0" lang="en-US" sz="1500" i="0" u="none" strike="noStrike" kern="0" cap="none" spc="0" normalizeH="0" baseline="0" noProof="0" dirty="0" err="1">
                <a:ln>
                  <a:noFill/>
                </a:ln>
                <a:solidFill>
                  <a:schemeClr val="tx1"/>
                </a:solidFill>
                <a:effectLst/>
                <a:uLnTx/>
                <a:uFillTx/>
                <a:latin typeface="Montserrat"/>
                <a:cs typeface="Arial"/>
                <a:sym typeface="Montserrat"/>
              </a:rPr>
              <a:t>cột</a:t>
            </a:r>
            <a:endParaRPr kumimoji="0" lang="vi-VN" sz="1500" i="0" u="none" strike="noStrike" kern="0" cap="none" spc="0" normalizeH="0" baseline="0" noProof="0" dirty="0">
              <a:ln>
                <a:noFill/>
              </a:ln>
              <a:solidFill>
                <a:schemeClr val="tx1"/>
              </a:solidFill>
              <a:effectLst/>
              <a:uLnTx/>
              <a:uFillTx/>
              <a:latin typeface="Montserrat"/>
              <a:ea typeface="Montserrat"/>
              <a:cs typeface="Montserrat"/>
              <a:sym typeface="Montserrat"/>
            </a:endParaRP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559200" y="374843"/>
            <a:ext cx="4555800" cy="492600"/>
          </a:xfrm>
          <a:prstGeom prst="rect">
            <a:avLst/>
          </a:prstGeom>
          <a:solidFill>
            <a:srgbClr val="A50064"/>
          </a:solid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EDA</a:t>
            </a:r>
            <a:endParaRPr kumimoji="0"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endParaRPr>
          </a:p>
        </p:txBody>
      </p:sp>
      <p:pic>
        <p:nvPicPr>
          <p:cNvPr id="6" name="Picture 5">
            <a:extLst>
              <a:ext uri="{FF2B5EF4-FFF2-40B4-BE49-F238E27FC236}">
                <a16:creationId xmlns:a16="http://schemas.microsoft.com/office/drawing/2014/main" id="{0F249047-39F8-FE3C-189A-66D478455ADB}"/>
              </a:ext>
            </a:extLst>
          </p:cNvPr>
          <p:cNvPicPr>
            <a:picLocks noChangeAspect="1"/>
          </p:cNvPicPr>
          <p:nvPr/>
        </p:nvPicPr>
        <p:blipFill>
          <a:blip r:embed="rId3"/>
          <a:stretch>
            <a:fillRect/>
          </a:stretch>
        </p:blipFill>
        <p:spPr>
          <a:xfrm>
            <a:off x="6494100" y="171577"/>
            <a:ext cx="5511798" cy="6133006"/>
          </a:xfrm>
          <a:prstGeom prst="rect">
            <a:avLst/>
          </a:prstGeom>
        </p:spPr>
      </p:pic>
    </p:spTree>
    <p:extLst>
      <p:ext uri="{BB962C8B-B14F-4D97-AF65-F5344CB8AC3E}">
        <p14:creationId xmlns:p14="http://schemas.microsoft.com/office/powerpoint/2010/main" val="398353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Google Shape;166;g13d7cedea06_0_0">
            <a:extLst>
              <a:ext uri="{FF2B5EF4-FFF2-40B4-BE49-F238E27FC236}">
                <a16:creationId xmlns:a16="http://schemas.microsoft.com/office/drawing/2014/main" id="{AFAC3F5F-3B04-45FE-998B-D66DD93E6FAA}"/>
              </a:ext>
            </a:extLst>
          </p:cNvPr>
          <p:cNvSpPr txBox="1"/>
          <p:nvPr/>
        </p:nvSpPr>
        <p:spPr>
          <a:xfrm>
            <a:off x="300269" y="1757403"/>
            <a:ext cx="4710181" cy="3343193"/>
          </a:xfrm>
          <a:prstGeom prst="rect">
            <a:avLst/>
          </a:prstGeom>
          <a:noFill/>
          <a:ln>
            <a:noFill/>
          </a:ln>
        </p:spPr>
        <p:txBody>
          <a:bodyPr spcFirstLastPara="1" wrap="square" lIns="91425" tIns="91425" rIns="91425" bIns="91425" anchor="t" anchorCtr="0">
            <a:spAutoFit/>
          </a:bodyPr>
          <a:lstStyle/>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Tương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quan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về</a:t>
            </a:r>
            <a:r>
              <a:rPr lang="en-US" sz="1500" dirty="0">
                <a:solidFill>
                  <a:schemeClr val="tx1"/>
                </a:solidFill>
                <a:latin typeface="Montserrat"/>
                <a:ea typeface="Montserrat"/>
                <a:cs typeface="Montserrat"/>
                <a:sym typeface="Montserrat"/>
              </a:rPr>
              <a:t> income </a:t>
            </a:r>
            <a:r>
              <a:rPr lang="en-US" sz="1500" dirty="0" err="1">
                <a:solidFill>
                  <a:schemeClr val="tx1"/>
                </a:solidFill>
                <a:latin typeface="Montserrat"/>
                <a:ea typeface="Montserrat"/>
                <a:cs typeface="Montserrat"/>
                <a:sym typeface="Montserrat"/>
              </a:rPr>
              <a:t>và</a:t>
            </a:r>
            <a:r>
              <a:rPr lang="en-US" sz="1500" dirty="0">
                <a:solidFill>
                  <a:schemeClr val="tx1"/>
                </a:solidFill>
                <a:latin typeface="Montserrat"/>
                <a:ea typeface="Montserrat"/>
                <a:cs typeface="Montserrat"/>
                <a:sym typeface="Montserrat"/>
              </a:rPr>
              <a:t> dependents </a:t>
            </a:r>
            <a:r>
              <a:rPr lang="en-US" sz="1500" dirty="0" err="1">
                <a:solidFill>
                  <a:schemeClr val="tx1"/>
                </a:solidFill>
                <a:latin typeface="Montserrat"/>
                <a:ea typeface="Montserrat"/>
                <a:cs typeface="Montserrat"/>
                <a:sym typeface="Montserrat"/>
              </a:rPr>
              <a:t>của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khách</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hàng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với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sức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mua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của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họ</a:t>
            </a:r>
            <a:r>
              <a:rPr lang="en-US" sz="1500" dirty="0">
                <a:solidFill>
                  <a:schemeClr val="tx1"/>
                </a:solidFill>
                <a:latin typeface="Montserrat"/>
                <a:ea typeface="Montserrat"/>
                <a:cs typeface="Montserrat"/>
                <a:sym typeface="Montserrat"/>
              </a:rPr>
              <a:t>.</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Người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thu</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nhập</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cao</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sẽ</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xu </a:t>
            </a:r>
            <a:r>
              <a:rPr lang="en-US" sz="1500" dirty="0" err="1">
                <a:solidFill>
                  <a:schemeClr val="tx1"/>
                </a:solidFill>
                <a:latin typeface="Montserrat"/>
                <a:ea typeface="Montserrat"/>
                <a:cs typeface="Montserrat"/>
                <a:sym typeface="Montserrat"/>
              </a:rPr>
              <a:t>hướng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mua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hàng</a:t>
            </a:r>
            <a:r>
              <a:rPr lang="en-US" sz="1500" dirty="0">
                <a:solidFill>
                  <a:schemeClr val="tx1"/>
                </a:solidFill>
                <a:latin typeface="Montserrat"/>
                <a:ea typeface="Montserrat"/>
                <a:cs typeface="Montserrat"/>
                <a:sym typeface="Montserrat"/>
              </a:rPr>
              <a:t> ở catalog </a:t>
            </a:r>
            <a:r>
              <a:rPr lang="en-US" sz="1500" dirty="0" err="1">
                <a:solidFill>
                  <a:schemeClr val="tx1"/>
                </a:solidFill>
                <a:latin typeface="Montserrat"/>
                <a:ea typeface="Montserrat"/>
                <a:cs typeface="Montserrat"/>
                <a:sym typeface="Montserrat"/>
              </a:rPr>
              <a:t>và</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tại</a:t>
            </a:r>
            <a:r>
              <a:rPr lang="en-US" sz="1500" dirty="0">
                <a:solidFill>
                  <a:schemeClr val="tx1"/>
                </a:solidFill>
                <a:latin typeface="Montserrat"/>
                <a:ea typeface="Montserrat"/>
                <a:cs typeface="Montserrat"/>
                <a:sym typeface="Montserrat"/>
              </a:rPr>
              <a:t> store</a:t>
            </a: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Người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càng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thu</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nhập</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cao</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thì</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họ</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ít</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mua</a:t>
            </a:r>
            <a:r>
              <a:rPr lang="en-US" sz="1500" dirty="0">
                <a:solidFill>
                  <a:schemeClr val="tx1"/>
                </a:solidFill>
                <a:latin typeface="Montserrat"/>
                <a:ea typeface="Montserrat"/>
                <a:cs typeface="Montserrat"/>
                <a:sym typeface="Montserrat"/>
              </a:rPr>
              <a:t> deal </a:t>
            </a:r>
            <a:r>
              <a:rPr lang="en-US" sz="1500" dirty="0" err="1">
                <a:solidFill>
                  <a:schemeClr val="tx1"/>
                </a:solidFill>
                <a:latin typeface="Montserrat"/>
                <a:ea typeface="Montserrat"/>
                <a:cs typeface="Montserrat"/>
                <a:sym typeface="Montserrat"/>
              </a:rPr>
              <a:t>hơn</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Người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thu</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nhập</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cao</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thì</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có</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ít</a:t>
            </a:r>
            <a:r>
              <a:rPr lang="en-US" sz="1500" dirty="0">
                <a:solidFill>
                  <a:schemeClr val="tx1"/>
                </a:solidFill>
                <a:latin typeface="Montserrat"/>
                <a:ea typeface="Montserrat"/>
                <a:cs typeface="Montserrat"/>
                <a:sym typeface="Montserrat"/>
              </a:rPr>
              <a:t> con </a:t>
            </a:r>
            <a:r>
              <a:rPr lang="en-US" sz="1500" dirty="0" err="1">
                <a:solidFill>
                  <a:schemeClr val="tx1"/>
                </a:solidFill>
                <a:latin typeface="Montserrat"/>
                <a:ea typeface="Montserrat"/>
                <a:cs typeface="Montserrat"/>
                <a:sym typeface="Montserrat"/>
              </a:rPr>
              <a:t>cái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hơn</a:t>
            </a:r>
            <a:endParaRPr lang="en-US" sz="1500" dirty="0">
              <a:solidFill>
                <a:schemeClr val="tx1"/>
              </a:solidFill>
              <a:latin typeface="Montserrat"/>
              <a:ea typeface="Montserrat"/>
              <a:cs typeface="Montserrat"/>
              <a:sym typeface="Montserrat"/>
            </a:endParaRPr>
          </a:p>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a:solidFill>
                  <a:schemeClr val="tx1"/>
                </a:solidFill>
                <a:latin typeface="Montserrat"/>
                <a:ea typeface="Montserrat"/>
                <a:cs typeface="Montserrat"/>
                <a:sym typeface="Montserrat"/>
              </a:rPr>
              <a:t>N</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hững</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người</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có</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nhiều</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con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có</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xu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hướng</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mua</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deal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nhiều</a:t>
            </a:r>
            <a:r>
              <a:rPr kumimoji="0" lang="en-US" sz="1500" i="0" u="none" strike="noStrike" kern="0" cap="none" spc="0" normalizeH="0" baseline="0" noProof="0" dirty="0">
                <a:ln>
                  <a:noFill/>
                </a:ln>
                <a:solidFill>
                  <a:schemeClr val="tx1"/>
                </a:solidFill>
                <a:effectLst/>
                <a:uLnTx/>
                <a:uFillTx/>
                <a:latin typeface="Montserrat"/>
                <a:ea typeface="Montserrat"/>
                <a:cs typeface="Montserrat"/>
                <a:sym typeface="Montserrat"/>
              </a:rPr>
              <a:t> </a:t>
            </a:r>
            <a:r>
              <a:rPr kumimoji="0" lang="en-US" sz="1500" i="0" u="none" strike="noStrike" kern="0" cap="none" spc="0" normalizeH="0" baseline="0" noProof="0" dirty="0" err="1">
                <a:ln>
                  <a:noFill/>
                </a:ln>
                <a:solidFill>
                  <a:schemeClr val="tx1"/>
                </a:solidFill>
                <a:effectLst/>
                <a:uLnTx/>
                <a:uFillTx/>
                <a:latin typeface="Montserrat"/>
                <a:ea typeface="Montserrat"/>
                <a:cs typeface="Montserrat"/>
                <a:sym typeface="Montserrat"/>
              </a:rPr>
              <a:t>hơn</a:t>
            </a:r>
            <a:endParaRPr kumimoji="0" lang="vi-VN" sz="1500" i="0" u="none" strike="noStrike" kern="0" cap="none" spc="0" normalizeH="0" baseline="0" noProof="0" dirty="0">
              <a:ln>
                <a:noFill/>
              </a:ln>
              <a:solidFill>
                <a:schemeClr val="tx1"/>
              </a:solidFill>
              <a:effectLst/>
              <a:uLnTx/>
              <a:uFillTx/>
              <a:latin typeface="Montserrat"/>
              <a:ea typeface="Montserrat"/>
              <a:cs typeface="Montserrat"/>
              <a:sym typeface="Montserrat"/>
            </a:endParaRP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559200" y="374843"/>
            <a:ext cx="4555800" cy="492600"/>
          </a:xfrm>
          <a:prstGeom prst="rect">
            <a:avLst/>
          </a:prstGeom>
          <a:solidFill>
            <a:srgbClr val="A50064"/>
          </a:solid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EDA</a:t>
            </a:r>
            <a:endParaRPr kumimoji="0"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endParaRPr>
          </a:p>
        </p:txBody>
      </p:sp>
      <p:pic>
        <p:nvPicPr>
          <p:cNvPr id="5" name="Picture 4">
            <a:extLst>
              <a:ext uri="{FF2B5EF4-FFF2-40B4-BE49-F238E27FC236}">
                <a16:creationId xmlns:a16="http://schemas.microsoft.com/office/drawing/2014/main" id="{F66D76F2-2D9D-EF9A-86FD-F686EBD5544F}"/>
              </a:ext>
            </a:extLst>
          </p:cNvPr>
          <p:cNvPicPr>
            <a:picLocks noChangeAspect="1"/>
          </p:cNvPicPr>
          <p:nvPr/>
        </p:nvPicPr>
        <p:blipFill>
          <a:blip r:embed="rId3"/>
          <a:stretch>
            <a:fillRect/>
          </a:stretch>
        </p:blipFill>
        <p:spPr>
          <a:xfrm>
            <a:off x="5115000" y="374843"/>
            <a:ext cx="7007601" cy="6057607"/>
          </a:xfrm>
          <a:prstGeom prst="rect">
            <a:avLst/>
          </a:prstGeom>
        </p:spPr>
      </p:pic>
    </p:spTree>
    <p:extLst>
      <p:ext uri="{BB962C8B-B14F-4D97-AF65-F5344CB8AC3E}">
        <p14:creationId xmlns:p14="http://schemas.microsoft.com/office/powerpoint/2010/main" val="204690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56" name="Google Shape;156;g13d5eaf8dd4_0_0"/>
          <p:cNvSpPr txBox="1"/>
          <p:nvPr/>
        </p:nvSpPr>
        <p:spPr>
          <a:xfrm>
            <a:off x="6135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rPr>
              <a:t>EDA data</a:t>
            </a:r>
            <a:endParaRPr kumimoji="0" sz="1500" b="0" i="0" u="none" strike="noStrike" kern="0" cap="none" spc="0" normalizeH="0" baseline="0" noProof="0" dirty="0">
              <a:ln>
                <a:noFill/>
              </a:ln>
              <a:solidFill>
                <a:srgbClr val="000000"/>
              </a:solidFill>
              <a:effectLst/>
              <a:uLnTx/>
              <a:uFillTx/>
              <a:latin typeface="Montserrat Black"/>
              <a:ea typeface="Montserrat Black"/>
              <a:cs typeface="Montserrat Black"/>
              <a:sym typeface="Montserrat Black"/>
            </a:endParaRPr>
          </a:p>
        </p:txBody>
      </p:sp>
      <p:cxnSp>
        <p:nvCxnSpPr>
          <p:cNvPr id="157" name="Google Shape;157;g13d5eaf8dd4_0_0"/>
          <p:cNvCxnSpPr/>
          <p:nvPr/>
        </p:nvCxnSpPr>
        <p:spPr>
          <a:xfrm rot="10800000" flipH="1">
            <a:off x="0" y="6443200"/>
            <a:ext cx="12205200" cy="16800"/>
          </a:xfrm>
          <a:prstGeom prst="straightConnector1">
            <a:avLst/>
          </a:prstGeom>
          <a:noFill/>
          <a:ln w="9525" cap="flat" cmpd="sng">
            <a:solidFill>
              <a:srgbClr val="44546A"/>
            </a:solidFill>
            <a:prstDash val="solid"/>
            <a:round/>
            <a:headEnd type="none" w="med" len="med"/>
            <a:tailEnd type="none" w="med" len="med"/>
          </a:ln>
        </p:spPr>
      </p:cxnSp>
      <p:cxnSp>
        <p:nvCxnSpPr>
          <p:cNvPr id="158" name="Google Shape;158;g13d5eaf8dd4_0_0"/>
          <p:cNvCxnSpPr/>
          <p:nvPr/>
        </p:nvCxnSpPr>
        <p:spPr>
          <a:xfrm rot="10800000" flipH="1">
            <a:off x="0" y="6459388"/>
            <a:ext cx="4194300" cy="1200"/>
          </a:xfrm>
          <a:prstGeom prst="straightConnector1">
            <a:avLst/>
          </a:prstGeom>
          <a:noFill/>
          <a:ln w="76200" cap="flat" cmpd="sng">
            <a:solidFill>
              <a:srgbClr val="A50064"/>
            </a:solidFill>
            <a:prstDash val="solid"/>
            <a:round/>
            <a:headEnd type="none" w="med" len="med"/>
            <a:tailEnd type="none" w="med" len="med"/>
          </a:ln>
        </p:spPr>
      </p:cxnSp>
      <p:sp>
        <p:nvSpPr>
          <p:cNvPr id="159" name="Google Shape;159;g13d5eaf8dd4_0_0"/>
          <p:cNvSpPr txBox="1"/>
          <p:nvPr/>
        </p:nvSpPr>
        <p:spPr>
          <a:xfrm>
            <a:off x="5010450" y="64606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Overall</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60" name="Google Shape;160;g13d5eaf8dd4_0_0"/>
          <p:cNvSpPr txBox="1"/>
          <p:nvPr/>
        </p:nvSpPr>
        <p:spPr>
          <a:xfrm>
            <a:off x="8696400" y="6460000"/>
            <a:ext cx="2967300" cy="4155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Details and conclusion</a:t>
            </a:r>
            <a:endParaRPr kumimoji="0" sz="15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Google Shape;166;g13d7cedea06_0_0">
            <a:extLst>
              <a:ext uri="{FF2B5EF4-FFF2-40B4-BE49-F238E27FC236}">
                <a16:creationId xmlns:a16="http://schemas.microsoft.com/office/drawing/2014/main" id="{AFAC3F5F-3B04-45FE-998B-D66DD93E6FAA}"/>
              </a:ext>
            </a:extLst>
          </p:cNvPr>
          <p:cNvSpPr txBox="1"/>
          <p:nvPr/>
        </p:nvSpPr>
        <p:spPr>
          <a:xfrm>
            <a:off x="0" y="2861552"/>
            <a:ext cx="4710181" cy="1134896"/>
          </a:xfrm>
          <a:prstGeom prst="rect">
            <a:avLst/>
          </a:prstGeom>
          <a:noFill/>
          <a:ln>
            <a:noFill/>
          </a:ln>
        </p:spPr>
        <p:txBody>
          <a:bodyPr spcFirstLastPara="1" wrap="square" lIns="91425" tIns="91425" rIns="91425" bIns="91425" anchor="t" anchorCtr="0">
            <a:spAutoFit/>
          </a:bodyPr>
          <a:lstStyle/>
          <a:p>
            <a:pPr marL="285750" marR="0" lvl="0" indent="-285750" algn="just" defTabSz="914400" rtl="0" eaLnBrk="1" fontAlgn="auto" latinLnBrk="0" hangingPunct="1">
              <a:lnSpc>
                <a:spcPct val="115000"/>
              </a:lnSpc>
              <a:spcBef>
                <a:spcPts val="1200"/>
              </a:spcBef>
              <a:spcAft>
                <a:spcPts val="0"/>
              </a:spcAft>
              <a:buClr>
                <a:srgbClr val="000000"/>
              </a:buClr>
              <a:buSzTx/>
              <a:buFont typeface="Arial" panose="020B0604020202020204" pitchFamily="34" charset="0"/>
              <a:buChar char="•"/>
              <a:tabLst/>
              <a:defRPr/>
            </a:pPr>
            <a:r>
              <a:rPr lang="en-US" sz="1500" dirty="0" err="1">
                <a:solidFill>
                  <a:schemeClr val="tx1"/>
                </a:solidFill>
                <a:latin typeface="Montserrat"/>
                <a:ea typeface="Montserrat"/>
                <a:cs typeface="Montserrat"/>
                <a:sym typeface="Montserrat"/>
              </a:rPr>
              <a:t>Sự</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tương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quan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giữa</a:t>
            </a:r>
            <a:r>
              <a:rPr lang="en-US" sz="1500" dirty="0">
                <a:solidFill>
                  <a:schemeClr val="tx1"/>
                </a:solidFill>
                <a:latin typeface="Montserrat"/>
                <a:ea typeface="Montserrat"/>
                <a:cs typeface="Montserrat"/>
                <a:sym typeface="Montserrat"/>
              </a:rPr>
              <a:t> income </a:t>
            </a:r>
            <a:r>
              <a:rPr lang="en-US" sz="1500" dirty="0" err="1">
                <a:solidFill>
                  <a:schemeClr val="tx1"/>
                </a:solidFill>
                <a:latin typeface="Montserrat"/>
                <a:ea typeface="Montserrat"/>
                <a:cs typeface="Montserrat"/>
                <a:sym typeface="Montserrat"/>
              </a:rPr>
              <a:t>và</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tính</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trạng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hôn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nhân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của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khách</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hàng</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chưa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thể</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hiện</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quá</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rõ</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với</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sức</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mua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của</a:t>
            </a:r>
            <a:r>
              <a:rPr lang="en-US" sz="1500" dirty="0">
                <a:solidFill>
                  <a:schemeClr val="tx1"/>
                </a:solidFill>
                <a:latin typeface="Montserrat"/>
                <a:ea typeface="Montserrat"/>
                <a:cs typeface="Montserrat"/>
                <a:sym typeface="Montserrat"/>
              </a:rPr>
              <a:t> </a:t>
            </a:r>
            <a:r>
              <a:rPr lang="en-US" sz="1500" dirty="0" err="1">
                <a:solidFill>
                  <a:schemeClr val="tx1"/>
                </a:solidFill>
                <a:latin typeface="Montserrat"/>
                <a:ea typeface="Montserrat"/>
                <a:cs typeface="Montserrat"/>
                <a:sym typeface="Montserrat"/>
              </a:rPr>
              <a:t>họ</a:t>
            </a:r>
            <a:endParaRPr lang="en-US" sz="1500" dirty="0">
              <a:solidFill>
                <a:schemeClr val="tx1"/>
              </a:solidFill>
              <a:latin typeface="Montserrat"/>
              <a:ea typeface="Montserrat"/>
              <a:cs typeface="Montserrat"/>
              <a:sym typeface="Montserrat"/>
            </a:endParaRPr>
          </a:p>
        </p:txBody>
      </p:sp>
      <p:sp>
        <p:nvSpPr>
          <p:cNvPr id="9" name="Google Shape;167;g13d7cedea06_0_0">
            <a:extLst>
              <a:ext uri="{FF2B5EF4-FFF2-40B4-BE49-F238E27FC236}">
                <a16:creationId xmlns:a16="http://schemas.microsoft.com/office/drawing/2014/main" id="{6DFAB482-730D-426C-A642-CF871814A587}"/>
              </a:ext>
            </a:extLst>
          </p:cNvPr>
          <p:cNvSpPr txBox="1"/>
          <p:nvPr/>
        </p:nvSpPr>
        <p:spPr>
          <a:xfrm>
            <a:off x="559200" y="374843"/>
            <a:ext cx="4555800" cy="492600"/>
          </a:xfrm>
          <a:prstGeom prst="rect">
            <a:avLst/>
          </a:prstGeom>
          <a:solidFill>
            <a:srgbClr val="A50064"/>
          </a:solid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EDA</a:t>
            </a:r>
            <a:endParaRPr kumimoji="0" sz="20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endParaRPr>
          </a:p>
        </p:txBody>
      </p:sp>
      <p:pic>
        <p:nvPicPr>
          <p:cNvPr id="3" name="Picture 2">
            <a:extLst>
              <a:ext uri="{FF2B5EF4-FFF2-40B4-BE49-F238E27FC236}">
                <a16:creationId xmlns:a16="http://schemas.microsoft.com/office/drawing/2014/main" id="{43B726C3-0EFF-584A-5390-BF656AF66300}"/>
              </a:ext>
            </a:extLst>
          </p:cNvPr>
          <p:cNvPicPr>
            <a:picLocks noChangeAspect="1"/>
          </p:cNvPicPr>
          <p:nvPr/>
        </p:nvPicPr>
        <p:blipFill>
          <a:blip r:embed="rId3"/>
          <a:stretch>
            <a:fillRect/>
          </a:stretch>
        </p:blipFill>
        <p:spPr>
          <a:xfrm>
            <a:off x="4985381" y="240001"/>
            <a:ext cx="7206619" cy="6202600"/>
          </a:xfrm>
          <a:prstGeom prst="rect">
            <a:avLst/>
          </a:prstGeom>
        </p:spPr>
      </p:pic>
    </p:spTree>
    <p:extLst>
      <p:ext uri="{BB962C8B-B14F-4D97-AF65-F5344CB8AC3E}">
        <p14:creationId xmlns:p14="http://schemas.microsoft.com/office/powerpoint/2010/main" val="413849482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1320</Words>
  <Application>Microsoft Macintosh PowerPoint</Application>
  <PresentationFormat>Widescreen</PresentationFormat>
  <Paragraphs>151</Paragraphs>
  <Slides>21</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Montserrat ExtraBold</vt:lpstr>
      <vt:lpstr>Lato</vt:lpstr>
      <vt:lpstr>Montserrat</vt:lpstr>
      <vt:lpstr>Montserrat Black</vt:lpstr>
      <vt:lpstr>Calibri</vt:lpstr>
      <vt:lpstr>Focus</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Actionable tip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phu.tran2</dc:creator>
  <cp:lastModifiedBy>Duong Hieu</cp:lastModifiedBy>
  <cp:revision>23</cp:revision>
  <dcterms:created xsi:type="dcterms:W3CDTF">2022-07-13T07:04:51Z</dcterms:created>
  <dcterms:modified xsi:type="dcterms:W3CDTF">2023-05-09T02:54:02Z</dcterms:modified>
</cp:coreProperties>
</file>