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F2F7FC"/>
    <a:srgbClr val="F9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/>
              <a:t>Sobel filter u C++/CUDA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41E52470-E4C5-4D4F-AF95-BEA167032DCB}" type="VALUE">
                      <a:rPr lang="en-US"/>
                      <a:pPr/>
                      <a:t>[VALUE]</a:t>
                    </a:fld>
                    <a:r>
                      <a:rPr lang="en-US"/>
                      <a:t> ms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EBF0-41F9-A771-339260DD77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#,##0</c:formatCode>
                <c:ptCount val="1"/>
                <c:pt idx="0">
                  <c:v>31.890999999999998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F0-41F9-A771-339260DD77C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GPU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838F8A1E-37FF-4AA5-91ED-0F70B4F0396F}" type="VALUE">
                      <a:rPr lang="en-US"/>
                      <a:pPr/>
                      <a:t>[VALUE]</a:t>
                    </a:fld>
                    <a:r>
                      <a:rPr lang="en-US"/>
                      <a:t> ms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BF0-41F9-A771-339260DD77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0.55500000000000005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BF0-41F9-A771-339260DD77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68835680"/>
        <c:axId val="1368837344"/>
      </c:barChart>
      <c:catAx>
        <c:axId val="1368835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837344"/>
        <c:crosses val="autoZero"/>
        <c:auto val="1"/>
        <c:lblAlgn val="ctr"/>
        <c:lblOffset val="100"/>
        <c:noMultiLvlLbl val="0"/>
      </c:catAx>
      <c:valAx>
        <c:axId val="136883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/>
                  <a:t>Vrijeme izvođenja [ms]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83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2F7FC"/>
    </a:solidFill>
    <a:ln>
      <a:solidFill>
        <a:schemeClr val="accent1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r-HR"/>
              <a:t>Sobel filter u Python/CUDA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CPU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760EF54C-70AE-4D4C-9C61-22BA0CD5C6D8}" type="VALUE">
                      <a:rPr lang="en-US"/>
                      <a:pPr/>
                      <a:t>[VALUE]</a:t>
                    </a:fld>
                    <a:r>
                      <a:rPr lang="en-US"/>
                      <a:t> ms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EF5-4E2B-BA9B-5A69378677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#,##0</c:formatCode>
                <c:ptCount val="1"/>
                <c:pt idx="0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F5-4E2B-BA9B-5A69378677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GPU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fld id="{D50EC8F7-D9F1-4959-8CD1-2576741BDC8D}" type="VALUE">
                      <a:rPr lang="en-US"/>
                      <a:pPr/>
                      <a:t>[VALUE]</a:t>
                    </a:fld>
                    <a:r>
                      <a:rPr lang="en-US"/>
                      <a:t> ms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EF5-4E2B-BA9B-5A69378677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EF5-4E2B-BA9B-5A69378677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68835680"/>
        <c:axId val="1368837344"/>
      </c:barChart>
      <c:catAx>
        <c:axId val="1368835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837344"/>
        <c:crosses val="autoZero"/>
        <c:auto val="1"/>
        <c:lblAlgn val="ctr"/>
        <c:lblOffset val="100"/>
        <c:noMultiLvlLbl val="0"/>
      </c:catAx>
      <c:valAx>
        <c:axId val="1368837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hr-HR"/>
                  <a:t>Vrijeme izvođenja [ms]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883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EB"/>
    </a:solidFill>
    <a:ln>
      <a:solidFill>
        <a:schemeClr val="accent4"/>
      </a:solidFill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358-01DA-4ABB-A959-F35E2861568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582A-3B87-4333-8C57-ECBDEA90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358-01DA-4ABB-A959-F35E2861568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582A-3B87-4333-8C57-ECBDEA90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4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358-01DA-4ABB-A959-F35E2861568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582A-3B87-4333-8C57-ECBDEA90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0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358-01DA-4ABB-A959-F35E2861568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582A-3B87-4333-8C57-ECBDEA90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358-01DA-4ABB-A959-F35E2861568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582A-3B87-4333-8C57-ECBDEA90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358-01DA-4ABB-A959-F35E2861568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582A-3B87-4333-8C57-ECBDEA90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3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358-01DA-4ABB-A959-F35E2861568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582A-3B87-4333-8C57-ECBDEA90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358-01DA-4ABB-A959-F35E2861568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582A-3B87-4333-8C57-ECBDEA90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5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358-01DA-4ABB-A959-F35E2861568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582A-3B87-4333-8C57-ECBDEA90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358-01DA-4ABB-A959-F35E2861568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582A-3B87-4333-8C57-ECBDEA90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E358-01DA-4ABB-A959-F35E2861568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6582A-3B87-4333-8C57-ECBDEA90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8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DE358-01DA-4ABB-A959-F35E2861568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6582A-3B87-4333-8C57-ECBDEA909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5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Sobel filter </a:t>
            </a:r>
            <a:r>
              <a:rPr lang="en-US" dirty="0" err="1" smtClean="0"/>
              <a:t>na</a:t>
            </a:r>
            <a:r>
              <a:rPr lang="en-US" dirty="0" smtClean="0"/>
              <a:t> CUDA – </a:t>
            </a:r>
            <a:r>
              <a:rPr lang="en-US" dirty="0" err="1" smtClean="0"/>
              <a:t>Ubrzanje</a:t>
            </a:r>
            <a:r>
              <a:rPr lang="en-US" dirty="0" smtClean="0"/>
              <a:t> </a:t>
            </a:r>
            <a:r>
              <a:rPr lang="en-US" dirty="0" err="1" smtClean="0"/>
              <a:t>obrade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r>
              <a:rPr lang="en-US" dirty="0" smtClean="0"/>
              <a:t> </a:t>
            </a: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dirty="0" err="1" smtClean="0"/>
              <a:t>paralelizma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hr-HR" dirty="0" smtClean="0"/>
          </a:p>
          <a:p>
            <a:r>
              <a:rPr lang="en-US" dirty="0" smtClean="0"/>
              <a:t>Ivan </a:t>
            </a:r>
            <a:r>
              <a:rPr lang="en-US" dirty="0" err="1" smtClean="0"/>
              <a:t>Akrapović</a:t>
            </a:r>
            <a:r>
              <a:rPr lang="en-US" dirty="0" smtClean="0"/>
              <a:t>, </a:t>
            </a:r>
            <a:r>
              <a:rPr lang="en-US" dirty="0" err="1" smtClean="0"/>
              <a:t>Jozo</a:t>
            </a:r>
            <a:r>
              <a:rPr lang="en-US" dirty="0" smtClean="0"/>
              <a:t> </a:t>
            </a:r>
            <a:r>
              <a:rPr lang="en-US" dirty="0" err="1" smtClean="0"/>
              <a:t>Krstanović</a:t>
            </a:r>
            <a:r>
              <a:rPr lang="en-US" dirty="0" smtClean="0"/>
              <a:t>, Dominik </a:t>
            </a:r>
            <a:r>
              <a:rPr lang="en-US" dirty="0" err="1" smtClean="0"/>
              <a:t>Mišadin</a:t>
            </a:r>
            <a:endParaRPr lang="hr-HR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Split, </a:t>
            </a:r>
            <a:r>
              <a:rPr lang="en-US" dirty="0" err="1" smtClean="0"/>
              <a:t>lipanj</a:t>
            </a:r>
            <a:r>
              <a:rPr lang="en-US" dirty="0" smtClean="0"/>
              <a:t> 2025.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5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Uvod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8925"/>
            <a:ext cx="10515600" cy="4351338"/>
          </a:xfrm>
        </p:spPr>
        <p:txBody>
          <a:bodyPr/>
          <a:lstStyle/>
          <a:p>
            <a:r>
              <a:rPr lang="en-US" dirty="0" err="1" smtClean="0"/>
              <a:t>Detekcija</a:t>
            </a:r>
            <a:r>
              <a:rPr lang="en-US" dirty="0" smtClean="0"/>
              <a:t> </a:t>
            </a:r>
            <a:r>
              <a:rPr lang="en-US" dirty="0" err="1" smtClean="0"/>
              <a:t>rubova</a:t>
            </a:r>
            <a:r>
              <a:rPr lang="en-US" dirty="0" smtClean="0"/>
              <a:t> </a:t>
            </a:r>
            <a:r>
              <a:rPr lang="en-US" dirty="0" err="1" smtClean="0"/>
              <a:t>ključna</a:t>
            </a:r>
            <a:r>
              <a:rPr lang="en-US" dirty="0" smtClean="0"/>
              <a:t> u </a:t>
            </a:r>
            <a:r>
              <a:rPr lang="en-US" dirty="0" err="1" smtClean="0"/>
              <a:t>obradi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endParaRPr lang="en-US" dirty="0" smtClean="0"/>
          </a:p>
          <a:p>
            <a:r>
              <a:rPr lang="en-US" dirty="0" smtClean="0"/>
              <a:t>CPU </a:t>
            </a:r>
            <a:r>
              <a:rPr lang="en-US" dirty="0" err="1" smtClean="0"/>
              <a:t>tradicionalno</a:t>
            </a:r>
            <a:r>
              <a:rPr lang="en-US" dirty="0" smtClean="0"/>
              <a:t> </a:t>
            </a:r>
            <a:r>
              <a:rPr lang="en-US" dirty="0" err="1" smtClean="0"/>
              <a:t>korišten</a:t>
            </a:r>
            <a:r>
              <a:rPr lang="en-US" dirty="0" smtClean="0"/>
              <a:t>, </a:t>
            </a:r>
            <a:r>
              <a:rPr lang="en-US" dirty="0" err="1" smtClean="0"/>
              <a:t>ali</a:t>
            </a:r>
            <a:r>
              <a:rPr lang="en-US" dirty="0" smtClean="0"/>
              <a:t> </a:t>
            </a:r>
            <a:r>
              <a:rPr lang="en-US" dirty="0" err="1" smtClean="0"/>
              <a:t>ograničen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real-time </a:t>
            </a:r>
            <a:r>
              <a:rPr lang="en-US" dirty="0" err="1" smtClean="0"/>
              <a:t>primjene</a:t>
            </a:r>
            <a:endParaRPr lang="en-US" dirty="0" smtClean="0"/>
          </a:p>
          <a:p>
            <a:r>
              <a:rPr lang="en-US" dirty="0" smtClean="0"/>
              <a:t>GPU </a:t>
            </a:r>
            <a:r>
              <a:rPr lang="en-US" dirty="0" err="1" smtClean="0"/>
              <a:t>omogućuje</a:t>
            </a:r>
            <a:r>
              <a:rPr lang="en-US" dirty="0" smtClean="0"/>
              <a:t> </a:t>
            </a:r>
            <a:r>
              <a:rPr lang="en-US" dirty="0" err="1" smtClean="0"/>
              <a:t>paralelnu</a:t>
            </a:r>
            <a:r>
              <a:rPr lang="en-US" dirty="0" smtClean="0"/>
              <a:t> </a:t>
            </a:r>
            <a:r>
              <a:rPr lang="en-US" dirty="0" err="1" smtClean="0"/>
              <a:t>obradu</a:t>
            </a:r>
            <a:r>
              <a:rPr lang="en-US" dirty="0" smtClean="0"/>
              <a:t> </a:t>
            </a:r>
            <a:r>
              <a:rPr lang="en-US" dirty="0" err="1" smtClean="0"/>
              <a:t>milijuna</a:t>
            </a:r>
            <a:r>
              <a:rPr lang="en-US" dirty="0" smtClean="0"/>
              <a:t> </a:t>
            </a:r>
            <a:r>
              <a:rPr lang="en-US" dirty="0" err="1" smtClean="0"/>
              <a:t>piksela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79270" y="6196419"/>
            <a:ext cx="403347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hr-HR" altLang="en-US" sz="12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lika </a:t>
            </a:r>
            <a:r>
              <a:rPr kumimoji="0" lang="hr-HR" altLang="en-US" sz="1200" b="0" i="1" u="none" strike="noStrike" cap="none" normalizeH="0" baseline="0" dirty="0" smtClean="0" bmk="_Ref20055834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</a:t>
            </a:r>
            <a:r>
              <a:rPr kumimoji="0" lang="hr-HR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Originalna slika (lijevo) i detektirani rubovi</a:t>
            </a:r>
            <a:r>
              <a:rPr kumimoji="0" lang="hr-HR" altLang="en-US" sz="1200" b="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(desno)</a:t>
            </a:r>
            <a:endParaRPr kumimoji="0" lang="hr-H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5" name="Picture 5" descr="original_final_compari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637" y="3283406"/>
            <a:ext cx="7578725" cy="282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580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Što je CUDA?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Razvojna</a:t>
            </a:r>
            <a:r>
              <a:rPr lang="en-US" dirty="0" smtClean="0"/>
              <a:t> </a:t>
            </a:r>
            <a:r>
              <a:rPr lang="en-US" dirty="0" err="1" smtClean="0"/>
              <a:t>platforma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paralelno</a:t>
            </a:r>
            <a:r>
              <a:rPr lang="en-US" dirty="0" smtClean="0"/>
              <a:t> </a:t>
            </a:r>
            <a:r>
              <a:rPr lang="en-US" dirty="0" err="1" smtClean="0"/>
              <a:t>programiranje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GPU-u</a:t>
            </a:r>
          </a:p>
          <a:p>
            <a:r>
              <a:rPr lang="en-US" dirty="0" err="1" smtClean="0"/>
              <a:t>Omogućuje</a:t>
            </a:r>
            <a:r>
              <a:rPr lang="en-US" dirty="0" smtClean="0"/>
              <a:t> </a:t>
            </a:r>
            <a:r>
              <a:rPr lang="en-US" dirty="0" err="1" smtClean="0"/>
              <a:t>pisanje</a:t>
            </a:r>
            <a:r>
              <a:rPr lang="en-US" dirty="0" smtClean="0"/>
              <a:t> C/C++ </a:t>
            </a:r>
            <a:r>
              <a:rPr lang="en-US" dirty="0" err="1" smtClean="0"/>
              <a:t>koda</a:t>
            </a:r>
            <a:r>
              <a:rPr lang="en-US" dirty="0" smtClean="0"/>
              <a:t> </a:t>
            </a:r>
            <a:r>
              <a:rPr lang="en-US" dirty="0" err="1" smtClean="0"/>
              <a:t>koji</a:t>
            </a:r>
            <a:r>
              <a:rPr lang="en-US" dirty="0" smtClean="0"/>
              <a:t> se </a:t>
            </a:r>
            <a:r>
              <a:rPr lang="en-US" dirty="0" err="1" smtClean="0"/>
              <a:t>izvršava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GPU-u</a:t>
            </a:r>
          </a:p>
          <a:p>
            <a:r>
              <a:rPr lang="en-US" dirty="0" err="1" smtClean="0"/>
              <a:t>Ključni</a:t>
            </a:r>
            <a:r>
              <a:rPr lang="en-US" dirty="0" smtClean="0"/>
              <a:t> </a:t>
            </a:r>
            <a:r>
              <a:rPr lang="en-US" dirty="0" err="1" smtClean="0"/>
              <a:t>pojmovi</a:t>
            </a:r>
            <a:r>
              <a:rPr lang="en-US" dirty="0" smtClean="0"/>
              <a:t>: __global__, </a:t>
            </a:r>
            <a:r>
              <a:rPr lang="en-US" dirty="0" err="1" smtClean="0"/>
              <a:t>threadIdx</a:t>
            </a:r>
            <a:r>
              <a:rPr lang="en-US" dirty="0" smtClean="0"/>
              <a:t>, </a:t>
            </a:r>
            <a:r>
              <a:rPr lang="en-US" dirty="0" err="1" smtClean="0"/>
              <a:t>blockIdx</a:t>
            </a:r>
            <a:r>
              <a:rPr lang="en-US" dirty="0" smtClean="0"/>
              <a:t>, </a:t>
            </a:r>
            <a:r>
              <a:rPr lang="en-US" dirty="0" err="1" smtClean="0"/>
              <a:t>gridDim</a:t>
            </a:r>
            <a:r>
              <a:rPr lang="en-US" dirty="0" smtClean="0"/>
              <a:t>, </a:t>
            </a:r>
            <a:r>
              <a:rPr lang="en-US" dirty="0" err="1" smtClean="0"/>
              <a:t>blockDim</a:t>
            </a:r>
            <a:endParaRPr lang="en-US" dirty="0" smtClean="0"/>
          </a:p>
          <a:p>
            <a:r>
              <a:rPr lang="en-US" dirty="0" err="1" smtClean="0"/>
              <a:t>Pogodna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obradu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r>
              <a:rPr lang="en-US" dirty="0" smtClean="0"/>
              <a:t> </a:t>
            </a:r>
            <a:r>
              <a:rPr lang="en-US" dirty="0" err="1" smtClean="0"/>
              <a:t>zbog</a:t>
            </a:r>
            <a:r>
              <a:rPr lang="en-US" dirty="0" smtClean="0"/>
              <a:t> </a:t>
            </a:r>
            <a:r>
              <a:rPr lang="en-US" dirty="0" err="1" smtClean="0"/>
              <a:t>neovisne</a:t>
            </a:r>
            <a:r>
              <a:rPr lang="en-US" dirty="0" smtClean="0"/>
              <a:t> </a:t>
            </a:r>
            <a:r>
              <a:rPr lang="en-US" dirty="0" err="1" smtClean="0"/>
              <a:t>obrade</a:t>
            </a:r>
            <a:r>
              <a:rPr lang="en-US" dirty="0" smtClean="0"/>
              <a:t> </a:t>
            </a:r>
            <a:r>
              <a:rPr lang="en-US" dirty="0" err="1" smtClean="0"/>
              <a:t>svakog</a:t>
            </a:r>
            <a:r>
              <a:rPr lang="en-US" dirty="0" smtClean="0"/>
              <a:t> </a:t>
            </a:r>
            <a:r>
              <a:rPr lang="en-US" dirty="0" err="1" smtClean="0"/>
              <a:t>piksela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25" y="4105275"/>
            <a:ext cx="38671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3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Sobel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Algoritam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detekciju</a:t>
            </a:r>
            <a:r>
              <a:rPr lang="en-US" dirty="0" smtClean="0"/>
              <a:t> </a:t>
            </a:r>
            <a:r>
              <a:rPr lang="en-US" dirty="0" err="1" smtClean="0"/>
              <a:t>rubova</a:t>
            </a:r>
            <a:endParaRPr lang="en-US" dirty="0" smtClean="0"/>
          </a:p>
          <a:p>
            <a:r>
              <a:rPr lang="en-US" dirty="0" err="1" smtClean="0"/>
              <a:t>Koristi</a:t>
            </a:r>
            <a:r>
              <a:rPr lang="en-US" dirty="0" smtClean="0"/>
              <a:t> </a:t>
            </a:r>
            <a:r>
              <a:rPr lang="en-US" dirty="0" err="1" smtClean="0"/>
              <a:t>horizontaln</a:t>
            </a:r>
            <a:r>
              <a:rPr lang="hr-HR" dirty="0" smtClean="0"/>
              <a:t>i</a:t>
            </a:r>
            <a:r>
              <a:rPr lang="en-US" dirty="0" smtClean="0"/>
              <a:t> (G</a:t>
            </a:r>
            <a:r>
              <a:rPr lang="en-US" baseline="-25000" dirty="0" smtClean="0"/>
              <a:t>X</a:t>
            </a:r>
            <a:r>
              <a:rPr lang="en-US" dirty="0" smtClean="0"/>
              <a:t>)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vertikaln</a:t>
            </a:r>
            <a:r>
              <a:rPr lang="hr-HR" dirty="0" smtClean="0"/>
              <a:t>i</a:t>
            </a:r>
            <a:r>
              <a:rPr lang="en-US" dirty="0" smtClean="0"/>
              <a:t> (G</a:t>
            </a:r>
            <a:r>
              <a:rPr lang="en-US" baseline="-25000" dirty="0" smtClean="0"/>
              <a:t>Y</a:t>
            </a:r>
            <a:r>
              <a:rPr lang="en-US" dirty="0" smtClean="0"/>
              <a:t>) 3</a:t>
            </a:r>
            <a:r>
              <a:rPr lang="hr-HR" dirty="0" smtClean="0"/>
              <a:t>x</a:t>
            </a:r>
            <a:r>
              <a:rPr lang="en-US" dirty="0" smtClean="0"/>
              <a:t>3 kernel</a:t>
            </a:r>
          </a:p>
          <a:p>
            <a:r>
              <a:rPr lang="en-US" dirty="0" err="1" smtClean="0"/>
              <a:t>Računa</a:t>
            </a:r>
            <a:r>
              <a:rPr lang="en-US" dirty="0" smtClean="0"/>
              <a:t> </a:t>
            </a:r>
            <a:r>
              <a:rPr lang="en-US" dirty="0" err="1" smtClean="0"/>
              <a:t>gradijent</a:t>
            </a:r>
            <a:r>
              <a:rPr lang="en-US" dirty="0" smtClean="0"/>
              <a:t> </a:t>
            </a:r>
            <a:r>
              <a:rPr lang="en-US" dirty="0" err="1" smtClean="0"/>
              <a:t>intenziteta</a:t>
            </a:r>
            <a:r>
              <a:rPr lang="en-US" dirty="0" smtClean="0"/>
              <a:t> → </a:t>
            </a:r>
            <a:r>
              <a:rPr lang="en-US" dirty="0" err="1" smtClean="0"/>
              <a:t>označava</a:t>
            </a:r>
            <a:r>
              <a:rPr lang="en-US" dirty="0" smtClean="0"/>
              <a:t> "</a:t>
            </a:r>
            <a:r>
              <a:rPr lang="en-US" dirty="0" err="1" smtClean="0"/>
              <a:t>jačinu</a:t>
            </a:r>
            <a:r>
              <a:rPr lang="en-US" dirty="0" smtClean="0"/>
              <a:t> </a:t>
            </a:r>
            <a:r>
              <a:rPr lang="en-US" dirty="0" err="1" smtClean="0"/>
              <a:t>ruba</a:t>
            </a:r>
            <a:r>
              <a:rPr lang="en-US" dirty="0" smtClean="0"/>
              <a:t>"</a:t>
            </a:r>
          </a:p>
          <a:p>
            <a:r>
              <a:rPr lang="en-US" dirty="0" smtClean="0"/>
              <a:t>Formula: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510253" y="3267249"/>
                <a:ext cx="2599493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𝑚𝑎𝑔𝑛𝑖𝑡𝑢𝑑𝑒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253" y="3267249"/>
                <a:ext cx="2599493" cy="6560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55" y="3923262"/>
            <a:ext cx="4762745" cy="23432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89286"/>
            <a:ext cx="4762745" cy="22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145" name="Picture 1" descr="x_y_comparis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7" y="674589"/>
            <a:ext cx="10106025" cy="497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60164" y="6021973"/>
            <a:ext cx="86716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kumimoji="0" lang="hr-HR" altLang="en-US" sz="1600" b="0" i="1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lika </a:t>
            </a:r>
            <a:r>
              <a:rPr kumimoji="0" lang="hr-HR" altLang="en-US" sz="1600" b="0" i="1" u="none" strike="noStrike" cap="none" normalizeH="0" baseline="0" dirty="0" smtClean="0" bmk="_Ref20055834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</a:t>
            </a:r>
            <a:r>
              <a:rPr kumimoji="0" lang="hr-HR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Usporedba prolaza X-osi (lijevo) i Y-osi (sredina) te prolaz sa spojenom magnitudom (desno)</a:t>
            </a:r>
            <a:endParaRPr kumimoji="0" lang="hr-H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0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039" y="240890"/>
            <a:ext cx="6820261" cy="65409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365125"/>
            <a:ext cx="10515600" cy="1325563"/>
          </a:xfrm>
        </p:spPr>
        <p:txBody>
          <a:bodyPr/>
          <a:lstStyle/>
          <a:p>
            <a:r>
              <a:rPr lang="hr-HR" dirty="0" smtClean="0"/>
              <a:t>CPU </a:t>
            </a:r>
            <a:r>
              <a:rPr lang="hr-HR" dirty="0"/>
              <a:t>i</a:t>
            </a:r>
            <a:r>
              <a:rPr lang="hr-HR" dirty="0" smtClean="0"/>
              <a:t>mplementacija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Implementirano</a:t>
            </a:r>
            <a:r>
              <a:rPr lang="en-US" dirty="0" smtClean="0"/>
              <a:t> u C++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en-US" dirty="0" err="1" smtClean="0"/>
              <a:t>pomoću</a:t>
            </a:r>
            <a:r>
              <a:rPr lang="en-US" dirty="0" smtClean="0"/>
              <a:t> </a:t>
            </a:r>
            <a:r>
              <a:rPr lang="en-US" dirty="0" err="1" smtClean="0"/>
              <a:t>OpenCV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Petlje</a:t>
            </a:r>
            <a:r>
              <a:rPr lang="en-US" dirty="0" smtClean="0"/>
              <a:t> </a:t>
            </a:r>
            <a:r>
              <a:rPr lang="en-US" dirty="0" err="1" smtClean="0"/>
              <a:t>kroz</a:t>
            </a:r>
            <a:r>
              <a:rPr lang="en-US" dirty="0" smtClean="0"/>
              <a:t> </a:t>
            </a:r>
            <a:r>
              <a:rPr lang="en-US" dirty="0" err="1" smtClean="0"/>
              <a:t>piksele</a:t>
            </a:r>
            <a:r>
              <a:rPr lang="en-US" dirty="0" smtClean="0"/>
              <a:t>,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en-US" dirty="0" err="1" smtClean="0"/>
              <a:t>ručni</a:t>
            </a:r>
            <a:r>
              <a:rPr lang="en-US" dirty="0" smtClean="0"/>
              <a:t> </a:t>
            </a:r>
            <a:r>
              <a:rPr lang="en-US" dirty="0" err="1" smtClean="0"/>
              <a:t>izračun</a:t>
            </a:r>
            <a:r>
              <a:rPr lang="en-US" dirty="0" smtClean="0"/>
              <a:t> G</a:t>
            </a:r>
            <a:r>
              <a:rPr lang="en-US" baseline="-25000" dirty="0" smtClean="0"/>
              <a:t>X</a:t>
            </a:r>
            <a:r>
              <a:rPr lang="en-US" dirty="0" smtClean="0"/>
              <a:t>, G</a:t>
            </a:r>
            <a:r>
              <a:rPr lang="en-US" baseline="-25000" dirty="0" smtClean="0"/>
              <a:t>Y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en-US" dirty="0" smtClean="0"/>
              <a:t>magnitude</a:t>
            </a:r>
            <a:endParaRPr lang="hr-HR" dirty="0" smtClean="0"/>
          </a:p>
          <a:p>
            <a:endParaRPr lang="hr-HR" dirty="0"/>
          </a:p>
          <a:p>
            <a:r>
              <a:rPr lang="en-US" dirty="0" err="1" smtClean="0"/>
              <a:t>Vrijeme</a:t>
            </a:r>
            <a:r>
              <a:rPr lang="en-US" dirty="0" smtClean="0"/>
              <a:t> </a:t>
            </a:r>
            <a:r>
              <a:rPr lang="en-US" dirty="0" err="1" smtClean="0"/>
              <a:t>izvođenja</a:t>
            </a:r>
            <a:r>
              <a:rPr lang="en-US" dirty="0" smtClean="0"/>
              <a:t>: </a:t>
            </a:r>
            <a:endParaRPr lang="hr-HR" dirty="0"/>
          </a:p>
          <a:p>
            <a:pPr lvl="1"/>
            <a:r>
              <a:rPr lang="en-US" dirty="0" smtClean="0"/>
              <a:t>32 </a:t>
            </a:r>
            <a:r>
              <a:rPr lang="en-US" dirty="0" err="1" smtClean="0"/>
              <a:t>ms</a:t>
            </a:r>
            <a:r>
              <a:rPr lang="en-US" dirty="0" smtClean="0"/>
              <a:t> (C++)</a:t>
            </a:r>
            <a:r>
              <a:rPr lang="hr-HR" dirty="0" smtClean="0"/>
              <a:t>,</a:t>
            </a:r>
          </a:p>
          <a:p>
            <a:pPr lvl="1"/>
            <a:r>
              <a:rPr lang="en-US" dirty="0" smtClean="0"/>
              <a:t>138 </a:t>
            </a:r>
            <a:r>
              <a:rPr lang="en-US" dirty="0" err="1" smtClean="0"/>
              <a:t>ms</a:t>
            </a:r>
            <a:r>
              <a:rPr lang="en-US" dirty="0" smtClean="0"/>
              <a:t> (Python)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768" y="365125"/>
            <a:ext cx="6698232" cy="62243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</a:t>
            </a:r>
            <a:r>
              <a:rPr lang="en-US" dirty="0" err="1" smtClean="0"/>
              <a:t>implementacija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Paralelno</a:t>
            </a:r>
            <a:r>
              <a:rPr lang="en-US" dirty="0" smtClean="0"/>
              <a:t> </a:t>
            </a:r>
            <a:r>
              <a:rPr lang="en-US" dirty="0" err="1" smtClean="0"/>
              <a:t>računanje</a:t>
            </a:r>
            <a:r>
              <a:rPr lang="en-US" dirty="0" smtClean="0"/>
              <a:t>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en-US" dirty="0" err="1" smtClean="0"/>
              <a:t>nad</a:t>
            </a:r>
            <a:r>
              <a:rPr lang="en-US" dirty="0" smtClean="0"/>
              <a:t> </a:t>
            </a:r>
            <a:r>
              <a:rPr lang="en-US" dirty="0" err="1" smtClean="0"/>
              <a:t>svakim</a:t>
            </a:r>
            <a:r>
              <a:rPr lang="en-US" dirty="0" smtClean="0"/>
              <a:t> </a:t>
            </a:r>
            <a:r>
              <a:rPr lang="en-US" dirty="0" err="1" smtClean="0"/>
              <a:t>pikselom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Dvije</a:t>
            </a:r>
            <a:r>
              <a:rPr lang="en-US" dirty="0" smtClean="0"/>
              <a:t> faze: </a:t>
            </a:r>
            <a:r>
              <a:rPr lang="en-US" dirty="0" err="1" smtClean="0"/>
              <a:t>pretvorba</a:t>
            </a:r>
            <a:r>
              <a:rPr lang="en-US" dirty="0" smtClean="0"/>
              <a:t>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en-US" dirty="0" smtClean="0"/>
              <a:t>u </a:t>
            </a:r>
            <a:r>
              <a:rPr lang="en-US" dirty="0" err="1" smtClean="0"/>
              <a:t>sivu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Sobel filter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Korištenje</a:t>
            </a:r>
            <a:r>
              <a:rPr lang="en-US" dirty="0" smtClean="0"/>
              <a:t> grid </a:t>
            </a:r>
            <a:r>
              <a:rPr lang="en-US" dirty="0" err="1" smtClean="0"/>
              <a:t>i</a:t>
            </a:r>
            <a:r>
              <a:rPr lang="en-US" dirty="0" smtClean="0"/>
              <a:t> block </a:t>
            </a:r>
            <a:r>
              <a:rPr lang="hr-HR" dirty="0" smtClean="0"/>
              <a:t/>
            </a:r>
            <a:br>
              <a:rPr lang="hr-HR" dirty="0" smtClean="0"/>
            </a:br>
            <a:r>
              <a:rPr lang="en-US" dirty="0" err="1" smtClean="0"/>
              <a:t>konfiguracije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Vrijeme</a:t>
            </a:r>
            <a:r>
              <a:rPr lang="en-US" dirty="0" smtClean="0"/>
              <a:t> </a:t>
            </a:r>
            <a:r>
              <a:rPr lang="en-US" dirty="0" err="1" smtClean="0"/>
              <a:t>izvođenja</a:t>
            </a:r>
            <a:r>
              <a:rPr lang="en-US" dirty="0" smtClean="0"/>
              <a:t>: </a:t>
            </a:r>
            <a:endParaRPr lang="hr-HR" dirty="0" smtClean="0"/>
          </a:p>
          <a:p>
            <a:pPr lvl="1"/>
            <a:r>
              <a:rPr lang="en-US" dirty="0" smtClean="0"/>
              <a:t>0.555 </a:t>
            </a:r>
            <a:r>
              <a:rPr lang="en-US" dirty="0" err="1" smtClean="0"/>
              <a:t>ms</a:t>
            </a:r>
            <a:r>
              <a:rPr lang="en-US" dirty="0" smtClean="0"/>
              <a:t> (C++), </a:t>
            </a:r>
            <a:endParaRPr lang="hr-HR" dirty="0" smtClean="0"/>
          </a:p>
          <a:p>
            <a:pPr lvl="1"/>
            <a:r>
              <a:rPr lang="en-US" dirty="0" smtClean="0"/>
              <a:t>1 </a:t>
            </a:r>
            <a:r>
              <a:rPr lang="en-US" dirty="0" err="1" smtClean="0"/>
              <a:t>ms</a:t>
            </a:r>
            <a:r>
              <a:rPr lang="en-US" dirty="0" smtClean="0"/>
              <a:t> (Python)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8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Usporedba rezultata</a:t>
            </a:r>
            <a:endParaRPr lang="en-US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270439428"/>
              </p:ext>
            </p:extLst>
          </p:nvPr>
        </p:nvGraphicFramePr>
        <p:xfrm>
          <a:off x="561975" y="2238375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886870342"/>
              </p:ext>
            </p:extLst>
          </p:nvPr>
        </p:nvGraphicFramePr>
        <p:xfrm>
          <a:off x="6276975" y="2238375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6705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GPU </a:t>
            </a:r>
            <a:r>
              <a:rPr lang="en-US" dirty="0" err="1" smtClean="0"/>
              <a:t>implementacija</a:t>
            </a:r>
            <a:r>
              <a:rPr lang="en-US" dirty="0" smtClean="0"/>
              <a:t> Sobel </a:t>
            </a:r>
            <a:r>
              <a:rPr lang="en-US" dirty="0" err="1" smtClean="0"/>
              <a:t>filtra</a:t>
            </a:r>
            <a:r>
              <a:rPr lang="en-US" dirty="0" smtClean="0"/>
              <a:t> </a:t>
            </a:r>
            <a:r>
              <a:rPr lang="en-US" dirty="0" err="1" smtClean="0"/>
              <a:t>pokazala</a:t>
            </a:r>
            <a:r>
              <a:rPr lang="en-US" dirty="0" smtClean="0"/>
              <a:t> je </a:t>
            </a:r>
            <a:r>
              <a:rPr lang="en-US" dirty="0" err="1" smtClean="0"/>
              <a:t>ubrzanje</a:t>
            </a:r>
            <a:r>
              <a:rPr lang="en-US" dirty="0" smtClean="0"/>
              <a:t> od 80 do 130 puta u </a:t>
            </a:r>
            <a:r>
              <a:rPr lang="en-US" dirty="0" err="1" smtClean="0"/>
              <a:t>odnosu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CPU.</a:t>
            </a:r>
          </a:p>
          <a:p>
            <a:r>
              <a:rPr lang="en-US" dirty="0" err="1" smtClean="0"/>
              <a:t>Vrijeme</a:t>
            </a:r>
            <a:r>
              <a:rPr lang="en-US" dirty="0" smtClean="0"/>
              <a:t> </a:t>
            </a:r>
            <a:r>
              <a:rPr lang="en-US" dirty="0" err="1" smtClean="0"/>
              <a:t>obrade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r>
              <a:rPr lang="en-US" dirty="0" smtClean="0"/>
              <a:t> (3000×2000 </a:t>
            </a:r>
            <a:r>
              <a:rPr lang="en-US" dirty="0" err="1" smtClean="0"/>
              <a:t>px</a:t>
            </a:r>
            <a:r>
              <a:rPr lang="en-US" dirty="0" smtClean="0"/>
              <a:t>):</a:t>
            </a:r>
          </a:p>
          <a:p>
            <a:pPr lvl="1"/>
            <a:r>
              <a:rPr lang="en-US" dirty="0" smtClean="0"/>
              <a:t>CPU: 32 </a:t>
            </a:r>
            <a:r>
              <a:rPr lang="en-US" dirty="0" err="1" smtClean="0"/>
              <a:t>ms</a:t>
            </a:r>
            <a:r>
              <a:rPr lang="en-US" dirty="0" smtClean="0"/>
              <a:t> (C++), 138 </a:t>
            </a:r>
            <a:r>
              <a:rPr lang="en-US" dirty="0" err="1" smtClean="0"/>
              <a:t>ms</a:t>
            </a:r>
            <a:r>
              <a:rPr lang="en-US" dirty="0" smtClean="0"/>
              <a:t> (Python)</a:t>
            </a:r>
          </a:p>
          <a:p>
            <a:pPr lvl="1"/>
            <a:r>
              <a:rPr lang="en-US" dirty="0" smtClean="0"/>
              <a:t>GPU: 0.555 </a:t>
            </a:r>
            <a:r>
              <a:rPr lang="en-US" dirty="0" err="1" smtClean="0"/>
              <a:t>ms</a:t>
            </a:r>
            <a:r>
              <a:rPr lang="en-US" dirty="0" smtClean="0"/>
              <a:t> (C++), 1 </a:t>
            </a:r>
            <a:r>
              <a:rPr lang="en-US" dirty="0" err="1" smtClean="0"/>
              <a:t>ms</a:t>
            </a:r>
            <a:r>
              <a:rPr lang="en-US" dirty="0" smtClean="0"/>
              <a:t> (Python)</a:t>
            </a:r>
          </a:p>
          <a:p>
            <a:r>
              <a:rPr lang="en-US" dirty="0" err="1" smtClean="0"/>
              <a:t>Vizualna</a:t>
            </a:r>
            <a:r>
              <a:rPr lang="en-US" dirty="0" smtClean="0"/>
              <a:t> </a:t>
            </a:r>
            <a:r>
              <a:rPr lang="en-US" dirty="0" err="1" smtClean="0"/>
              <a:t>kvaliteta</a:t>
            </a:r>
            <a:r>
              <a:rPr lang="en-US" dirty="0" smtClean="0"/>
              <a:t> </a:t>
            </a:r>
            <a:r>
              <a:rPr lang="en-US" dirty="0" err="1" smtClean="0"/>
              <a:t>rezultata</a:t>
            </a:r>
            <a:r>
              <a:rPr lang="en-US" dirty="0" smtClean="0"/>
              <a:t> </a:t>
            </a:r>
            <a:r>
              <a:rPr lang="en-US" dirty="0" err="1" smtClean="0"/>
              <a:t>između</a:t>
            </a:r>
            <a:r>
              <a:rPr lang="en-US" dirty="0" smtClean="0"/>
              <a:t> CPU </a:t>
            </a:r>
            <a:r>
              <a:rPr lang="en-US" dirty="0" err="1" smtClean="0"/>
              <a:t>i</a:t>
            </a:r>
            <a:r>
              <a:rPr lang="en-US" dirty="0" smtClean="0"/>
              <a:t> GPU </a:t>
            </a:r>
            <a:r>
              <a:rPr lang="en-US" dirty="0" err="1" smtClean="0"/>
              <a:t>verzija</a:t>
            </a:r>
            <a:r>
              <a:rPr lang="en-US" dirty="0" smtClean="0"/>
              <a:t> je </a:t>
            </a:r>
            <a:r>
              <a:rPr lang="en-US" dirty="0" err="1" smtClean="0"/>
              <a:t>gotovo</a:t>
            </a:r>
            <a:r>
              <a:rPr lang="en-US" dirty="0" smtClean="0"/>
              <a:t> </a:t>
            </a:r>
            <a:r>
              <a:rPr lang="en-US" dirty="0" err="1" smtClean="0"/>
              <a:t>identična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CUDA </a:t>
            </a:r>
            <a:r>
              <a:rPr lang="en-US" dirty="0" err="1" smtClean="0"/>
              <a:t>omogućuje</a:t>
            </a:r>
            <a:r>
              <a:rPr lang="en-US" dirty="0" smtClean="0"/>
              <a:t> </a:t>
            </a:r>
            <a:r>
              <a:rPr lang="en-US" dirty="0" err="1" smtClean="0"/>
              <a:t>efikasnu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brzu</a:t>
            </a:r>
            <a:r>
              <a:rPr lang="en-US" dirty="0" smtClean="0"/>
              <a:t> </a:t>
            </a:r>
            <a:r>
              <a:rPr lang="en-US" dirty="0" err="1" smtClean="0"/>
              <a:t>obradu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r>
              <a:rPr lang="en-US" dirty="0" smtClean="0"/>
              <a:t> u </a:t>
            </a:r>
            <a:r>
              <a:rPr lang="en-US" dirty="0" err="1" smtClean="0"/>
              <a:t>stvarnom</a:t>
            </a:r>
            <a:r>
              <a:rPr lang="en-US" dirty="0" smtClean="0"/>
              <a:t> </a:t>
            </a:r>
            <a:r>
              <a:rPr lang="en-US" dirty="0" err="1" smtClean="0"/>
              <a:t>vremenu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Idealno</a:t>
            </a:r>
            <a:r>
              <a:rPr lang="en-US" dirty="0" smtClean="0"/>
              <a:t> </a:t>
            </a:r>
            <a:r>
              <a:rPr lang="en-US" dirty="0" err="1" smtClean="0"/>
              <a:t>rješenje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primjene</a:t>
            </a:r>
            <a:r>
              <a:rPr lang="en-US" dirty="0" smtClean="0"/>
              <a:t> s </a:t>
            </a:r>
            <a:r>
              <a:rPr lang="en-US" dirty="0" err="1" smtClean="0"/>
              <a:t>visokim</a:t>
            </a:r>
            <a:r>
              <a:rPr lang="en-US" dirty="0" smtClean="0"/>
              <a:t> </a:t>
            </a:r>
            <a:r>
              <a:rPr lang="en-US" dirty="0" err="1" smtClean="0"/>
              <a:t>zahtjevima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brzinom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video </a:t>
            </a:r>
            <a:r>
              <a:rPr lang="en-US" dirty="0" err="1" smtClean="0"/>
              <a:t>analitika</a:t>
            </a:r>
            <a:r>
              <a:rPr lang="hr-HR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autonomna</a:t>
            </a:r>
            <a:r>
              <a:rPr lang="en-US" dirty="0" smtClean="0"/>
              <a:t> </a:t>
            </a:r>
            <a:r>
              <a:rPr lang="en-US" dirty="0" err="1" smtClean="0"/>
              <a:t>vožnja</a:t>
            </a:r>
            <a:r>
              <a:rPr lang="hr-HR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industrijski</a:t>
            </a:r>
            <a:r>
              <a:rPr lang="en-US" dirty="0" smtClean="0"/>
              <a:t> </a:t>
            </a:r>
            <a:r>
              <a:rPr lang="en-US" dirty="0" err="1" smtClean="0"/>
              <a:t>sustavi</a:t>
            </a:r>
            <a:r>
              <a:rPr lang="en-US" dirty="0" smtClean="0"/>
              <a:t> </a:t>
            </a:r>
            <a:r>
              <a:rPr lang="en-US" dirty="0" err="1" smtClean="0"/>
              <a:t>nadzora</a:t>
            </a:r>
            <a:endParaRPr lang="en-US" dirty="0" smtClean="0"/>
          </a:p>
          <a:p>
            <a:r>
              <a:rPr lang="en-US" dirty="0" err="1" smtClean="0"/>
              <a:t>Analiza</a:t>
            </a:r>
            <a:r>
              <a:rPr lang="en-US" dirty="0" smtClean="0"/>
              <a:t> </a:t>
            </a:r>
            <a:r>
              <a:rPr lang="en-US" dirty="0" err="1" smtClean="0"/>
              <a:t>potvrđuje</a:t>
            </a:r>
            <a:r>
              <a:rPr lang="en-US" dirty="0" smtClean="0"/>
              <a:t> </a:t>
            </a:r>
            <a:r>
              <a:rPr lang="en-US" dirty="0" err="1" smtClean="0"/>
              <a:t>veliki</a:t>
            </a:r>
            <a:r>
              <a:rPr lang="en-US" dirty="0" smtClean="0"/>
              <a:t> </a:t>
            </a:r>
            <a:r>
              <a:rPr lang="en-US" dirty="0" err="1" smtClean="0"/>
              <a:t>praktični</a:t>
            </a:r>
            <a:r>
              <a:rPr lang="en-US" dirty="0" smtClean="0"/>
              <a:t> </a:t>
            </a:r>
            <a:r>
              <a:rPr lang="en-US" dirty="0" err="1" smtClean="0"/>
              <a:t>doprinos</a:t>
            </a:r>
            <a:r>
              <a:rPr lang="en-US" dirty="0" smtClean="0"/>
              <a:t> </a:t>
            </a:r>
            <a:r>
              <a:rPr lang="en-US" dirty="0" err="1" smtClean="0"/>
              <a:t>paralelizacije</a:t>
            </a:r>
            <a:r>
              <a:rPr lang="en-US" dirty="0" smtClean="0"/>
              <a:t> u </a:t>
            </a:r>
            <a:r>
              <a:rPr lang="en-US" dirty="0" err="1" smtClean="0"/>
              <a:t>računalnom</a:t>
            </a:r>
            <a:r>
              <a:rPr lang="en-US" dirty="0" smtClean="0"/>
              <a:t> </a:t>
            </a:r>
            <a:r>
              <a:rPr lang="en-US" dirty="0" err="1" smtClean="0"/>
              <a:t>vidu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0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296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Franklin Gothic Book</vt:lpstr>
      <vt:lpstr>Franklin Gothic Medium</vt:lpstr>
      <vt:lpstr>Times New Roman</vt:lpstr>
      <vt:lpstr>Office Theme</vt:lpstr>
      <vt:lpstr>Sobel filter na CUDA – Ubrzanje obrade slike pomoću paralelizma</vt:lpstr>
      <vt:lpstr>Uvod</vt:lpstr>
      <vt:lpstr>Što je CUDA?</vt:lpstr>
      <vt:lpstr>Sobel filter</vt:lpstr>
      <vt:lpstr>PowerPoint Presentation</vt:lpstr>
      <vt:lpstr>CPU implementacija</vt:lpstr>
      <vt:lpstr>GPU implementacija</vt:lpstr>
      <vt:lpstr>Usporedba rezultata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Sobel filter</dc:title>
  <dc:creator>Dominik</dc:creator>
  <cp:lastModifiedBy>Dominik</cp:lastModifiedBy>
  <cp:revision>6</cp:revision>
  <dcterms:created xsi:type="dcterms:W3CDTF">2025-06-12T10:10:27Z</dcterms:created>
  <dcterms:modified xsi:type="dcterms:W3CDTF">2025-06-12T10:50:30Z</dcterms:modified>
</cp:coreProperties>
</file>