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5"/>
    <p:sldMasterId id="214748368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Figtree Black"/>
      <p:bold r:id="rId27"/>
      <p:boldItalic r:id="rId28"/>
    </p:embeddedFont>
    <p:embeddedFont>
      <p:font typeface="Hanken Grotesk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C26EE8-2FC1-49CE-B216-ABC71CE332B7}">
  <a:tblStyle styleId="{94C26EE8-2FC1-49CE-B216-ABC71CE332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FigtreeBlack-boldItalic.fntdata"/><Relationship Id="rId27" Type="http://schemas.openxmlformats.org/officeDocument/2006/relationships/font" Target="fonts/FigtreeBlack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HankenGrotesk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ankenGrotesk-italic.fntdata"/><Relationship Id="rId30" Type="http://schemas.openxmlformats.org/officeDocument/2006/relationships/font" Target="fonts/HankenGrotesk-bold.fntdata"/><Relationship Id="rId11" Type="http://schemas.openxmlformats.org/officeDocument/2006/relationships/slide" Target="slides/slide4.xml"/><Relationship Id="rId33" Type="http://schemas.openxmlformats.org/officeDocument/2006/relationships/font" Target="fonts/Lato-regular.fntdata"/><Relationship Id="rId10" Type="http://schemas.openxmlformats.org/officeDocument/2006/relationships/slide" Target="slides/slide3.xml"/><Relationship Id="rId32" Type="http://schemas.openxmlformats.org/officeDocument/2006/relationships/font" Target="fonts/HankenGrotesk-boldItalic.fntdata"/><Relationship Id="rId13" Type="http://schemas.openxmlformats.org/officeDocument/2006/relationships/slide" Target="slides/slide6.xml"/><Relationship Id="rId35" Type="http://schemas.openxmlformats.org/officeDocument/2006/relationships/font" Target="fonts/Lato-italic.fntdata"/><Relationship Id="rId12" Type="http://schemas.openxmlformats.org/officeDocument/2006/relationships/slide" Target="slides/slide5.xml"/><Relationship Id="rId34" Type="http://schemas.openxmlformats.org/officeDocument/2006/relationships/font" Target="fonts/Lato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Lat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e844a2a17f_1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2e844a2a17f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ea5d5cb39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2ea5d5cb39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e844a2a17f_1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2e844a2a17f_1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Include a finished table 3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ea6ad536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ea6ad536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e9c0028f2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2e9c0028f2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Include best model, what was done to prepare, what methods were used in model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ea6ad536c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2ea6ad536c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Include best model, what was done to prepare, what methods were used in model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e9e105ac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e9e105ac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e9e105ac3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e9e105ac3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e9c0028f2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g2e9c0028f2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e844a2a17f_1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2e844a2a17f_1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e844a2a17f_1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g2e844a2a17f_1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e844a2a17f_1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2e844a2a17f_1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e844a2a17f_1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2e844a2a17f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ea6ad536c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ea6ad536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e844a2a17f_1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2e844a2a17f_1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e844a2a17f_1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2e844a2a17f_1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e926d10d3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2e926d10d3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e926d10d3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2e926d10d3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ea5d5cb39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2ea5d5cb39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14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56" name="Google Shape;5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" name="Google Shape;57;p14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14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5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64" name="Google Shape;64;p15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65" name="Google Shape;65;p15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6" name="Google Shape;66;p15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7" name="Google Shape;67;p15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8" name="Google Shape;68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16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73" name="Google Shape;73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" name="Google Shape;74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16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6" name="Google Shape;76;p16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2" type="subTitle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3" type="subTitle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4" type="subTitle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" name="Google Shape;82;p16"/>
          <p:cNvSpPr txBox="1"/>
          <p:nvPr>
            <p:ph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" name="Google Shape;83;p16"/>
          <p:cNvSpPr txBox="1"/>
          <p:nvPr>
            <p:ph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" name="Google Shape;84;p16"/>
          <p:cNvSpPr txBox="1"/>
          <p:nvPr>
            <p:ph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5" name="Google Shape;85;p16"/>
          <p:cNvSpPr txBox="1"/>
          <p:nvPr>
            <p:ph idx="9" type="subTitle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3" type="subTitle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4" type="title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8" name="Google Shape;88;p16"/>
          <p:cNvSpPr txBox="1"/>
          <p:nvPr>
            <p:ph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9" name="Google Shape;89;p16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7" type="subTitle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18" type="subTitle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19" type="subTitle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20" type="subTitle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21" type="subTitle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17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98" name="Google Shape;98;p17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" name="Google Shape;99;p17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" name="Google Shape;100;p17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1" name="Google Shape;101;p17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17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3" name="Google Shape;103;p17"/>
          <p:cNvSpPr txBox="1"/>
          <p:nvPr>
            <p:ph idx="1" type="subTitle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18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07" name="Google Shape;107;p18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" name="Google Shape;108;p18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" name="Google Shape;109;p18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0" name="Google Shape;110;p18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11" name="Google Shape;111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" name="Google Shape;112;p18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" name="Google Shape;113;p18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4" name="Google Shape;114;p18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2" type="subTitle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4" type="subTitle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5" type="subTitle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6" type="subTitle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19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24" name="Google Shape;124;p1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" name="Google Shape;125;p19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19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7" name="Google Shape;127;p19"/>
          <p:cNvSpPr txBox="1"/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8" name="Google Shape;128;p19"/>
          <p:cNvSpPr txBox="1"/>
          <p:nvPr>
            <p:ph idx="1" type="subTitle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20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132" name="Google Shape;132;p20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3" name="Google Shape;133;p20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20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5" name="Google Shape;135;p20"/>
          <p:cNvSpPr txBox="1"/>
          <p:nvPr>
            <p:ph hasCustomPrompt="1" type="title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6" name="Google Shape;136;p20"/>
          <p:cNvSpPr txBox="1"/>
          <p:nvPr>
            <p:ph idx="1" type="subTitle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21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140" name="Google Shape;140;p21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141" name="Google Shape;141;p21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2" name="Google Shape;142;p21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43" name="Google Shape;143;p21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4" name="Google Shape;144;p21"/>
          <p:cNvSpPr txBox="1"/>
          <p:nvPr>
            <p:ph type="title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2" type="title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3" type="subTitle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21"/>
          <p:cNvSpPr txBox="1"/>
          <p:nvPr>
            <p:ph idx="4" type="title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5" type="subTitle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>
            <a:off x="35528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22"/>
          <p:cNvGrpSpPr/>
          <p:nvPr/>
        </p:nvGrpSpPr>
        <p:grpSpPr>
          <a:xfrm>
            <a:off x="-50475" y="232800"/>
            <a:ext cx="8961675" cy="4684500"/>
            <a:chOff x="-50475" y="232800"/>
            <a:chExt cx="8961675" cy="4684500"/>
          </a:xfrm>
        </p:grpSpPr>
        <p:sp>
          <p:nvSpPr>
            <p:cNvPr id="153" name="Google Shape;153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" name="Google Shape;154;p22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5" name="Google Shape;155;p22"/>
          <p:cNvSpPr txBox="1"/>
          <p:nvPr>
            <p:ph type="title"/>
          </p:nvPr>
        </p:nvSpPr>
        <p:spPr>
          <a:xfrm>
            <a:off x="720000" y="1203900"/>
            <a:ext cx="31983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" type="subTitle"/>
          </p:nvPr>
        </p:nvSpPr>
        <p:spPr>
          <a:xfrm>
            <a:off x="720000" y="2706062"/>
            <a:ext cx="31983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/>
          <p:nvPr>
            <p:ph idx="2" type="pic"/>
          </p:nvPr>
        </p:nvSpPr>
        <p:spPr>
          <a:xfrm>
            <a:off x="4494050" y="0"/>
            <a:ext cx="4650000" cy="5143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23"/>
          <p:cNvSpPr txBox="1"/>
          <p:nvPr>
            <p:ph type="title"/>
          </p:nvPr>
        </p:nvSpPr>
        <p:spPr>
          <a:xfrm>
            <a:off x="720000" y="4045175"/>
            <a:ext cx="7710900" cy="56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24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164" name="Google Shape;164;p2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t/>
              </a:r>
              <a:endParaRPr b="0" i="0" sz="38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165" name="Google Shape;165;p24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24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7" name="Google Shape;167;p24"/>
          <p:cNvSpPr txBox="1"/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25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171" name="Google Shape;171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2" name="Google Shape;172;p25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25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4" name="Google Shape;174;p25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26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78" name="Google Shape;178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" name="Google Shape;179;p26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" name="Google Shape;180;p26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1" name="Google Shape;181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2" name="Google Shape;182;p26"/>
          <p:cNvSpPr txBox="1"/>
          <p:nvPr>
            <p:ph idx="1" type="subTitle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6"/>
          <p:cNvSpPr txBox="1"/>
          <p:nvPr>
            <p:ph idx="2" type="subTitle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6"/>
          <p:cNvSpPr txBox="1"/>
          <p:nvPr>
            <p:ph idx="3" type="subTitle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6"/>
          <p:cNvSpPr txBox="1"/>
          <p:nvPr>
            <p:ph idx="4" type="subTitle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6" name="Google Shape;186;p26"/>
          <p:cNvSpPr txBox="1"/>
          <p:nvPr>
            <p:ph idx="5" type="subTitle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7" name="Google Shape;187;p26"/>
          <p:cNvSpPr txBox="1"/>
          <p:nvPr>
            <p:ph idx="6" type="subTitle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p27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91" name="Google Shape;191;p2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2" name="Google Shape;192;p27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" name="Google Shape;193;p27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4" name="Google Shape;194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1" type="subTitle"/>
          </p:nvPr>
        </p:nvSpPr>
        <p:spPr>
          <a:xfrm>
            <a:off x="977801" y="2514225"/>
            <a:ext cx="22425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2" type="subTitle"/>
          </p:nvPr>
        </p:nvSpPr>
        <p:spPr>
          <a:xfrm>
            <a:off x="3450748" y="2514225"/>
            <a:ext cx="22425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7"/>
          <p:cNvSpPr txBox="1"/>
          <p:nvPr>
            <p:ph idx="3" type="subTitle"/>
          </p:nvPr>
        </p:nvSpPr>
        <p:spPr>
          <a:xfrm>
            <a:off x="5923698" y="2514225"/>
            <a:ext cx="22425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7"/>
          <p:cNvSpPr txBox="1"/>
          <p:nvPr>
            <p:ph idx="4" type="subTitle"/>
          </p:nvPr>
        </p:nvSpPr>
        <p:spPr>
          <a:xfrm>
            <a:off x="977803" y="2285625"/>
            <a:ext cx="2242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9" name="Google Shape;199;p27"/>
          <p:cNvSpPr txBox="1"/>
          <p:nvPr>
            <p:ph idx="5" type="subTitle"/>
          </p:nvPr>
        </p:nvSpPr>
        <p:spPr>
          <a:xfrm>
            <a:off x="3450747" y="2285625"/>
            <a:ext cx="2242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0" name="Google Shape;200;p27"/>
          <p:cNvSpPr txBox="1"/>
          <p:nvPr>
            <p:ph idx="6" type="subTitle"/>
          </p:nvPr>
        </p:nvSpPr>
        <p:spPr>
          <a:xfrm>
            <a:off x="5923697" y="2285625"/>
            <a:ext cx="2242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8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04" name="Google Shape;204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5" name="Google Shape;205;p28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28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7" name="Google Shape;20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8" name="Google Shape;208;p28"/>
          <p:cNvSpPr txBox="1"/>
          <p:nvPr>
            <p:ph idx="1" type="subTitle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idx="2" type="subTitle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8"/>
          <p:cNvSpPr txBox="1"/>
          <p:nvPr>
            <p:ph idx="3" type="subTitle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4" type="subTitle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8"/>
          <p:cNvSpPr txBox="1"/>
          <p:nvPr>
            <p:ph idx="5" type="subTitle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8"/>
          <p:cNvSpPr txBox="1"/>
          <p:nvPr>
            <p:ph idx="6" type="subTitle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8"/>
          <p:cNvSpPr txBox="1"/>
          <p:nvPr>
            <p:ph idx="7" type="subTitle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5" name="Google Shape;215;p28"/>
          <p:cNvSpPr txBox="1"/>
          <p:nvPr>
            <p:ph idx="8" type="subTitle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6" name="Google Shape;216;p28"/>
          <p:cNvSpPr txBox="1"/>
          <p:nvPr>
            <p:ph idx="9" type="subTitle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7" name="Google Shape;217;p28"/>
          <p:cNvSpPr txBox="1"/>
          <p:nvPr>
            <p:ph idx="13" type="subTitle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8" name="Google Shape;218;p28"/>
          <p:cNvSpPr txBox="1"/>
          <p:nvPr>
            <p:ph idx="14" type="subTitle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9" name="Google Shape;219;p28"/>
          <p:cNvSpPr txBox="1"/>
          <p:nvPr>
            <p:ph idx="15" type="subTitle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29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23" name="Google Shape;223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4" name="Google Shape;224;p29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29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6" name="Google Shape;226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30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31" name="Google Shape;231;p3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2" name="Google Shape;232;p30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3" name="Google Shape;233;p30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4" name="Google Shape;234;p30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31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238" name="Google Shape;238;p3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9" name="Google Shape;239;p31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0" name="Google Shape;240;p31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1" name="Google Shape;241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2" name="Google Shape;242;p31"/>
          <p:cNvSpPr txBox="1"/>
          <p:nvPr>
            <p:ph idx="1" type="subTitle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243" name="Google Shape;243;p31"/>
          <p:cNvSpPr txBox="1"/>
          <p:nvPr>
            <p:ph idx="2" type="subTitle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244" name="Google Shape;244;p31"/>
          <p:cNvSpPr txBox="1"/>
          <p:nvPr>
            <p:ph idx="3" type="subTitle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4" type="subTitle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p32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9" name="Google Shape;249;p3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0" name="Google Shape;250;p3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3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2" name="Google Shape;252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33"/>
          <p:cNvGrpSpPr/>
          <p:nvPr/>
        </p:nvGrpSpPr>
        <p:grpSpPr>
          <a:xfrm>
            <a:off x="-19050" y="-16000"/>
            <a:ext cx="8930250" cy="4933300"/>
            <a:chOff x="-19050" y="-16000"/>
            <a:chExt cx="8930250" cy="4933300"/>
          </a:xfrm>
        </p:grpSpPr>
        <p:sp>
          <p:nvSpPr>
            <p:cNvPr id="264" name="Google Shape;264;p3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5" name="Google Shape;265;p33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" name="Google Shape;266;p33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67" name="Google Shape;267;p33"/>
          <p:cNvSpPr txBox="1"/>
          <p:nvPr>
            <p:ph type="title"/>
          </p:nvPr>
        </p:nvSpPr>
        <p:spPr>
          <a:xfrm>
            <a:off x="720000" y="44805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8" name="Google Shape;268;p33"/>
          <p:cNvSpPr txBox="1"/>
          <p:nvPr>
            <p:ph idx="1" type="subTitle"/>
          </p:nvPr>
        </p:nvSpPr>
        <p:spPr>
          <a:xfrm>
            <a:off x="1733625" y="1361025"/>
            <a:ext cx="6580200" cy="29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p34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272" name="Google Shape;272;p3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3" name="Google Shape;273;p3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" name="Google Shape;274;p34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5" name="Google Shape;275;p34"/>
          <p:cNvSpPr txBox="1"/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6" name="Google Shape;276;p34"/>
          <p:cNvSpPr txBox="1"/>
          <p:nvPr>
            <p:ph idx="1" type="subTitle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Google Shape;279;p35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80" name="Google Shape;280;p35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1" name="Google Shape;281;p35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" name="Google Shape;282;p35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3" name="Google Shape;283;p35"/>
          <p:cNvSpPr txBox="1"/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4" name="Google Shape;284;p35"/>
          <p:cNvSpPr txBox="1"/>
          <p:nvPr>
            <p:ph idx="1" type="subTitle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35"/>
          <p:cNvSpPr txBox="1"/>
          <p:nvPr/>
        </p:nvSpPr>
        <p:spPr>
          <a:xfrm>
            <a:off x="1094225" y="3383825"/>
            <a:ext cx="5797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/>
              </a:rPr>
              <a:t>Slidesgo</a:t>
            </a:r>
            <a:r>
              <a:rPr b="1" i="0" lang="en" sz="12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b="0" i="0" lang="en" sz="12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 by</a:t>
            </a:r>
            <a:r>
              <a:rPr b="1" i="0" lang="en" sz="12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b="1" i="0" lang="en" sz="1200" u="sng" cap="none" strike="noStrike">
                <a:solidFill>
                  <a:schemeClr val="hlink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/>
              </a:rPr>
              <a:t>Flaticon</a:t>
            </a:r>
            <a:r>
              <a:rPr b="1" i="0" lang="en" sz="12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b="0" i="0" lang="en" sz="12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infographics &amp; images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/>
              </a:rPr>
              <a:t>Freepik</a:t>
            </a:r>
            <a:r>
              <a:rPr b="1" i="0" lang="en" sz="1200" u="sng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i="0" sz="1200" u="sng" cap="none" strike="noStrike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36"/>
          <p:cNvGrpSpPr/>
          <p:nvPr/>
        </p:nvGrpSpPr>
        <p:grpSpPr>
          <a:xfrm>
            <a:off x="232200" y="232800"/>
            <a:ext cx="8937900" cy="4932875"/>
            <a:chOff x="232200" y="232800"/>
            <a:chExt cx="8937900" cy="4932875"/>
          </a:xfrm>
        </p:grpSpPr>
        <p:sp>
          <p:nvSpPr>
            <p:cNvPr id="289" name="Google Shape;289;p3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0" name="Google Shape;290;p36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" name="Google Shape;291;p36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2" name="Google Shape;292;p36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3" name="Google Shape;293;p36"/>
          <p:cNvSpPr txBox="1"/>
          <p:nvPr>
            <p:ph idx="1" type="subTitle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p37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297" name="Google Shape;297;p3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8" name="Google Shape;298;p37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9" name="Google Shape;299;p37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00" name="Google Shape;300;p37"/>
          <p:cNvSpPr txBox="1"/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01" name="Google Shape;301;p37"/>
          <p:cNvSpPr txBox="1"/>
          <p:nvPr>
            <p:ph idx="1" type="subTitle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Google Shape;304;p38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305" name="Google Shape;305;p3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6" name="Google Shape;306;p38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38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08" name="Google Shape;308;p38"/>
          <p:cNvSpPr txBox="1"/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9" name="Google Shape;309;p38"/>
          <p:cNvSpPr txBox="1"/>
          <p:nvPr>
            <p:ph idx="1" type="subTitle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" name="Google Shape;313;p40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314" name="Google Shape;314;p4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5" name="Google Shape;315;p40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316" name="Google Shape;316;p40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7" name="Google Shape;317;p40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" name="Google Shape;320;p41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321" name="Google Shape;321;p4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2" name="Google Shape;322;p41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3" name="Google Shape;323;p41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b="0" i="0" sz="28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b="0" i="0" sz="30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b="0" i="0" sz="30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b="0" i="0" sz="30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b="0" i="0" sz="30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b="0" i="0" sz="30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b="0" i="0" sz="30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b="0" i="0" sz="30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b="0" i="0" sz="30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 b="0" i="0" sz="14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 b="0" i="0" sz="14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 b="0" i="0" sz="14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 b="0" i="0" sz="14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 b="0" i="0" sz="14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 b="0" i="0" sz="14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 b="0" i="0" sz="14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 b="0" i="0" sz="14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 b="0" i="0" sz="14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>
            <p:ph type="ctrTitle"/>
          </p:nvPr>
        </p:nvSpPr>
        <p:spPr>
          <a:xfrm>
            <a:off x="1087125" y="1670225"/>
            <a:ext cx="6385800" cy="13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400">
                <a:latin typeface="Times New Roman"/>
                <a:ea typeface="Times New Roman"/>
                <a:cs typeface="Times New Roman"/>
                <a:sym typeface="Times New Roman"/>
              </a:rPr>
              <a:t>United Health Services</a:t>
            </a:r>
            <a:endParaRPr b="1" sz="4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Logistic Regression Analysis</a:t>
            </a:r>
            <a:endParaRPr b="1"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42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Zachary Baker, Katrina Knickerbocker, Jonathan Lin, Debadutta Mishra, Michael Simmons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937150" y="768400"/>
            <a:ext cx="68337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- Target Encoding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51"/>
          <p:cNvSpPr txBox="1"/>
          <p:nvPr>
            <p:ph idx="1" type="subTitle"/>
          </p:nvPr>
        </p:nvSpPr>
        <p:spPr>
          <a:xfrm>
            <a:off x="937150" y="1876500"/>
            <a:ext cx="39771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Used in analysis for ZIP codes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Replaces a feature’s categories with a number derived from the target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Beneficial for variables with a large set of different responses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(Avoids curse of dimensionality)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51"/>
          <p:cNvSpPr txBox="1"/>
          <p:nvPr>
            <p:ph idx="1" type="subTitle"/>
          </p:nvPr>
        </p:nvSpPr>
        <p:spPr>
          <a:xfrm>
            <a:off x="5696825" y="1268025"/>
            <a:ext cx="18933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Simple Example: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6" name="Google Shape;40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275" y="1759725"/>
            <a:ext cx="2034409" cy="27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475" y="822975"/>
            <a:ext cx="7683048" cy="36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750" y="1607875"/>
            <a:ext cx="4339139" cy="24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3"/>
          <p:cNvSpPr txBox="1"/>
          <p:nvPr>
            <p:ph type="title"/>
          </p:nvPr>
        </p:nvSpPr>
        <p:spPr>
          <a:xfrm>
            <a:off x="937150" y="768400"/>
            <a:ext cx="68337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Results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53"/>
          <p:cNvSpPr txBox="1"/>
          <p:nvPr/>
        </p:nvSpPr>
        <p:spPr>
          <a:xfrm>
            <a:off x="5279775" y="1431550"/>
            <a:ext cx="2697000" cy="27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AIC is a calculation used to compare different models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the model’s log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likelihood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a penalty for the number of parameters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Goodness of fit vs model complexity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type="title"/>
          </p:nvPr>
        </p:nvSpPr>
        <p:spPr>
          <a:xfrm>
            <a:off x="937150" y="768400"/>
            <a:ext cx="68337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Results - Best Model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54"/>
          <p:cNvSpPr txBox="1"/>
          <p:nvPr>
            <p:ph idx="1" type="subTitle"/>
          </p:nvPr>
        </p:nvSpPr>
        <p:spPr>
          <a:xfrm>
            <a:off x="937150" y="1517563"/>
            <a:ext cx="34443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Significant Variables: 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Age, PackYrs, QuitYrs, Latest_LDCT_Exists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Method: 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Only used populated PackYrs and QuitYRs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All categorical variables binary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Mean target encoded ZIP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Continuous variables standardized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25" name="Google Shape;425;p54"/>
          <p:cNvGraphicFramePr/>
          <p:nvPr/>
        </p:nvGraphicFramePr>
        <p:xfrm>
          <a:off x="5203725" y="317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{94C26EE8-2FC1-49CE-B216-ABC71CE332B7}</a:tableStyleId>
              </a:tblPr>
              <a:tblGrid>
                <a:gridCol w="1638975"/>
                <a:gridCol w="865825"/>
              </a:tblGrid>
              <a:tr h="28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No. Observations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4501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Pseudo R-Squared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0.1599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Log-Likelihood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-282.05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pic>
        <p:nvPicPr>
          <p:cNvPr id="426" name="Google Shape;42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475" y="1517575"/>
            <a:ext cx="3435297" cy="14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5"/>
          <p:cNvSpPr txBox="1"/>
          <p:nvPr>
            <p:ph type="title"/>
          </p:nvPr>
        </p:nvSpPr>
        <p:spPr>
          <a:xfrm>
            <a:off x="937150" y="768400"/>
            <a:ext cx="68337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Results - Causal Model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55"/>
          <p:cNvSpPr txBox="1"/>
          <p:nvPr>
            <p:ph idx="1" type="subTitle"/>
          </p:nvPr>
        </p:nvSpPr>
        <p:spPr>
          <a:xfrm>
            <a:off x="937150" y="1417600"/>
            <a:ext cx="37005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Significant Variables: 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Age, QuitYrs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Method: 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Limited predictors to Age, PackYrs, and QuitYrs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Only used records with populated PackYrs and QuitYrs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All categorical variables binary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Target Encoded ZIP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Continuous variables standardized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33" name="Google Shape;433;p55"/>
          <p:cNvGraphicFramePr/>
          <p:nvPr/>
        </p:nvGraphicFramePr>
        <p:xfrm>
          <a:off x="5203725" y="307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{94C26EE8-2FC1-49CE-B216-ABC71CE332B7}</a:tableStyleId>
              </a:tblPr>
              <a:tblGrid>
                <a:gridCol w="1638975"/>
                <a:gridCol w="865825"/>
              </a:tblGrid>
              <a:tr h="28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No. Observations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4501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Log-Likelihood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-313.45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pic>
        <p:nvPicPr>
          <p:cNvPr id="434" name="Google Shape;43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138" y="1580700"/>
            <a:ext cx="284797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/>
          <p:nvPr>
            <p:ph type="title"/>
          </p:nvPr>
        </p:nvSpPr>
        <p:spPr>
          <a:xfrm>
            <a:off x="783775" y="567275"/>
            <a:ext cx="6259800" cy="5106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Sample Analysis</a:t>
            </a:r>
            <a:endParaRPr b="1" sz="3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56"/>
          <p:cNvSpPr txBox="1"/>
          <p:nvPr/>
        </p:nvSpPr>
        <p:spPr>
          <a:xfrm>
            <a:off x="749950" y="1001025"/>
            <a:ext cx="4983000" cy="3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Method: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was divided into sub samples based on different age groups.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categorical variables binary.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Regression imputation, Logit model was applied to each subset of data.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used for analysis: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PackYrs,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QuitYrs,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Tobacco_CurrentUse,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Age,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Sex_Male,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Race_White,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Ethnicity_Unknown,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Ethnicity_Hispanic,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Latest_LDCT_Exists</a:t>
            </a:r>
            <a:endParaRPr sz="8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441" name="Google Shape;44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800" y="3134300"/>
            <a:ext cx="4705525" cy="13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7"/>
          <p:cNvSpPr txBox="1"/>
          <p:nvPr/>
        </p:nvSpPr>
        <p:spPr>
          <a:xfrm>
            <a:off x="826150" y="1077225"/>
            <a:ext cx="4762500" cy="3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Significant Variables</a:t>
            </a: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age group 30-50, PackYrs, QuitYrs, TobaccoUser_Current and Race_White seem to be the significant features.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Similarly for age group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50-70,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PackYrs, QuitYrs,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TobaccoUser_Current,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Age,Sex_Male and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Latest_LDCT_exists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the significant features.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age group 70-80,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just the QuitYrs.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47" name="Google Shape;447;p57"/>
          <p:cNvSpPr txBox="1"/>
          <p:nvPr>
            <p:ph type="title"/>
          </p:nvPr>
        </p:nvSpPr>
        <p:spPr>
          <a:xfrm>
            <a:off x="783775" y="567275"/>
            <a:ext cx="6259800" cy="510600"/>
          </a:xfrm>
          <a:prstGeom prst="rect">
            <a:avLst/>
          </a:prstGeom>
          <a:solidFill>
            <a:schemeClr val="accent6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Sample Analysis</a:t>
            </a:r>
            <a:endParaRPr b="1" sz="3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8" name="Google Shape;44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400" y="1950825"/>
            <a:ext cx="4675926" cy="25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8"/>
          <p:cNvSpPr txBox="1"/>
          <p:nvPr>
            <p:ph type="title"/>
          </p:nvPr>
        </p:nvSpPr>
        <p:spPr>
          <a:xfrm>
            <a:off x="406950" y="455650"/>
            <a:ext cx="83301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Social Determinants of Health Dataset</a:t>
            </a:r>
            <a:endParaRPr b="1"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58"/>
          <p:cNvSpPr txBox="1"/>
          <p:nvPr/>
        </p:nvSpPr>
        <p:spPr>
          <a:xfrm>
            <a:off x="406950" y="1250100"/>
            <a:ext cx="3319200" cy="23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SDOH dataset includes 34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variables, introducing more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factors to lung cancer analysis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 &amp; Limitations: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analysis done with time restraint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variables are &gt; 50% null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5" name="Google Shape;455;p58"/>
          <p:cNvPicPr preferRelativeResize="0"/>
          <p:nvPr/>
        </p:nvPicPr>
        <p:blipFill rotWithShape="1">
          <a:blip r:embed="rId3">
            <a:alphaModFix/>
          </a:blip>
          <a:srcRect b="0" l="6629" r="0" t="0"/>
          <a:stretch/>
        </p:blipFill>
        <p:spPr>
          <a:xfrm>
            <a:off x="3668900" y="1180900"/>
            <a:ext cx="5193402" cy="30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/>
          <p:nvPr>
            <p:ph type="title"/>
          </p:nvPr>
        </p:nvSpPr>
        <p:spPr>
          <a:xfrm>
            <a:off x="406950" y="791800"/>
            <a:ext cx="83301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Social Determinants of Health -</a:t>
            </a:r>
            <a:endParaRPr b="1"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Initial Analysis</a:t>
            </a:r>
            <a:endParaRPr b="1"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p59"/>
          <p:cNvSpPr txBox="1"/>
          <p:nvPr/>
        </p:nvSpPr>
        <p:spPr>
          <a:xfrm>
            <a:off x="568575" y="1441000"/>
            <a:ext cx="5276700" cy="30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Significant Variables: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PackYrs, QuitYrs, </a:t>
            </a:r>
            <a:r>
              <a:rPr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HOSP_OR_ED_RISK_SCORE, Chronic Lung Disease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Future Analysis:</a:t>
            </a:r>
            <a:endParaRPr b="1"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Null Values - drop or perform imputation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Subset Analysis - internal versus external factors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Target encoding vs one-hot  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62" name="Google Shape;462;p59"/>
          <p:cNvGraphicFramePr/>
          <p:nvPr/>
        </p:nvGraphicFramePr>
        <p:xfrm>
          <a:off x="6232250" y="93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{94C26EE8-2FC1-49CE-B216-ABC71CE332B7}</a:tableStyleId>
              </a:tblPr>
              <a:tblGrid>
                <a:gridCol w="1638975"/>
                <a:gridCol w="865825"/>
              </a:tblGrid>
              <a:tr h="35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55.1%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PackYrs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12.1%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QuitYrs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–25.8%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Risk_Score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14.1%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Chronic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369%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pic>
        <p:nvPicPr>
          <p:cNvPr id="463" name="Google Shape;46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1423" y="3132725"/>
            <a:ext cx="1706450" cy="16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"/>
          <p:cNvSpPr txBox="1"/>
          <p:nvPr>
            <p:ph type="title"/>
          </p:nvPr>
        </p:nvSpPr>
        <p:spPr>
          <a:xfrm>
            <a:off x="441725" y="513600"/>
            <a:ext cx="68337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4000">
                <a:latin typeface="Times New Roman"/>
                <a:ea typeface="Times New Roman"/>
                <a:cs typeface="Times New Roman"/>
                <a:sym typeface="Times New Roman"/>
              </a:rPr>
              <a:t>Implications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60"/>
          <p:cNvSpPr txBox="1"/>
          <p:nvPr/>
        </p:nvSpPr>
        <p:spPr>
          <a:xfrm>
            <a:off x="441725" y="1385425"/>
            <a:ext cx="8154000" cy="3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c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ommon significant variables: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PackYrs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QuitYrs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Sex (Male)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Tobacco_Current_Use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also frequently appear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Residents in Broome County who are likely to have a positive lung cancer history if they have any of any of the below: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Older: 47.3% increased odds per year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More Pack Yrs: 23.7% increased odds per year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Reduced QuitYrs: -63.8% decreased odds per year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70" name="Google Shape;470;p60"/>
          <p:cNvGraphicFramePr/>
          <p:nvPr/>
        </p:nvGraphicFramePr>
        <p:xfrm>
          <a:off x="6158925" y="346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{94C26EE8-2FC1-49CE-B216-ABC71CE332B7}</a:tableStyleId>
              </a:tblPr>
              <a:tblGrid>
                <a:gridCol w="1218400"/>
                <a:gridCol w="1218400"/>
              </a:tblGrid>
              <a:tr h="3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47.3%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PackYrs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23.7%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QuitYrs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-63.8%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Google Shape;334;p43"/>
          <p:cNvCxnSpPr>
            <a:stCxn id="335" idx="1"/>
          </p:cNvCxnSpPr>
          <p:nvPr/>
        </p:nvCxnSpPr>
        <p:spPr>
          <a:xfrm rot="10800000">
            <a:off x="-167825" y="3160425"/>
            <a:ext cx="6304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" name="Google Shape;336;p43"/>
          <p:cNvCxnSpPr>
            <a:stCxn id="337" idx="3"/>
          </p:cNvCxnSpPr>
          <p:nvPr/>
        </p:nvCxnSpPr>
        <p:spPr>
          <a:xfrm>
            <a:off x="1285275" y="1502500"/>
            <a:ext cx="800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8" name="Google Shape;338;p43"/>
          <p:cNvSpPr txBox="1"/>
          <p:nvPr>
            <p:ph type="title"/>
          </p:nvPr>
        </p:nvSpPr>
        <p:spPr>
          <a:xfrm>
            <a:off x="407925" y="3496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4000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43"/>
          <p:cNvSpPr txBox="1"/>
          <p:nvPr>
            <p:ph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9" name="Google Shape;339;p43"/>
          <p:cNvSpPr txBox="1"/>
          <p:nvPr>
            <p:ph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40" name="Google Shape;340;p43"/>
          <p:cNvSpPr txBox="1"/>
          <p:nvPr>
            <p:ph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1" name="Google Shape;341;p43"/>
          <p:cNvSpPr txBox="1"/>
          <p:nvPr>
            <p:ph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5" name="Google Shape;335;p43"/>
          <p:cNvSpPr txBox="1"/>
          <p:nvPr>
            <p:ph idx="14" type="title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42" name="Google Shape;342;p43"/>
          <p:cNvSpPr txBox="1"/>
          <p:nvPr>
            <p:ph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3" name="Google Shape;343;p43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44" name="Google Shape;344;p43"/>
          <p:cNvSpPr txBox="1"/>
          <p:nvPr>
            <p:ph idx="17" type="subTitle"/>
          </p:nvPr>
        </p:nvSpPr>
        <p:spPr>
          <a:xfrm>
            <a:off x="788675" y="3772548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Descriptive Statistics </a:t>
            </a:r>
            <a:endParaRPr/>
          </a:p>
        </p:txBody>
      </p:sp>
      <p:sp>
        <p:nvSpPr>
          <p:cNvPr id="345" name="Google Shape;345;p43"/>
          <p:cNvSpPr txBox="1"/>
          <p:nvPr>
            <p:ph idx="18" type="subTitle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Analysis Results</a:t>
            </a:r>
            <a:endParaRPr/>
          </a:p>
        </p:txBody>
      </p:sp>
      <p:sp>
        <p:nvSpPr>
          <p:cNvPr id="346" name="Google Shape;346;p43"/>
          <p:cNvSpPr txBox="1"/>
          <p:nvPr>
            <p:ph idx="19" type="subTitle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347" name="Google Shape;347;p43"/>
          <p:cNvSpPr txBox="1"/>
          <p:nvPr>
            <p:ph idx="20" type="subTitle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Implications</a:t>
            </a:r>
            <a:r>
              <a:rPr lang="en"/>
              <a:t> </a:t>
            </a:r>
            <a:endParaRPr/>
          </a:p>
        </p:txBody>
      </p:sp>
      <p:sp>
        <p:nvSpPr>
          <p:cNvPr id="348" name="Google Shape;348;p43"/>
          <p:cNvSpPr txBox="1"/>
          <p:nvPr>
            <p:ph idx="21" type="subTitle"/>
          </p:nvPr>
        </p:nvSpPr>
        <p:spPr>
          <a:xfrm>
            <a:off x="6048325" y="2138850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Demographic Information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"/>
          <p:cNvSpPr txBox="1"/>
          <p:nvPr>
            <p:ph type="title"/>
          </p:nvPr>
        </p:nvSpPr>
        <p:spPr>
          <a:xfrm>
            <a:off x="833525" y="692875"/>
            <a:ext cx="42627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4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44"/>
          <p:cNvSpPr txBox="1"/>
          <p:nvPr>
            <p:ph idx="1" type="subTitle"/>
          </p:nvPr>
        </p:nvSpPr>
        <p:spPr>
          <a:xfrm>
            <a:off x="966175" y="1452025"/>
            <a:ext cx="65637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Background Statistics: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In the US, than 130,000 deaths per year are attributed to lung cancer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16% of lung cancer cases are diagnosed at an early stage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More than half of people who receive a diagnosis die within a year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44"/>
          <p:cNvSpPr txBox="1"/>
          <p:nvPr>
            <p:ph idx="1" type="subTitle"/>
          </p:nvPr>
        </p:nvSpPr>
        <p:spPr>
          <a:xfrm>
            <a:off x="2981200" y="2937575"/>
            <a:ext cx="5067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Research Questions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What are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significant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factors contributing to lung cancer history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how can lung cancer screening be improved in Broome County? </a:t>
            </a:r>
            <a:endParaRPr sz="1200"/>
          </a:p>
        </p:txBody>
      </p:sp>
      <p:pic>
        <p:nvPicPr>
          <p:cNvPr id="356" name="Google Shape;3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175" y="3126675"/>
            <a:ext cx="1549350" cy="11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25" y="1698074"/>
            <a:ext cx="5158723" cy="2886324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5"/>
          <p:cNvSpPr txBox="1"/>
          <p:nvPr>
            <p:ph type="title"/>
          </p:nvPr>
        </p:nvSpPr>
        <p:spPr>
          <a:xfrm>
            <a:off x="842975" y="711775"/>
            <a:ext cx="42627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4000"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45"/>
          <p:cNvSpPr txBox="1"/>
          <p:nvPr/>
        </p:nvSpPr>
        <p:spPr>
          <a:xfrm>
            <a:off x="6050325" y="1462650"/>
            <a:ext cx="2290200" cy="1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 of missing data to help determine course of action.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4" name="Google Shape;36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3650" y="3600150"/>
            <a:ext cx="1776875" cy="898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/>
          <p:nvPr>
            <p:ph type="title"/>
          </p:nvPr>
        </p:nvSpPr>
        <p:spPr>
          <a:xfrm>
            <a:off x="842975" y="711775"/>
            <a:ext cx="42627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4000"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46"/>
          <p:cNvSpPr txBox="1"/>
          <p:nvPr>
            <p:ph idx="1" type="subTitle"/>
          </p:nvPr>
        </p:nvSpPr>
        <p:spPr>
          <a:xfrm>
            <a:off x="897425" y="1360975"/>
            <a:ext cx="69933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PatUniqueID and PCP_ID: dropped, irrelevant to regression analysis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QuitDT dropped after computing QuitYrs based on QuitDT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2-3 records missing ZIP, Ethnicity, or Race. Those records were dropped as none of them had a positive Lung Cancer History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TobaccoUse, Ethnicity, and Race: converted into binary variables (ie TobaccoUse_Current Smoker/TobaccoUse_Former) and then one-hot encoded to create dummy variables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Latest_LDCT_Exists converted to binary flag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QuitYrs and PackYrs: addressed using regression, KNN, and MICE imputation methods for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depending on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"/>
          <p:cNvSpPr txBox="1"/>
          <p:nvPr>
            <p:ph type="title"/>
          </p:nvPr>
        </p:nvSpPr>
        <p:spPr>
          <a:xfrm>
            <a:off x="937150" y="768400"/>
            <a:ext cx="68337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Demographic Information</a:t>
            </a:r>
            <a:endParaRPr b="1" sz="3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47"/>
          <p:cNvSpPr txBox="1"/>
          <p:nvPr>
            <p:ph idx="1" type="subTitle"/>
          </p:nvPr>
        </p:nvSpPr>
        <p:spPr>
          <a:xfrm>
            <a:off x="841700" y="1782200"/>
            <a:ext cx="4182600" cy="24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Age: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Avg = 58.65 Range = (45.03, 72.03)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Sex: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Male = 49.13%, Female =  50.87%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Race: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White = 91.42%, NonWhite = 8.58%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Ethnicity: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Hispanic = 1.96%,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Non Hispanic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= 98.04%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Current Smoker: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No = 62.3%, Yes = 37.70%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7" name="Google Shape;377;p47"/>
          <p:cNvSpPr txBox="1"/>
          <p:nvPr>
            <p:ph idx="1" type="subTitle"/>
          </p:nvPr>
        </p:nvSpPr>
        <p:spPr>
          <a:xfrm>
            <a:off x="5251425" y="1417600"/>
            <a:ext cx="2930400" cy="20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Lung Cancer History: 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378" name="Google Shape;378;p47"/>
          <p:cNvPicPr preferRelativeResize="0"/>
          <p:nvPr/>
        </p:nvPicPr>
        <p:blipFill rotWithShape="1">
          <a:blip r:embed="rId3">
            <a:alphaModFix/>
          </a:blip>
          <a:srcRect b="0" l="0" r="7183" t="0"/>
          <a:stretch/>
        </p:blipFill>
        <p:spPr>
          <a:xfrm>
            <a:off x="4911701" y="1849975"/>
            <a:ext cx="3350451" cy="267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/>
          <p:nvPr>
            <p:ph type="title"/>
          </p:nvPr>
        </p:nvSpPr>
        <p:spPr>
          <a:xfrm>
            <a:off x="937150" y="768400"/>
            <a:ext cx="68337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Distribution + Correlation Matrix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4" name="Google Shape;38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50" y="1572000"/>
            <a:ext cx="2899460" cy="282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4477" y="1467000"/>
            <a:ext cx="4066703" cy="2583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9"/>
          <p:cNvSpPr txBox="1"/>
          <p:nvPr>
            <p:ph type="title"/>
          </p:nvPr>
        </p:nvSpPr>
        <p:spPr>
          <a:xfrm>
            <a:off x="937150" y="768400"/>
            <a:ext cx="68337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Descriptive Statistics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1" name="Google Shape;39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800" y="1417600"/>
            <a:ext cx="6120400" cy="27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title"/>
          </p:nvPr>
        </p:nvSpPr>
        <p:spPr>
          <a:xfrm>
            <a:off x="937150" y="768400"/>
            <a:ext cx="68337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- Logistic Regression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50"/>
          <p:cNvSpPr txBox="1"/>
          <p:nvPr>
            <p:ph idx="1" type="subTitle"/>
          </p:nvPr>
        </p:nvSpPr>
        <p:spPr>
          <a:xfrm>
            <a:off x="843900" y="1417600"/>
            <a:ext cx="37281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Uses logistic functions to predict the probability of a binary outcome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Log odds = logarithm of the odds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Odds ratio = strength of association between a predictor variable and the odds of the outcome variable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8" name="Google Shape;39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52101"/>
            <a:ext cx="3623475" cy="19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