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954" r:id="rId2"/>
    <p:sldId id="981" r:id="rId3"/>
    <p:sldId id="985" r:id="rId4"/>
  </p:sldIdLst>
  <p:sldSz cx="24384000" cy="13716000"/>
  <p:notesSz cx="6858000" cy="9144000"/>
  <p:defaultTextStyle>
    <a:lvl1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1pPr>
    <a:lvl2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2pPr>
    <a:lvl3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3pPr>
    <a:lvl4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4pPr>
    <a:lvl5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5pPr>
    <a:lvl6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6pPr>
    <a:lvl7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7pPr>
    <a:lvl8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8pPr>
    <a:lvl9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Bodoni SvtyTwo ITC TT-Book"/>
          <a:ea typeface="Bodoni SvtyTwo ITC TT-Book"/>
          <a:cs typeface="Bodoni SvtyTwo ITC TT-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Bodoni SvtyTwo ITC TT-Book"/>
          <a:ea typeface="Bodoni SvtyTwo ITC TT-Book"/>
          <a:cs typeface="Bodoni SvtyTwo ITC TT-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Bodoni SvtyTwo ITC TT-Book"/>
          <a:ea typeface="Bodoni SvtyTwo ITC TT-Book"/>
          <a:cs typeface="Bodoni SvtyTwo ITC TT-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Bodoni SvtyTwo ITC TT-Book"/>
          <a:ea typeface="Bodoni SvtyTwo ITC TT-Book"/>
          <a:cs typeface="Bodoni SvtyTwo ITC TT-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9C3BA">
              <a:alpha val="75000"/>
            </a:srgbClr>
          </a:solidFill>
        </a:fill>
      </a:tcStyle>
    </a:lastRow>
    <a:firstRow>
      <a:tcTxStyle b="off" i="off">
        <a:font>
          <a:latin typeface="Bodoni SvtyTwo ITC TT-Book"/>
          <a:ea typeface="Bodoni SvtyTwo ITC TT-Book"/>
          <a:cs typeface="Bodoni SvtyTwo ITC TT-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BE3"/>
          </a:solidFill>
        </a:fill>
      </a:tcStyle>
    </a:wholeTbl>
    <a:band2H>
      <a:tcTxStyle/>
      <a:tcStyle>
        <a:tcBdr/>
        <a:fill>
          <a:solidFill>
            <a:srgbClr val="EBEEF2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E2D3"/>
          </a:solidFill>
        </a:fill>
      </a:tcStyle>
    </a:wholeTbl>
    <a:band2H>
      <a:tcTxStyle/>
      <a:tcStyle>
        <a:tcBdr/>
        <a:fill>
          <a:solidFill>
            <a:srgbClr val="F0F1EA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DCE1"/>
          </a:solidFill>
        </a:fill>
      </a:tcStyle>
    </a:wholeTbl>
    <a:band2H>
      <a:tcTxStyle/>
      <a:tcStyle>
        <a:tcBdr/>
        <a:fill>
          <a:solidFill>
            <a:srgbClr val="EFEEF1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FAF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FAF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0"/>
    <p:restoredTop sz="91931"/>
  </p:normalViewPr>
  <p:slideViewPr>
    <p:cSldViewPr snapToGrid="0" snapToObjects="1">
      <p:cViewPr varScale="1">
        <p:scale>
          <a:sx n="52" d="100"/>
          <a:sy n="52" d="100"/>
        </p:scale>
        <p:origin x="720" y="20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7970163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B7027454-9877-6044-B5E2-66BB4C4F19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576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226"/>
            <a:ext cx="24384000" cy="13716000"/>
          </a:xfrm>
          <a:prstGeom prst="rect">
            <a:avLst/>
          </a:prstGeom>
        </p:spPr>
      </p:pic>
      <p:sp>
        <p:nvSpPr>
          <p:cNvPr id="10" name="Shape 10"/>
          <p:cNvSpPr/>
          <p:nvPr/>
        </p:nvSpPr>
        <p:spPr>
          <a:xfrm>
            <a:off x="952499" y="9244012"/>
            <a:ext cx="224989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52499" y="5764212"/>
            <a:ext cx="2250003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6200000">
            <a:off x="13832030" y="7495346"/>
            <a:ext cx="23101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4114800"/>
            <a:ext cx="13500100" cy="67691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825500">
              <a:spcBef>
                <a:spcPts val="2300"/>
              </a:spcBef>
              <a:defRPr sz="9800" b="0">
                <a:solidFill>
                  <a:srgbClr val="D93E2B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5532100" y="4114800"/>
            <a:ext cx="7950200" cy="67691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defTabSz="825500">
              <a:spcBef>
                <a:spcPts val="0"/>
              </a:spcBef>
              <a:buClrTx/>
              <a:buSzTx/>
              <a:buFontTx/>
              <a:buNone/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0" defTabSz="825500">
              <a:spcBef>
                <a:spcPts val="0"/>
              </a:spcBef>
              <a:buClrTx/>
              <a:buSzTx/>
              <a:buFontTx/>
              <a:buNone/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0" defTabSz="825500">
              <a:spcBef>
                <a:spcPts val="0"/>
              </a:spcBef>
              <a:buClrTx/>
              <a:buSzTx/>
              <a:buFontTx/>
              <a:buNone/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0" defTabSz="825500">
              <a:spcBef>
                <a:spcPts val="0"/>
              </a:spcBef>
              <a:buClrTx/>
              <a:buFontTx/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0" defTabSz="825500">
              <a:spcBef>
                <a:spcPts val="0"/>
              </a:spcBef>
              <a:buClrTx/>
              <a:buSzTx/>
              <a:buFontTx/>
              <a:buNone/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/>
        </p:nvSpPr>
        <p:spPr>
          <a:xfrm>
            <a:off x="8517458" y="12782851"/>
            <a:ext cx="6125075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000">
                <a:solidFill>
                  <a:srgbClr val="740D01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200" dirty="0">
                <a:solidFill>
                  <a:srgbClr val="740D01"/>
                </a:solidFill>
              </a:rPr>
              <a:t>BROTHER and IBM CONFIDENTIAL</a:t>
            </a:r>
          </a:p>
        </p:txBody>
      </p:sp>
      <p:pic>
        <p:nvPicPr>
          <p:cNvPr id="15" name="Asset 2.png" descr="Asset 2.png">
            <a:extLst>
              <a:ext uri="{FF2B5EF4-FFF2-40B4-BE49-F238E27FC236}">
                <a16:creationId xmlns:a16="http://schemas.microsoft.com/office/drawing/2014/main" id="{9BC8DF78-5F04-9D4A-AF43-64681BDA79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6997" y="6637284"/>
            <a:ext cx="2912749" cy="1609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2" descr="http://www.jonessewandvac.com/wp-content/uploads/2015/04/brother-logo-1.png">
            <a:extLst>
              <a:ext uri="{FF2B5EF4-FFF2-40B4-BE49-F238E27FC236}">
                <a16:creationId xmlns:a16="http://schemas.microsoft.com/office/drawing/2014/main" id="{1AA083AD-00C4-834F-8CC8-5508E5B747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499" y="957826"/>
            <a:ext cx="5385630" cy="220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bm white.png">
            <a:extLst>
              <a:ext uri="{FF2B5EF4-FFF2-40B4-BE49-F238E27FC236}">
                <a16:creationId xmlns:a16="http://schemas.microsoft.com/office/drawing/2014/main" id="{1CF9C1A0-659B-964C-B783-3AC0C4C8B24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20546" y="11831578"/>
            <a:ext cx="3461753" cy="141279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gradFill flip="none" rotWithShape="1">
          <a:gsLst>
            <a:gs pos="0">
              <a:srgbClr val="F6F6F6"/>
            </a:gs>
            <a:gs pos="100000">
              <a:srgbClr val="ECECE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ibmix logo">
            <a:extLst>
              <a:ext uri="{FF2B5EF4-FFF2-40B4-BE49-F238E27FC236}">
                <a16:creationId xmlns:a16="http://schemas.microsoft.com/office/drawing/2014/main" id="{F74B6070-7128-D749-ACB9-FBB3A4936D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18566" y="11971535"/>
            <a:ext cx="1659847" cy="124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8">
            <a:extLst>
              <a:ext uri="{FF2B5EF4-FFF2-40B4-BE49-F238E27FC236}">
                <a16:creationId xmlns:a16="http://schemas.microsoft.com/office/drawing/2014/main" id="{4A7E4926-6170-4941-9957-D3F6DCA73A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0" y="13216421"/>
            <a:ext cx="977900" cy="529139"/>
          </a:xfrm>
          <a:prstGeom prst="rect">
            <a:avLst/>
          </a:prstGeom>
          <a:ln w="12700">
            <a:miter lim="400000"/>
          </a:ln>
        </p:spPr>
        <p:txBody>
          <a:bodyPr lIns="109611" tIns="109611" rIns="109611" bIns="109611">
            <a:spAutoFit/>
          </a:bodyPr>
          <a:lstStyle>
            <a:lvl1pPr>
              <a:defRPr sz="20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732369" y="1099819"/>
            <a:ext cx="22919268" cy="1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86835" y="1187450"/>
            <a:ext cx="23533099" cy="256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8854" tIns="108854" rIns="108854" bIns="108854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200" b="1">
                <a:solidFill>
                  <a:srgbClr val="167FBA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86835" y="3749676"/>
            <a:ext cx="23533099" cy="9966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8854" tIns="108854" rIns="108854" bIns="108854"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86835" y="12916995"/>
            <a:ext cx="977900" cy="775361"/>
          </a:xfrm>
          <a:prstGeom prst="rect">
            <a:avLst/>
          </a:prstGeom>
          <a:ln w="12700">
            <a:miter lim="400000"/>
          </a:ln>
        </p:spPr>
        <p:txBody>
          <a:bodyPr lIns="109611" tIns="109611" rIns="109611" bIns="109611">
            <a:spAutoFit/>
          </a:bodyPr>
          <a:lstStyle>
            <a:lvl1pPr>
              <a:defRPr sz="3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 spd="med"/>
  <p:hf hdr="0" ftr="0" dt="0"/>
  <p:txStyles>
    <p:titleStyle>
      <a:lvl1pPr>
        <a:lnSpc>
          <a:spcPct val="90000"/>
        </a:lnSpc>
        <a:defRPr sz="5200" b="1">
          <a:solidFill>
            <a:srgbClr val="167FBA"/>
          </a:solid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5200" b="1">
          <a:solidFill>
            <a:srgbClr val="167FBA"/>
          </a:solid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5200" b="1">
          <a:solidFill>
            <a:srgbClr val="167FBA"/>
          </a:solid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5200" b="1">
          <a:solidFill>
            <a:srgbClr val="167FBA"/>
          </a:solid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5200" b="1">
          <a:solidFill>
            <a:srgbClr val="167FBA"/>
          </a:solidFill>
          <a:latin typeface="Arial"/>
          <a:ea typeface="Arial"/>
          <a:cs typeface="Arial"/>
          <a:sym typeface="Arial"/>
        </a:defRPr>
      </a:lvl5pPr>
      <a:lvl6pPr indent="1088547">
        <a:lnSpc>
          <a:spcPct val="90000"/>
        </a:lnSpc>
        <a:defRPr sz="5200" b="1">
          <a:solidFill>
            <a:srgbClr val="167FBA"/>
          </a:solidFill>
          <a:latin typeface="Arial"/>
          <a:ea typeface="Arial"/>
          <a:cs typeface="Arial"/>
          <a:sym typeface="Arial"/>
        </a:defRPr>
      </a:lvl6pPr>
      <a:lvl7pPr indent="2177095">
        <a:lnSpc>
          <a:spcPct val="90000"/>
        </a:lnSpc>
        <a:defRPr sz="5200" b="1">
          <a:solidFill>
            <a:srgbClr val="167FBA"/>
          </a:solidFill>
          <a:latin typeface="Arial"/>
          <a:ea typeface="Arial"/>
          <a:cs typeface="Arial"/>
          <a:sym typeface="Arial"/>
        </a:defRPr>
      </a:lvl7pPr>
      <a:lvl8pPr indent="3265642">
        <a:lnSpc>
          <a:spcPct val="90000"/>
        </a:lnSpc>
        <a:defRPr sz="5200" b="1">
          <a:solidFill>
            <a:srgbClr val="167FBA"/>
          </a:solidFill>
          <a:latin typeface="Arial"/>
          <a:ea typeface="Arial"/>
          <a:cs typeface="Arial"/>
          <a:sym typeface="Arial"/>
        </a:defRPr>
      </a:lvl8pPr>
      <a:lvl9pPr indent="4354190">
        <a:lnSpc>
          <a:spcPct val="90000"/>
        </a:lnSpc>
        <a:defRPr sz="5200" b="1">
          <a:solidFill>
            <a:srgbClr val="167FBA"/>
          </a:solidFill>
          <a:latin typeface="Arial"/>
          <a:ea typeface="Arial"/>
          <a:cs typeface="Arial"/>
          <a:sym typeface="Arial"/>
        </a:defRPr>
      </a:lvl9pPr>
    </p:titleStyle>
    <p:bodyStyle>
      <a:lvl1pPr marL="411985" indent="-411985">
        <a:spcBef>
          <a:spcPts val="2200"/>
        </a:spcBef>
        <a:buClr>
          <a:srgbClr val="000000"/>
        </a:buClr>
        <a:buSzPct val="100000"/>
        <a:buFont typeface="Wingdings"/>
        <a:buChar char="▪"/>
        <a:defRPr sz="3800">
          <a:latin typeface="Arial"/>
          <a:ea typeface="Arial"/>
          <a:cs typeface="Arial"/>
          <a:sym typeface="Arial"/>
        </a:defRPr>
      </a:lvl1pPr>
      <a:lvl2pPr marL="1213277" indent="-389308">
        <a:spcBef>
          <a:spcPts val="2200"/>
        </a:spcBef>
        <a:buClr>
          <a:srgbClr val="000000"/>
        </a:buClr>
        <a:buSzPct val="100000"/>
        <a:buFont typeface="Wingdings"/>
        <a:buChar char="–"/>
        <a:defRPr sz="3800">
          <a:latin typeface="Arial"/>
          <a:ea typeface="Arial"/>
          <a:cs typeface="Arial"/>
          <a:sym typeface="Arial"/>
        </a:defRPr>
      </a:lvl2pPr>
      <a:lvl3pPr marL="2037247" indent="-411985">
        <a:spcBef>
          <a:spcPts val="2200"/>
        </a:spcBef>
        <a:buClr>
          <a:srgbClr val="000000"/>
        </a:buClr>
        <a:buSzPct val="100000"/>
        <a:buFont typeface="Wingdings"/>
        <a:buChar char="•"/>
        <a:defRPr sz="3800">
          <a:latin typeface="Arial"/>
          <a:ea typeface="Arial"/>
          <a:cs typeface="Arial"/>
          <a:sym typeface="Arial"/>
        </a:defRPr>
      </a:lvl3pPr>
      <a:lvl4pPr indent="2453009">
        <a:spcBef>
          <a:spcPts val="2200"/>
        </a:spcBef>
        <a:buClr>
          <a:srgbClr val="000000"/>
        </a:buClr>
        <a:buFont typeface="Wingdings"/>
        <a:defRPr sz="3800">
          <a:latin typeface="Arial"/>
          <a:ea typeface="Arial"/>
          <a:cs typeface="Arial"/>
          <a:sym typeface="Arial"/>
        </a:defRPr>
      </a:lvl4pPr>
      <a:lvl5pPr marL="3666287" indent="-389308">
        <a:spcBef>
          <a:spcPts val="2200"/>
        </a:spcBef>
        <a:buClr>
          <a:srgbClr val="000000"/>
        </a:buClr>
        <a:buSzPct val="100000"/>
        <a:buFont typeface="Wingdings"/>
        <a:buChar char="»"/>
        <a:defRPr sz="3800">
          <a:latin typeface="Arial"/>
          <a:ea typeface="Arial"/>
          <a:cs typeface="Arial"/>
          <a:sym typeface="Arial"/>
        </a:defRPr>
      </a:lvl5pPr>
      <a:lvl6pPr marL="4754836" indent="-389308">
        <a:spcBef>
          <a:spcPts val="2200"/>
        </a:spcBef>
        <a:buClr>
          <a:srgbClr val="000000"/>
        </a:buClr>
        <a:buSzPct val="100000"/>
        <a:buFont typeface="Wingdings"/>
        <a:buChar char="»"/>
        <a:defRPr sz="3800">
          <a:latin typeface="Arial"/>
          <a:ea typeface="Arial"/>
          <a:cs typeface="Arial"/>
          <a:sym typeface="Arial"/>
        </a:defRPr>
      </a:lvl6pPr>
      <a:lvl7pPr marL="5843382" indent="-389308">
        <a:spcBef>
          <a:spcPts val="2200"/>
        </a:spcBef>
        <a:buClr>
          <a:srgbClr val="000000"/>
        </a:buClr>
        <a:buSzPct val="100000"/>
        <a:buFont typeface="Wingdings"/>
        <a:buChar char="»"/>
        <a:defRPr sz="3800">
          <a:latin typeface="Arial"/>
          <a:ea typeface="Arial"/>
          <a:cs typeface="Arial"/>
          <a:sym typeface="Arial"/>
        </a:defRPr>
      </a:lvl7pPr>
      <a:lvl8pPr marL="6931931" indent="-389308">
        <a:spcBef>
          <a:spcPts val="2200"/>
        </a:spcBef>
        <a:buClr>
          <a:srgbClr val="000000"/>
        </a:buClr>
        <a:buSzPct val="100000"/>
        <a:buFont typeface="Wingdings"/>
        <a:buChar char="»"/>
        <a:defRPr sz="3800">
          <a:latin typeface="Arial"/>
          <a:ea typeface="Arial"/>
          <a:cs typeface="Arial"/>
          <a:sym typeface="Arial"/>
        </a:defRPr>
      </a:lvl8pPr>
      <a:lvl9pPr marL="8020477" indent="-389308">
        <a:spcBef>
          <a:spcPts val="2200"/>
        </a:spcBef>
        <a:buClr>
          <a:srgbClr val="000000"/>
        </a:buClr>
        <a:buSzPct val="100000"/>
        <a:buFont typeface="Wingdings"/>
        <a:buChar char="»"/>
        <a:defRPr sz="3800">
          <a:latin typeface="Arial"/>
          <a:ea typeface="Arial"/>
          <a:cs typeface="Arial"/>
          <a:sym typeface="Arial"/>
        </a:defRPr>
      </a:lvl9pPr>
    </p:bodyStyle>
    <p:otherStyle>
      <a:lvl1pPr algn="ctr" defTabSz="825500">
        <a:defRPr sz="19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algn="ctr" defTabSz="825500">
        <a:defRPr sz="19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algn="ctr" defTabSz="825500">
        <a:defRPr sz="19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algn="ctr" defTabSz="825500">
        <a:defRPr sz="19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algn="ctr" defTabSz="825500">
        <a:defRPr sz="19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algn="ctr" defTabSz="825500">
        <a:defRPr sz="19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algn="ctr" defTabSz="825500">
        <a:defRPr sz="19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algn="ctr" defTabSz="825500">
        <a:defRPr sz="19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algn="ctr" defTabSz="825500">
        <a:defRPr sz="19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96E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 dirty="0">
                <a:solidFill>
                  <a:srgbClr val="0070C0"/>
                </a:solidFill>
              </a:rPr>
              <a:t>Innovation </a:t>
            </a:r>
            <a:r>
              <a:rPr lang="en-GB" sz="9800" dirty="0">
                <a:solidFill>
                  <a:srgbClr val="0070C0"/>
                </a:solidFill>
              </a:rPr>
              <a:t>@ Brother</a:t>
            </a:r>
            <a:endParaRPr sz="9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145AE-FA74-1847-B969-607515009538}"/>
              </a:ext>
            </a:extLst>
          </p:cNvPr>
          <p:cNvSpPr txBox="1"/>
          <p:nvPr/>
        </p:nvSpPr>
        <p:spPr>
          <a:xfrm>
            <a:off x="15763105" y="6216947"/>
            <a:ext cx="7910623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0" dirty="0">
                <a:solidFill>
                  <a:srgbClr val="0070C0"/>
                </a:solidFill>
              </a:rPr>
              <a:t>      Digital </a:t>
            </a: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0" dirty="0">
                <a:solidFill>
                  <a:srgbClr val="0070C0"/>
                </a:solidFill>
              </a:rPr>
              <a:t>Innovation Hub</a:t>
            </a:r>
            <a:endParaRPr kumimoji="0" lang="en-GB" sz="8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Bodoni SvtyTwo ITC TT-Book"/>
              <a:ea typeface="Bodoni SvtyTwo ITC TT-Book"/>
              <a:cs typeface="Bodoni SvtyTwo ITC TT-Book"/>
              <a:sym typeface="Bodoni SvtyTwo ITC TT-Boo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ABDF3-9702-7B42-89B4-33952DBB22BE}"/>
              </a:ext>
            </a:extLst>
          </p:cNvPr>
          <p:cNvSpPr txBox="1"/>
          <p:nvPr/>
        </p:nvSpPr>
        <p:spPr>
          <a:xfrm>
            <a:off x="952500" y="9661836"/>
            <a:ext cx="110254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Digital Innovation Hub </a:t>
            </a:r>
            <a:r>
              <a:rPr kumimoji="0" lang="mr-IN" sz="4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–</a:t>
            </a: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 Opportunity Charter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60BD0-F02A-5543-B35B-AA790713D1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04966" y="6265443"/>
            <a:ext cx="1334567" cy="123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13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9866"/>
              </p:ext>
            </p:extLst>
          </p:nvPr>
        </p:nvGraphicFramePr>
        <p:xfrm>
          <a:off x="307546" y="327227"/>
          <a:ext cx="23664565" cy="945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0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4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1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/>
                        <a:t>OPPORTUNITY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Palatino"/>
                        </a:rPr>
                        <a:t>REF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Palatino"/>
                        </a:rPr>
                        <a:t>RANK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1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/>
                        <a:t>BUSINESS</a:t>
                      </a:r>
                      <a:r>
                        <a:rPr lang="en-GB" sz="2400" b="1" baseline="0" dirty="0"/>
                        <a:t> FEASIBILITY</a:t>
                      </a: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1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/>
                        <a:t>TECHNICAL FEASIBILITY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1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/>
                        <a:t>RECOMMENDED LOCATION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1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1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dirty="0"/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1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dirty="0"/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/>
                        <a:t>DESCRIPTION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/>
                        <a:t>BUSINESS</a:t>
                      </a:r>
                      <a:r>
                        <a:rPr lang="en-GB" sz="2400" b="1" baseline="0" dirty="0"/>
                        <a:t> </a:t>
                      </a:r>
                      <a:r>
                        <a:rPr lang="en-GB" sz="2400" b="1" dirty="0"/>
                        <a:t>BENEFIT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033">
                <a:tc gridSpan="3">
                  <a:txBody>
                    <a:bodyPr/>
                    <a:lstStyle/>
                    <a:p>
                      <a:pPr marL="457200" lvl="1" indent="-4572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GB" sz="2400" baseline="0" dirty="0"/>
                        <a:t>…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342900" lvl="1" indent="-3429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GB" sz="2400" dirty="0"/>
                        <a:t>…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/>
                        <a:t>MVP IMPLEMENTATION ACTIVITIES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/>
                        <a:t>IMPLEMENTATION</a:t>
                      </a:r>
                      <a:r>
                        <a:rPr lang="en-GB" sz="2400" b="1" baseline="0" dirty="0"/>
                        <a:t> REQUIREMENTS, DEPENDENCIES &amp; RISKS</a:t>
                      </a: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280">
                <a:tc rowSpan="3" gridSpan="3">
                  <a:txBody>
                    <a:bodyPr/>
                    <a:lstStyle/>
                    <a:p>
                      <a:pPr marL="342900" lvl="1" indent="-3429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GB" sz="2400" dirty="0"/>
                        <a:t>…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r>
                        <a:rPr lang="en-GB" sz="2400" b="1" dirty="0"/>
                        <a:t>Dependencies:</a:t>
                      </a:r>
                    </a:p>
                    <a:p>
                      <a:pPr marL="457200" lvl="1" indent="-4572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GB" sz="2400" baseline="0" dirty="0"/>
                        <a:t>…</a:t>
                      </a:r>
                    </a:p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r>
                        <a:rPr lang="en-GB" sz="2400" b="1" baseline="0" dirty="0"/>
                        <a:t>Risks:</a:t>
                      </a:r>
                    </a:p>
                    <a:p>
                      <a:pPr marL="457200" lvl="1" indent="-4572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GB" sz="2400" baseline="0" dirty="0"/>
                        <a:t>…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r>
                        <a:rPr lang="en-GB" sz="2400" b="1" baseline="0" dirty="0"/>
                        <a:t>INNOVATION BUDGET REQUIREMENT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64706"/>
                  </a:ext>
                </a:extLst>
              </a:tr>
              <a:tr h="1732280"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457200" lvl="1" indent="-4572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GB" sz="2400" baseline="0" dirty="0"/>
                        <a:t>…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97577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/>
                        <a:t>BUSINESS COMMENTARY</a:t>
                      </a:r>
                    </a:p>
                  </a:txBody>
                  <a:tcPr marL="137160" marR="137160" marT="137160" marB="1371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lvl="1" indent="-4572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endParaRPr lang="en-GB" sz="2400" dirty="0"/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342900" lvl="1" indent="-3429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GB" sz="2400" dirty="0"/>
                        <a:t>…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457200" lvl="1" indent="-4572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GB" sz="2400" dirty="0"/>
                        <a:t>…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4126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87738"/>
              </p:ext>
            </p:extLst>
          </p:nvPr>
        </p:nvGraphicFramePr>
        <p:xfrm>
          <a:off x="307546" y="327228"/>
          <a:ext cx="23664565" cy="768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525">
                  <a:extLst>
                    <a:ext uri="{9D8B030D-6E8A-4147-A177-3AD203B41FA5}">
                      <a16:colId xmlns:a16="http://schemas.microsoft.com/office/drawing/2014/main" val="1969402313"/>
                    </a:ext>
                  </a:extLst>
                </a:gridCol>
                <a:gridCol w="4781160">
                  <a:extLst>
                    <a:ext uri="{9D8B030D-6E8A-4147-A177-3AD203B41FA5}">
                      <a16:colId xmlns:a16="http://schemas.microsoft.com/office/drawing/2014/main" val="3318520712"/>
                    </a:ext>
                  </a:extLst>
                </a:gridCol>
                <a:gridCol w="1062480">
                  <a:extLst>
                    <a:ext uri="{9D8B030D-6E8A-4147-A177-3AD203B41FA5}">
                      <a16:colId xmlns:a16="http://schemas.microsoft.com/office/drawing/2014/main" val="3233533719"/>
                    </a:ext>
                  </a:extLst>
                </a:gridCol>
                <a:gridCol w="4365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16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270271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/>
                        <a:t>OPPORTUNITY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/>
                        <a:t>&lt;Grouped Opportunity Template&gt;</a:t>
                      </a:r>
                    </a:p>
                  </a:txBody>
                  <a:tcPr marL="137160" marR="137160" marT="137160" marB="13716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Palatino"/>
                        </a:rPr>
                        <a:t>REF</a:t>
                      </a:r>
                      <a:endParaRPr lang="en-GB" dirty="0"/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Palatino"/>
                        </a:rPr>
                        <a:t>RANK</a:t>
                      </a:r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1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/>
                        <a:t>INITIAL PROCESS LIST</a:t>
                      </a:r>
                    </a:p>
                  </a:txBody>
                  <a:tcPr marL="137160" marR="137160" marT="137160" marB="1371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/>
                        <a:t>BUSINESS COMMENTARY</a:t>
                      </a:r>
                    </a:p>
                  </a:txBody>
                  <a:tcPr marL="137160" marR="137160" marT="137160" marB="1371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400" b="1" dirty="0"/>
                    </a:p>
                  </a:txBody>
                  <a:tcPr marL="137160" marR="137160" marT="137160" marB="1371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r>
                        <a:rPr lang="en-GB" sz="2400" b="1" baseline="0" dirty="0"/>
                        <a:t>Process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r>
                        <a:rPr lang="en-GB" sz="2400" b="1" baseline="0" dirty="0"/>
                        <a:t>Rank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1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="1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marL="342900" lvl="1" indent="-3429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endParaRPr lang="en-GB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72">
                <a:tc gridSpan="2">
                  <a:txBody>
                    <a:bodyPr/>
                    <a:lstStyle/>
                    <a:p>
                      <a:pPr marL="457200" lvl="1" indent="-4572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51994"/>
                  </a:ext>
                </a:extLst>
              </a:tr>
              <a:tr h="512064">
                <a:tc gridSpan="2">
                  <a:txBody>
                    <a:bodyPr/>
                    <a:lstStyle/>
                    <a:p>
                      <a:pPr marL="457200" marR="0" lvl="1" indent="-45720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70086"/>
                  </a:ext>
                </a:extLst>
              </a:tr>
              <a:tr h="448056">
                <a:tc gridSpan="2">
                  <a:txBody>
                    <a:bodyPr/>
                    <a:lstStyle/>
                    <a:p>
                      <a:pPr marL="457200" marR="0" lvl="1" indent="-45720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2864"/>
                  </a:ext>
                </a:extLst>
              </a:tr>
              <a:tr h="384048">
                <a:tc gridSpan="2">
                  <a:txBody>
                    <a:bodyPr/>
                    <a:lstStyle/>
                    <a:p>
                      <a:pPr marL="457200" lvl="1" indent="-4572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32073"/>
                  </a:ext>
                </a:extLst>
              </a:tr>
              <a:tr h="320040">
                <a:tc gridSpan="2">
                  <a:txBody>
                    <a:bodyPr/>
                    <a:lstStyle/>
                    <a:p>
                      <a:pPr marL="457200" lvl="1" indent="-4572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1368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457200" lvl="1" indent="-4572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5811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457200" lvl="1" indent="-4572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644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457200" lvl="1" indent="-4572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3380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457200" lvl="1" indent="-45720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1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en-GB" sz="2400" baseline="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2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7193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20351</TotalTime>
  <Words>68</Words>
  <Application>Microsoft Macintosh PowerPoint</Application>
  <PresentationFormat>Custom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Bodoni SvtyTwo ITC TT-Book</vt:lpstr>
      <vt:lpstr>Helvetica</vt:lpstr>
      <vt:lpstr>Helvetica Neue</vt:lpstr>
      <vt:lpstr>Helvetica Neue Thin</vt:lpstr>
      <vt:lpstr>Palatino</vt:lpstr>
      <vt:lpstr>Wingdings</vt:lpstr>
      <vt:lpstr>Default</vt:lpstr>
      <vt:lpstr>Innovation @ Brother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as a Service</dc:title>
  <cp:lastModifiedBy>Microsoft Office User</cp:lastModifiedBy>
  <cp:revision>252</cp:revision>
  <cp:lastPrinted>2018-06-07T14:10:28Z</cp:lastPrinted>
  <dcterms:modified xsi:type="dcterms:W3CDTF">2018-07-10T07:20:06Z</dcterms:modified>
</cp:coreProperties>
</file>