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954" r:id="rId2"/>
    <p:sldId id="978" r:id="rId3"/>
    <p:sldId id="979" r:id="rId4"/>
    <p:sldId id="991" r:id="rId5"/>
    <p:sldId id="990" r:id="rId6"/>
  </p:sldIdLst>
  <p:sldSz cx="24384000" cy="13716000"/>
  <p:notesSz cx="6858000" cy="9144000"/>
  <p:defaultTextStyle>
    <a:lvl1pPr algn="ctr" defTabSz="825500">
      <a:defRPr sz="3200">
        <a:solidFill>
          <a:srgbClr val="414141"/>
        </a:solidFill>
        <a:latin typeface="Bodoni SvtyTwo ITC TT-Book"/>
        <a:ea typeface="Bodoni SvtyTwo ITC TT-Book"/>
        <a:cs typeface="Bodoni SvtyTwo ITC TT-Book"/>
        <a:sym typeface="Bodoni SvtyTwo ITC TT-Book"/>
      </a:defRPr>
    </a:lvl1pPr>
    <a:lvl2pPr algn="ctr" defTabSz="825500">
      <a:defRPr sz="3200">
        <a:solidFill>
          <a:srgbClr val="414141"/>
        </a:solidFill>
        <a:latin typeface="Bodoni SvtyTwo ITC TT-Book"/>
        <a:ea typeface="Bodoni SvtyTwo ITC TT-Book"/>
        <a:cs typeface="Bodoni SvtyTwo ITC TT-Book"/>
        <a:sym typeface="Bodoni SvtyTwo ITC TT-Book"/>
      </a:defRPr>
    </a:lvl2pPr>
    <a:lvl3pPr algn="ctr" defTabSz="825500">
      <a:defRPr sz="3200">
        <a:solidFill>
          <a:srgbClr val="414141"/>
        </a:solidFill>
        <a:latin typeface="Bodoni SvtyTwo ITC TT-Book"/>
        <a:ea typeface="Bodoni SvtyTwo ITC TT-Book"/>
        <a:cs typeface="Bodoni SvtyTwo ITC TT-Book"/>
        <a:sym typeface="Bodoni SvtyTwo ITC TT-Book"/>
      </a:defRPr>
    </a:lvl3pPr>
    <a:lvl4pPr algn="ctr" defTabSz="825500">
      <a:defRPr sz="3200">
        <a:solidFill>
          <a:srgbClr val="414141"/>
        </a:solidFill>
        <a:latin typeface="Bodoni SvtyTwo ITC TT-Book"/>
        <a:ea typeface="Bodoni SvtyTwo ITC TT-Book"/>
        <a:cs typeface="Bodoni SvtyTwo ITC TT-Book"/>
        <a:sym typeface="Bodoni SvtyTwo ITC TT-Book"/>
      </a:defRPr>
    </a:lvl4pPr>
    <a:lvl5pPr algn="ctr" defTabSz="825500">
      <a:defRPr sz="3200">
        <a:solidFill>
          <a:srgbClr val="414141"/>
        </a:solidFill>
        <a:latin typeface="Bodoni SvtyTwo ITC TT-Book"/>
        <a:ea typeface="Bodoni SvtyTwo ITC TT-Book"/>
        <a:cs typeface="Bodoni SvtyTwo ITC TT-Book"/>
        <a:sym typeface="Bodoni SvtyTwo ITC TT-Book"/>
      </a:defRPr>
    </a:lvl5pPr>
    <a:lvl6pPr algn="ctr" defTabSz="825500">
      <a:defRPr sz="3200">
        <a:solidFill>
          <a:srgbClr val="414141"/>
        </a:solidFill>
        <a:latin typeface="Bodoni SvtyTwo ITC TT-Book"/>
        <a:ea typeface="Bodoni SvtyTwo ITC TT-Book"/>
        <a:cs typeface="Bodoni SvtyTwo ITC TT-Book"/>
        <a:sym typeface="Bodoni SvtyTwo ITC TT-Book"/>
      </a:defRPr>
    </a:lvl6pPr>
    <a:lvl7pPr algn="ctr" defTabSz="825500">
      <a:defRPr sz="3200">
        <a:solidFill>
          <a:srgbClr val="414141"/>
        </a:solidFill>
        <a:latin typeface="Bodoni SvtyTwo ITC TT-Book"/>
        <a:ea typeface="Bodoni SvtyTwo ITC TT-Book"/>
        <a:cs typeface="Bodoni SvtyTwo ITC TT-Book"/>
        <a:sym typeface="Bodoni SvtyTwo ITC TT-Book"/>
      </a:defRPr>
    </a:lvl7pPr>
    <a:lvl8pPr algn="ctr" defTabSz="825500">
      <a:defRPr sz="3200">
        <a:solidFill>
          <a:srgbClr val="414141"/>
        </a:solidFill>
        <a:latin typeface="Bodoni SvtyTwo ITC TT-Book"/>
        <a:ea typeface="Bodoni SvtyTwo ITC TT-Book"/>
        <a:cs typeface="Bodoni SvtyTwo ITC TT-Book"/>
        <a:sym typeface="Bodoni SvtyTwo ITC TT-Book"/>
      </a:defRPr>
    </a:lvl8pPr>
    <a:lvl9pPr algn="ctr" defTabSz="825500">
      <a:defRPr sz="3200">
        <a:solidFill>
          <a:srgbClr val="414141"/>
        </a:solidFill>
        <a:latin typeface="Bodoni SvtyTwo ITC TT-Book"/>
        <a:ea typeface="Bodoni SvtyTwo ITC TT-Book"/>
        <a:cs typeface="Bodoni SvtyTwo ITC TT-Book"/>
        <a:sym typeface="Bodoni SvtyTwo ITC TT-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Bodoni SvtyTwo ITC TT-BookIta"/>
          <a:ea typeface="Bodoni SvtyTwo ITC TT-BookIta"/>
          <a:cs typeface="Bodoni SvtyTwo ITC TT-BookIta"/>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0564E"/>
          </a:solidFill>
        </a:fill>
      </a:tcStyle>
    </a:firstRow>
  </a:tblStyle>
  <a:tblStyle styleId="{C7B018BB-80A7-4F77-B60F-C8B233D01FF8}" styleName="">
    <a:tblBg/>
    <a:wholeTbl>
      <a:tcTxStyle b="on" i="on">
        <a:font>
          <a:latin typeface="Bodoni SvtyTwo ITC TT-BookIta"/>
          <a:ea typeface="Bodoni SvtyTwo ITC TT-BookIta"/>
          <a:cs typeface="Bodoni SvtyTwo ITC TT-BookIta"/>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9C3BA">
              <a:alpha val="75000"/>
            </a:srgbClr>
          </a:solid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n" i="on">
        <a:font>
          <a:latin typeface="Bodoni SvtyTwo ITC TT-BookIta"/>
          <a:ea typeface="Bodoni SvtyTwo ITC TT-BookIta"/>
          <a:cs typeface="Bodoni SvtyTwo ITC TT-BookIta"/>
        </a:font>
        <a:srgbClr val="414141"/>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DBE3"/>
          </a:solidFill>
        </a:fill>
      </a:tcStyle>
    </a:wholeTbl>
    <a:band2H>
      <a:tcTxStyle/>
      <a:tcStyle>
        <a:tcBdr/>
        <a:fill>
          <a:solidFill>
            <a:srgbClr val="EBEEF2"/>
          </a:solidFill>
        </a:fill>
      </a:tcStyle>
    </a:band2H>
    <a:firstCol>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38FAF"/>
          </a:solidFill>
        </a:fill>
      </a:tcStyle>
    </a:firstCol>
    <a:la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38FAF"/>
          </a:solidFill>
        </a:fill>
      </a:tcStyle>
    </a:lastRow>
    <a:fir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38FAF"/>
          </a:solidFill>
        </a:fill>
      </a:tcStyle>
    </a:firstRow>
  </a:tblStyle>
  <a:tblStyle styleId="{CF821DB8-F4EB-4A41-A1BA-3FCAFE7338EE}" styleName="">
    <a:tblBg/>
    <a:wholeTbl>
      <a:tcTxStyle b="on" i="on">
        <a:font>
          <a:latin typeface="Bodoni SvtyTwo ITC TT-BookIta"/>
          <a:ea typeface="Bodoni SvtyTwo ITC TT-BookIta"/>
          <a:cs typeface="Bodoni SvtyTwo ITC TT-BookIta"/>
        </a:font>
        <a:srgbClr val="414141"/>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FE2D3"/>
          </a:solidFill>
        </a:fill>
      </a:tcStyle>
    </a:wholeTbl>
    <a:band2H>
      <a:tcTxStyle/>
      <a:tcStyle>
        <a:tcBdr/>
        <a:fill>
          <a:solidFill>
            <a:srgbClr val="F0F1EA"/>
          </a:solidFill>
        </a:fill>
      </a:tcStyle>
    </a:band2H>
    <a:firstCol>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0AA69"/>
          </a:solidFill>
        </a:fill>
      </a:tcStyle>
    </a:firstCol>
    <a:la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0AA69"/>
          </a:solidFill>
        </a:fill>
      </a:tcStyle>
    </a:lastRow>
    <a:fir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0AA69"/>
          </a:solidFill>
        </a:fill>
      </a:tcStyle>
    </a:firstRow>
  </a:tblStyle>
  <a:tblStyle styleId="{33BA23B1-9221-436E-865A-0063620EA4FD}" styleName="">
    <a:tblBg/>
    <a:wholeTbl>
      <a:tcTxStyle b="on" i="on">
        <a:font>
          <a:latin typeface="Bodoni SvtyTwo ITC TT-BookIta"/>
          <a:ea typeface="Bodoni SvtyTwo ITC TT-BookIta"/>
          <a:cs typeface="Bodoni SvtyTwo ITC TT-BookIta"/>
        </a:font>
        <a:srgbClr val="414141"/>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DCE1"/>
          </a:solidFill>
        </a:fill>
      </a:tcStyle>
    </a:wholeTbl>
    <a:band2H>
      <a:tcTxStyle/>
      <a:tcStyle>
        <a:tcBdr/>
        <a:fill>
          <a:solidFill>
            <a:srgbClr val="EFEEF1"/>
          </a:solidFill>
        </a:fill>
      </a:tcStyle>
    </a:band2H>
    <a:firstCol>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95A9"/>
          </a:solidFill>
        </a:fill>
      </a:tcStyle>
    </a:firstCol>
    <a:la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95A9"/>
          </a:solidFill>
        </a:fill>
      </a:tcStyle>
    </a:lastRow>
    <a:firstRow>
      <a:tcTxStyle b="on" i="on">
        <a:font>
          <a:latin typeface="Bodoni SvtyTwo ITC TT-BookIta"/>
          <a:ea typeface="Bodoni SvtyTwo ITC TT-BookIta"/>
          <a:cs typeface="Bodoni SvtyTwo ITC TT-BookIt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95A9"/>
          </a:solidFill>
        </a:fill>
      </a:tcStyle>
    </a:firstRow>
  </a:tblStyle>
  <a:tblStyle styleId="{2708684C-4D16-4618-839F-0558EEFCDFE6}" styleName="">
    <a:tblBg/>
    <a:wholeTbl>
      <a:tcTxStyle b="on" i="on">
        <a:font>
          <a:latin typeface="Bodoni SvtyTwo ITC TT-BookIta"/>
          <a:ea typeface="Bodoni SvtyTwo ITC TT-BookIta"/>
          <a:cs typeface="Bodoni SvtyTwo ITC TT-BookIta"/>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n">
        <a:font>
          <a:latin typeface="Bodoni SvtyTwo ITC TT-BookIta"/>
          <a:ea typeface="Bodoni SvtyTwo ITC TT-BookIta"/>
          <a:cs typeface="Bodoni SvtyTwo ITC TT-BookIt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FAF"/>
          </a:solidFill>
        </a:fill>
      </a:tcStyle>
    </a:firstCol>
    <a:lastRow>
      <a:tcTxStyle b="on" i="on">
        <a:font>
          <a:latin typeface="Bodoni SvtyTwo ITC TT-BookIta"/>
          <a:ea typeface="Bodoni SvtyTwo ITC TT-BookIta"/>
          <a:cs typeface="Bodoni SvtyTwo ITC TT-BookIta"/>
        </a:font>
        <a:srgbClr val="414141"/>
      </a:tcTxStyle>
      <a:tcStyle>
        <a:tcBdr>
          <a:left>
            <a:ln w="12700" cap="flat">
              <a:noFill/>
              <a:miter lim="400000"/>
            </a:ln>
          </a:left>
          <a:right>
            <a:ln w="12700" cap="flat">
              <a:noFill/>
              <a:miter lim="400000"/>
            </a:ln>
          </a:right>
          <a:top>
            <a:ln w="50800" cap="flat">
              <a:solidFill>
                <a:srgbClr val="414141"/>
              </a:solidFill>
              <a:prstDash val="solid"/>
              <a:bevel/>
            </a:ln>
          </a:top>
          <a:bottom>
            <a:ln w="25400" cap="flat">
              <a:solidFill>
                <a:srgbClr val="414141"/>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Bodoni SvtyTwo ITC TT-BookIta"/>
          <a:ea typeface="Bodoni SvtyTwo ITC TT-BookIta"/>
          <a:cs typeface="Bodoni SvtyTwo ITC TT-BookIta"/>
        </a:font>
        <a:srgbClr val="FFFFFF"/>
      </a:tcTxStyle>
      <a:tcStyle>
        <a:tcBdr>
          <a:left>
            <a:ln w="12700" cap="flat">
              <a:noFill/>
              <a:miter lim="400000"/>
            </a:ln>
          </a:left>
          <a:right>
            <a:ln w="12700" cap="flat">
              <a:noFill/>
              <a:miter lim="400000"/>
            </a:ln>
          </a:right>
          <a:top>
            <a:ln w="25400" cap="flat">
              <a:solidFill>
                <a:srgbClr val="414141"/>
              </a:solidFill>
              <a:prstDash val="solid"/>
              <a:bevel/>
            </a:ln>
          </a:top>
          <a:bottom>
            <a:ln w="25400" cap="flat">
              <a:solidFill>
                <a:srgbClr val="414141"/>
              </a:solidFill>
              <a:prstDash val="solid"/>
              <a:bevel/>
            </a:ln>
          </a:bottom>
          <a:insideH>
            <a:ln w="12700" cap="flat">
              <a:noFill/>
              <a:miter lim="400000"/>
            </a:ln>
          </a:insideH>
          <a:insideV>
            <a:ln w="12700" cap="flat">
              <a:noFill/>
              <a:miter lim="400000"/>
            </a:ln>
          </a:insideV>
        </a:tcBdr>
        <a:fill>
          <a:solidFill>
            <a:srgbClr val="738FA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89"/>
    <p:restoredTop sz="91931"/>
  </p:normalViewPr>
  <p:slideViewPr>
    <p:cSldViewPr snapToGrid="0" snapToObjects="1">
      <p:cViewPr varScale="1">
        <p:scale>
          <a:sx n="78" d="100"/>
          <a:sy n="78" d="100"/>
        </p:scale>
        <p:origin x="1072" y="176"/>
      </p:cViewPr>
      <p:guideLst>
        <p:guide orient="horz" pos="4320"/>
        <p:guide pos="76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79701637"/>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bg>
      <p:bgPr>
        <a:solidFill>
          <a:schemeClr val="tx2"/>
        </a:solidFill>
        <a:effectLst/>
      </p:bgPr>
    </p:bg>
    <p:spTree>
      <p:nvGrpSpPr>
        <p:cNvPr id="1" name=""/>
        <p:cNvGrpSpPr/>
        <p:nvPr/>
      </p:nvGrpSpPr>
      <p:grpSpPr>
        <a:xfrm>
          <a:off x="0" y="0"/>
          <a:ext cx="0" cy="0"/>
          <a:chOff x="0" y="0"/>
          <a:chExt cx="0" cy="0"/>
        </a:xfrm>
      </p:grpSpPr>
      <p:pic>
        <p:nvPicPr>
          <p:cNvPr id="9" name="Image" descr="Image">
            <a:extLst>
              <a:ext uri="{FF2B5EF4-FFF2-40B4-BE49-F238E27FC236}">
                <a16:creationId xmlns:a16="http://schemas.microsoft.com/office/drawing/2014/main" id="{B7027454-9877-6044-B5E2-66BB4C4F1928}"/>
              </a:ext>
            </a:extLst>
          </p:cNvPr>
          <p:cNvPicPr>
            <a:picLocks noChangeAspect="1"/>
          </p:cNvPicPr>
          <p:nvPr userDrawn="1"/>
        </p:nvPicPr>
        <p:blipFill rotWithShape="1">
          <a:blip r:embed="rId2" cstate="screen">
            <a:alphaModFix amt="10576"/>
            <a:extLst>
              <a:ext uri="{28A0092B-C50C-407E-A947-70E740481C1C}">
                <a14:useLocalDpi xmlns:a14="http://schemas.microsoft.com/office/drawing/2010/main"/>
              </a:ext>
            </a:extLst>
          </a:blip>
          <a:srcRect/>
          <a:stretch/>
        </p:blipFill>
        <p:spPr>
          <a:xfrm>
            <a:off x="0" y="10226"/>
            <a:ext cx="24384000" cy="13716000"/>
          </a:xfrm>
          <a:prstGeom prst="rect">
            <a:avLst/>
          </a:prstGeom>
        </p:spPr>
      </p:pic>
      <p:sp>
        <p:nvSpPr>
          <p:cNvPr id="10" name="Shape 10"/>
          <p:cNvSpPr/>
          <p:nvPr/>
        </p:nvSpPr>
        <p:spPr>
          <a:xfrm>
            <a:off x="952499" y="9244012"/>
            <a:ext cx="224989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mn-lt"/>
                <a:ea typeface="+mn-ea"/>
                <a:cs typeface="+mn-cs"/>
                <a:sym typeface="Helvetica"/>
              </a:defRPr>
            </a:pPr>
            <a:endParaRPr/>
          </a:p>
        </p:txBody>
      </p:sp>
      <p:sp>
        <p:nvSpPr>
          <p:cNvPr id="11" name="Shape 11"/>
          <p:cNvSpPr/>
          <p:nvPr/>
        </p:nvSpPr>
        <p:spPr>
          <a:xfrm>
            <a:off x="952499" y="5764212"/>
            <a:ext cx="2250003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mn-lt"/>
                <a:ea typeface="+mn-ea"/>
                <a:cs typeface="+mn-cs"/>
                <a:sym typeface="Helvetica"/>
              </a:defRPr>
            </a:pPr>
            <a:endParaRPr/>
          </a:p>
        </p:txBody>
      </p:sp>
      <p:sp>
        <p:nvSpPr>
          <p:cNvPr id="12" name="Shape 12"/>
          <p:cNvSpPr/>
          <p:nvPr/>
        </p:nvSpPr>
        <p:spPr>
          <a:xfrm rot="16200000">
            <a:off x="13832030" y="7495346"/>
            <a:ext cx="2310131"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mn-lt"/>
                <a:ea typeface="+mn-ea"/>
                <a:cs typeface="+mn-cs"/>
                <a:sym typeface="Helvetica"/>
              </a:defRPr>
            </a:pPr>
            <a:endParaRPr/>
          </a:p>
        </p:txBody>
      </p:sp>
      <p:sp>
        <p:nvSpPr>
          <p:cNvPr id="13" name="Shape 13"/>
          <p:cNvSpPr>
            <a:spLocks noGrp="1"/>
          </p:cNvSpPr>
          <p:nvPr>
            <p:ph type="title"/>
          </p:nvPr>
        </p:nvSpPr>
        <p:spPr>
          <a:xfrm>
            <a:off x="952500" y="4114800"/>
            <a:ext cx="13500100" cy="6769100"/>
          </a:xfrm>
          <a:prstGeom prst="rect">
            <a:avLst/>
          </a:prstGeom>
        </p:spPr>
        <p:txBody>
          <a:bodyPr lIns="0" tIns="0" rIns="0" bIns="0" anchor="ctr">
            <a:normAutofit/>
          </a:bodyPr>
          <a:lstStyle>
            <a:lvl1pPr defTabSz="825500">
              <a:spcBef>
                <a:spcPts val="2300"/>
              </a:spcBef>
              <a:defRPr sz="9800" b="0">
                <a:solidFill>
                  <a:srgbClr val="D93E2B"/>
                </a:solidFill>
                <a:latin typeface="Bodoni SvtyTwo ITC TT-Book"/>
                <a:ea typeface="Bodoni SvtyTwo ITC TT-Book"/>
                <a:cs typeface="Bodoni SvtyTwo ITC TT-Book"/>
                <a:sym typeface="Bodoni SvtyTwo ITC TT-Book"/>
              </a:defRPr>
            </a:lvl1pPr>
          </a:lstStyle>
          <a:p>
            <a:pPr lvl="0">
              <a:defRPr sz="1800">
                <a:solidFill>
                  <a:srgbClr val="000000"/>
                </a:solidFill>
              </a:defRPr>
            </a:pPr>
            <a:r>
              <a:rPr sz="9800">
                <a:solidFill>
                  <a:srgbClr val="D93E2B"/>
                </a:solidFill>
              </a:rPr>
              <a:t>Title Text</a:t>
            </a:r>
          </a:p>
        </p:txBody>
      </p:sp>
      <p:sp>
        <p:nvSpPr>
          <p:cNvPr id="14" name="Shape 14"/>
          <p:cNvSpPr>
            <a:spLocks noGrp="1"/>
          </p:cNvSpPr>
          <p:nvPr>
            <p:ph type="body" idx="1"/>
          </p:nvPr>
        </p:nvSpPr>
        <p:spPr>
          <a:xfrm>
            <a:off x="15532100" y="4114800"/>
            <a:ext cx="7950200" cy="6769100"/>
          </a:xfrm>
          <a:prstGeom prst="rect">
            <a:avLst/>
          </a:prstGeom>
        </p:spPr>
        <p:txBody>
          <a:bodyPr lIns="0" tIns="0" rIns="0" bIns="0" anchor="ctr">
            <a:normAutofit/>
          </a:bodyPr>
          <a:lstStyle>
            <a:lvl1pPr marL="0" indent="0" defTabSz="825500">
              <a:spcBef>
                <a:spcPts val="0"/>
              </a:spcBef>
              <a:buClrTx/>
              <a:buSzTx/>
              <a:buFontTx/>
              <a:buNone/>
              <a:defRPr sz="3200">
                <a:solidFill>
                  <a:srgbClr val="414141"/>
                </a:solidFill>
                <a:latin typeface="Palatino"/>
                <a:ea typeface="Palatino"/>
                <a:cs typeface="Palatino"/>
                <a:sym typeface="Palatino"/>
              </a:defRPr>
            </a:lvl1pPr>
            <a:lvl2pPr marL="0" indent="0" defTabSz="825500">
              <a:spcBef>
                <a:spcPts val="0"/>
              </a:spcBef>
              <a:buClrTx/>
              <a:buSzTx/>
              <a:buFontTx/>
              <a:buNone/>
              <a:defRPr sz="3200">
                <a:solidFill>
                  <a:srgbClr val="414141"/>
                </a:solidFill>
                <a:latin typeface="Palatino"/>
                <a:ea typeface="Palatino"/>
                <a:cs typeface="Palatino"/>
                <a:sym typeface="Palatino"/>
              </a:defRPr>
            </a:lvl2pPr>
            <a:lvl3pPr marL="0" indent="0" defTabSz="825500">
              <a:spcBef>
                <a:spcPts val="0"/>
              </a:spcBef>
              <a:buClrTx/>
              <a:buSzTx/>
              <a:buFontTx/>
              <a:buNone/>
              <a:defRPr sz="3200">
                <a:solidFill>
                  <a:srgbClr val="414141"/>
                </a:solidFill>
                <a:latin typeface="Palatino"/>
                <a:ea typeface="Palatino"/>
                <a:cs typeface="Palatino"/>
                <a:sym typeface="Palatino"/>
              </a:defRPr>
            </a:lvl3pPr>
            <a:lvl4pPr indent="0" defTabSz="825500">
              <a:spcBef>
                <a:spcPts val="0"/>
              </a:spcBef>
              <a:buClrTx/>
              <a:buFontTx/>
              <a:defRPr sz="3200">
                <a:solidFill>
                  <a:srgbClr val="414141"/>
                </a:solidFill>
                <a:latin typeface="Palatino"/>
                <a:ea typeface="Palatino"/>
                <a:cs typeface="Palatino"/>
                <a:sym typeface="Palatino"/>
              </a:defRPr>
            </a:lvl4pPr>
            <a:lvl5pPr marL="0" indent="0" defTabSz="825500">
              <a:spcBef>
                <a:spcPts val="0"/>
              </a:spcBef>
              <a:buClrTx/>
              <a:buSzTx/>
              <a:buFontTx/>
              <a:buNone/>
              <a:defRPr sz="3200">
                <a:solidFill>
                  <a:srgbClr val="414141"/>
                </a:solidFill>
                <a:latin typeface="Palatino"/>
                <a:ea typeface="Palatino"/>
                <a:cs typeface="Palatino"/>
                <a:sym typeface="Palatino"/>
              </a:defRPr>
            </a:lvl5pPr>
          </a:lstStyle>
          <a:p>
            <a:pPr lvl="0">
              <a:defRPr sz="1800">
                <a:solidFill>
                  <a:srgbClr val="000000"/>
                </a:solidFill>
              </a:defRPr>
            </a:pPr>
            <a:r>
              <a:rPr sz="3200">
                <a:solidFill>
                  <a:srgbClr val="414141"/>
                </a:solidFill>
              </a:rPr>
              <a:t>Body Level One</a:t>
            </a:r>
          </a:p>
          <a:p>
            <a:pPr lvl="1">
              <a:defRPr sz="1800">
                <a:solidFill>
                  <a:srgbClr val="000000"/>
                </a:solidFill>
              </a:defRPr>
            </a:pPr>
            <a:r>
              <a:rPr sz="3200">
                <a:solidFill>
                  <a:srgbClr val="414141"/>
                </a:solidFill>
              </a:rPr>
              <a:t>Body Level Two</a:t>
            </a:r>
          </a:p>
          <a:p>
            <a:pPr lvl="2">
              <a:defRPr sz="1800">
                <a:solidFill>
                  <a:srgbClr val="000000"/>
                </a:solidFill>
              </a:defRPr>
            </a:pPr>
            <a:r>
              <a:rPr sz="3200">
                <a:solidFill>
                  <a:srgbClr val="414141"/>
                </a:solidFill>
              </a:rPr>
              <a:t>Body Level Three</a:t>
            </a:r>
          </a:p>
          <a:p>
            <a:pPr lvl="3">
              <a:defRPr sz="1800">
                <a:solidFill>
                  <a:srgbClr val="000000"/>
                </a:solidFill>
              </a:defRPr>
            </a:pPr>
            <a:r>
              <a:rPr sz="3200">
                <a:solidFill>
                  <a:srgbClr val="414141"/>
                </a:solidFill>
              </a:rPr>
              <a:t>Body Level Four</a:t>
            </a:r>
          </a:p>
          <a:p>
            <a:pPr lvl="4">
              <a:defRPr sz="1800">
                <a:solidFill>
                  <a:srgbClr val="000000"/>
                </a:solidFill>
              </a:defRPr>
            </a:pPr>
            <a:r>
              <a:rPr sz="3200">
                <a:solidFill>
                  <a:srgbClr val="414141"/>
                </a:solidFill>
              </a:rPr>
              <a:t>Body Level Five</a:t>
            </a:r>
          </a:p>
        </p:txBody>
      </p:sp>
      <p:sp>
        <p:nvSpPr>
          <p:cNvPr id="16" name="Shape 16"/>
          <p:cNvSpPr/>
          <p:nvPr/>
        </p:nvSpPr>
        <p:spPr>
          <a:xfrm>
            <a:off x="8517458" y="12782851"/>
            <a:ext cx="6125075" cy="49244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1000">
                <a:solidFill>
                  <a:srgbClr val="740D01"/>
                </a:solidFill>
                <a:latin typeface="Helvetica Neue Thin"/>
                <a:ea typeface="Helvetica Neue Thin"/>
                <a:cs typeface="Helvetica Neue Thin"/>
                <a:sym typeface="Helvetica Neue Thin"/>
              </a:defRPr>
            </a:lvl1pPr>
          </a:lstStyle>
          <a:p>
            <a:pPr lvl="0">
              <a:defRPr sz="1800">
                <a:solidFill>
                  <a:srgbClr val="000000"/>
                </a:solidFill>
              </a:defRPr>
            </a:pPr>
            <a:r>
              <a:rPr lang="en-GB" sz="3200" dirty="0">
                <a:solidFill>
                  <a:srgbClr val="740D01"/>
                </a:solidFill>
              </a:rPr>
              <a:t>BROTHER and IBM CONFIDENTIAL</a:t>
            </a:r>
          </a:p>
        </p:txBody>
      </p:sp>
      <p:pic>
        <p:nvPicPr>
          <p:cNvPr id="15" name="Asset 2.png" descr="Asset 2.png">
            <a:extLst>
              <a:ext uri="{FF2B5EF4-FFF2-40B4-BE49-F238E27FC236}">
                <a16:creationId xmlns:a16="http://schemas.microsoft.com/office/drawing/2014/main" id="{9BC8DF78-5F04-9D4A-AF43-64681BDA792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686997" y="6637284"/>
            <a:ext cx="2912749" cy="1609978"/>
          </a:xfrm>
          <a:prstGeom prst="rect">
            <a:avLst/>
          </a:prstGeom>
          <a:ln w="12700">
            <a:miter lim="400000"/>
          </a:ln>
        </p:spPr>
      </p:pic>
      <p:pic>
        <p:nvPicPr>
          <p:cNvPr id="17" name="Picture 2" descr="http://www.jonessewandvac.com/wp-content/uploads/2015/04/brother-logo-1.png">
            <a:extLst>
              <a:ext uri="{FF2B5EF4-FFF2-40B4-BE49-F238E27FC236}">
                <a16:creationId xmlns:a16="http://schemas.microsoft.com/office/drawing/2014/main" id="{1AA083AD-00C4-834F-8CC8-5508E5B74762}"/>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952499" y="957826"/>
            <a:ext cx="5385630" cy="22093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ibm white.png">
            <a:extLst>
              <a:ext uri="{FF2B5EF4-FFF2-40B4-BE49-F238E27FC236}">
                <a16:creationId xmlns:a16="http://schemas.microsoft.com/office/drawing/2014/main" id="{1CF9C1A0-659B-964C-B783-3AC0C4C8B24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0020546" y="11831578"/>
            <a:ext cx="3461753" cy="141279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bg>
      <p:bgPr>
        <a:gradFill flip="none" rotWithShape="1">
          <a:gsLst>
            <a:gs pos="0">
              <a:srgbClr val="F6F6F6"/>
            </a:gs>
            <a:gs pos="100000">
              <a:srgbClr val="ECECEC"/>
            </a:gs>
          </a:gsLst>
          <a:lin ang="5400000" scaled="0"/>
        </a:gradFill>
        <a:effectLst/>
      </p:bgPr>
    </p:bg>
    <p:spTree>
      <p:nvGrpSpPr>
        <p:cNvPr id="1" name=""/>
        <p:cNvGrpSpPr/>
        <p:nvPr/>
      </p:nvGrpSpPr>
      <p:grpSpPr>
        <a:xfrm>
          <a:off x="0" y="0"/>
          <a:ext cx="0" cy="0"/>
          <a:chOff x="0" y="0"/>
          <a:chExt cx="0" cy="0"/>
        </a:xfrm>
      </p:grpSpPr>
      <p:pic>
        <p:nvPicPr>
          <p:cNvPr id="4" name="Picture 2" descr="Image result for ibmix logo">
            <a:extLst>
              <a:ext uri="{FF2B5EF4-FFF2-40B4-BE49-F238E27FC236}">
                <a16:creationId xmlns:a16="http://schemas.microsoft.com/office/drawing/2014/main" id="{F74B6070-7128-D749-ACB9-FBB3A4936DA1}"/>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2418566" y="11971535"/>
            <a:ext cx="1659847" cy="1244886"/>
          </a:xfrm>
          <a:prstGeom prst="rect">
            <a:avLst/>
          </a:prstGeom>
          <a:noFill/>
          <a:extLst>
            <a:ext uri="{909E8E84-426E-40DD-AFC4-6F175D3DCCD1}">
              <a14:hiddenFill xmlns:a14="http://schemas.microsoft.com/office/drawing/2010/main">
                <a:solidFill>
                  <a:srgbClr val="FFFFFF"/>
                </a:solidFill>
              </a14:hiddenFill>
            </a:ext>
          </a:extLst>
        </p:spPr>
      </p:pic>
      <p:sp>
        <p:nvSpPr>
          <p:cNvPr id="6" name="Shape 8">
            <a:extLst>
              <a:ext uri="{FF2B5EF4-FFF2-40B4-BE49-F238E27FC236}">
                <a16:creationId xmlns:a16="http://schemas.microsoft.com/office/drawing/2014/main" id="{4A7E4926-6170-4941-9957-D3F6DCA73AB4}"/>
              </a:ext>
            </a:extLst>
          </p:cNvPr>
          <p:cNvSpPr>
            <a:spLocks noGrp="1"/>
          </p:cNvSpPr>
          <p:nvPr>
            <p:ph type="sldNum" sz="quarter" idx="2"/>
          </p:nvPr>
        </p:nvSpPr>
        <p:spPr>
          <a:xfrm>
            <a:off x="0" y="13216421"/>
            <a:ext cx="977900" cy="529139"/>
          </a:xfrm>
          <a:prstGeom prst="rect">
            <a:avLst/>
          </a:prstGeom>
          <a:ln w="12700">
            <a:miter lim="400000"/>
          </a:ln>
        </p:spPr>
        <p:txBody>
          <a:bodyPr lIns="109611" tIns="109611" rIns="109611" bIns="109611">
            <a:spAutoFit/>
          </a:bodyPr>
          <a:lstStyle>
            <a:lvl1pPr>
              <a:defRPr sz="2000">
                <a:solidFill>
                  <a:srgbClr val="000000"/>
                </a:solidFill>
                <a:latin typeface="Palatino"/>
                <a:ea typeface="Palatino"/>
                <a:cs typeface="Palatino"/>
                <a:sym typeface="Palatino"/>
              </a:defRPr>
            </a:lvl1pPr>
          </a:lstStyle>
          <a:p>
            <a:fld id="{86CB4B4D-7CA3-9044-876B-883B54F8677D}" type="slidenum">
              <a:rPr lang="en-GB" smtClean="0"/>
              <a:pPr/>
              <a:t>‹#›</a:t>
            </a:fld>
            <a:endParaRPr lang="en-GB"/>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p:nvPr/>
        </p:nvSpPr>
        <p:spPr>
          <a:xfrm>
            <a:off x="732369" y="1099819"/>
            <a:ext cx="22919268" cy="1"/>
          </a:xfrm>
          <a:prstGeom prst="line">
            <a:avLst/>
          </a:prstGeom>
          <a:ln>
            <a:solidFill/>
            <a:round/>
          </a:ln>
        </p:spPr>
        <p:txBody>
          <a:bodyPr lIns="0" tIns="0" rIns="0" bIns="0"/>
          <a:lstStyle/>
          <a:p>
            <a:pPr lvl="0" algn="l" defTabSz="457200">
              <a:defRPr sz="1200">
                <a:solidFill>
                  <a:srgbClr val="000000"/>
                </a:solidFill>
                <a:latin typeface="+mn-lt"/>
                <a:ea typeface="+mn-ea"/>
                <a:cs typeface="+mn-cs"/>
                <a:sym typeface="Helvetica"/>
              </a:defRPr>
            </a:pPr>
            <a:endParaRPr/>
          </a:p>
        </p:txBody>
      </p:sp>
      <p:sp>
        <p:nvSpPr>
          <p:cNvPr id="6" name="Shape 6"/>
          <p:cNvSpPr>
            <a:spLocks noGrp="1"/>
          </p:cNvSpPr>
          <p:nvPr>
            <p:ph type="title"/>
          </p:nvPr>
        </p:nvSpPr>
        <p:spPr>
          <a:xfrm>
            <a:off x="486835" y="1187450"/>
            <a:ext cx="23533099" cy="2562227"/>
          </a:xfrm>
          <a:prstGeom prst="rect">
            <a:avLst/>
          </a:prstGeom>
          <a:ln w="12700">
            <a:miter lim="400000"/>
          </a:ln>
          <a:extLst>
            <a:ext uri="{C572A759-6A51-4108-AA02-DFA0A04FC94B}">
              <ma14:wrappingTextBoxFlag xmlns="" xmlns:ma14="http://schemas.microsoft.com/office/mac/drawingml/2011/main" val="1"/>
            </a:ext>
          </a:extLst>
        </p:spPr>
        <p:txBody>
          <a:bodyPr lIns="108854" tIns="108854" rIns="108854" bIns="108854"/>
          <a:lstStyle/>
          <a:p>
            <a:pPr lvl="0">
              <a:defRPr sz="1800" b="0">
                <a:solidFill>
                  <a:srgbClr val="000000"/>
                </a:solidFill>
              </a:defRPr>
            </a:pPr>
            <a:r>
              <a:rPr sz="5200" b="1">
                <a:solidFill>
                  <a:srgbClr val="167FBA"/>
                </a:solidFill>
              </a:rPr>
              <a:t>Title Text</a:t>
            </a:r>
          </a:p>
        </p:txBody>
      </p:sp>
      <p:sp>
        <p:nvSpPr>
          <p:cNvPr id="7" name="Shape 7"/>
          <p:cNvSpPr>
            <a:spLocks noGrp="1"/>
          </p:cNvSpPr>
          <p:nvPr>
            <p:ph type="body" idx="1"/>
          </p:nvPr>
        </p:nvSpPr>
        <p:spPr>
          <a:xfrm>
            <a:off x="486835" y="3749676"/>
            <a:ext cx="23533099" cy="9966324"/>
          </a:xfrm>
          <a:prstGeom prst="rect">
            <a:avLst/>
          </a:prstGeom>
          <a:ln w="12700">
            <a:miter lim="400000"/>
          </a:ln>
          <a:extLst>
            <a:ext uri="{C572A759-6A51-4108-AA02-DFA0A04FC94B}">
              <ma14:wrappingTextBoxFlag xmlns="" xmlns:ma14="http://schemas.microsoft.com/office/mac/drawingml/2011/main" val="1"/>
            </a:ext>
          </a:extLst>
        </p:spPr>
        <p:txBody>
          <a:bodyPr lIns="108854" tIns="108854" rIns="108854" bIns="108854"/>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
        <p:nvSpPr>
          <p:cNvPr id="8" name="Shape 8"/>
          <p:cNvSpPr>
            <a:spLocks noGrp="1"/>
          </p:cNvSpPr>
          <p:nvPr>
            <p:ph type="sldNum" sz="quarter" idx="2"/>
          </p:nvPr>
        </p:nvSpPr>
        <p:spPr>
          <a:xfrm>
            <a:off x="486835" y="12916995"/>
            <a:ext cx="977900" cy="775361"/>
          </a:xfrm>
          <a:prstGeom prst="rect">
            <a:avLst/>
          </a:prstGeom>
          <a:ln w="12700">
            <a:miter lim="400000"/>
          </a:ln>
        </p:spPr>
        <p:txBody>
          <a:bodyPr lIns="109611" tIns="109611" rIns="109611" bIns="109611">
            <a:spAutoFit/>
          </a:bodyPr>
          <a:lstStyle>
            <a:lvl1pPr>
              <a:defRPr sz="3600">
                <a:solidFill>
                  <a:srgbClr val="000000"/>
                </a:solidFill>
                <a:latin typeface="Palatino"/>
                <a:ea typeface="Palatino"/>
                <a:cs typeface="Palatino"/>
                <a:sym typeface="Palatino"/>
              </a:defRPr>
            </a:lvl1pPr>
          </a:lstStyle>
          <a:p>
            <a:fld id="{86CB4B4D-7CA3-9044-876B-883B54F8677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Lst>
  <p:transition spd="med"/>
  <p:hf hdr="0" ftr="0" dt="0"/>
  <p:txStyles>
    <p:titleStyle>
      <a:lvl1pPr>
        <a:lnSpc>
          <a:spcPct val="90000"/>
        </a:lnSpc>
        <a:defRPr sz="5200" b="1">
          <a:solidFill>
            <a:srgbClr val="167FBA"/>
          </a:solidFill>
          <a:latin typeface="Arial"/>
          <a:ea typeface="Arial"/>
          <a:cs typeface="Arial"/>
          <a:sym typeface="Arial"/>
        </a:defRPr>
      </a:lvl1pPr>
      <a:lvl2pPr>
        <a:lnSpc>
          <a:spcPct val="90000"/>
        </a:lnSpc>
        <a:defRPr sz="5200" b="1">
          <a:solidFill>
            <a:srgbClr val="167FBA"/>
          </a:solidFill>
          <a:latin typeface="Arial"/>
          <a:ea typeface="Arial"/>
          <a:cs typeface="Arial"/>
          <a:sym typeface="Arial"/>
        </a:defRPr>
      </a:lvl2pPr>
      <a:lvl3pPr>
        <a:lnSpc>
          <a:spcPct val="90000"/>
        </a:lnSpc>
        <a:defRPr sz="5200" b="1">
          <a:solidFill>
            <a:srgbClr val="167FBA"/>
          </a:solidFill>
          <a:latin typeface="Arial"/>
          <a:ea typeface="Arial"/>
          <a:cs typeface="Arial"/>
          <a:sym typeface="Arial"/>
        </a:defRPr>
      </a:lvl3pPr>
      <a:lvl4pPr>
        <a:lnSpc>
          <a:spcPct val="90000"/>
        </a:lnSpc>
        <a:defRPr sz="5200" b="1">
          <a:solidFill>
            <a:srgbClr val="167FBA"/>
          </a:solidFill>
          <a:latin typeface="Arial"/>
          <a:ea typeface="Arial"/>
          <a:cs typeface="Arial"/>
          <a:sym typeface="Arial"/>
        </a:defRPr>
      </a:lvl4pPr>
      <a:lvl5pPr>
        <a:lnSpc>
          <a:spcPct val="90000"/>
        </a:lnSpc>
        <a:defRPr sz="5200" b="1">
          <a:solidFill>
            <a:srgbClr val="167FBA"/>
          </a:solidFill>
          <a:latin typeface="Arial"/>
          <a:ea typeface="Arial"/>
          <a:cs typeface="Arial"/>
          <a:sym typeface="Arial"/>
        </a:defRPr>
      </a:lvl5pPr>
      <a:lvl6pPr indent="1088547">
        <a:lnSpc>
          <a:spcPct val="90000"/>
        </a:lnSpc>
        <a:defRPr sz="5200" b="1">
          <a:solidFill>
            <a:srgbClr val="167FBA"/>
          </a:solidFill>
          <a:latin typeface="Arial"/>
          <a:ea typeface="Arial"/>
          <a:cs typeface="Arial"/>
          <a:sym typeface="Arial"/>
        </a:defRPr>
      </a:lvl6pPr>
      <a:lvl7pPr indent="2177095">
        <a:lnSpc>
          <a:spcPct val="90000"/>
        </a:lnSpc>
        <a:defRPr sz="5200" b="1">
          <a:solidFill>
            <a:srgbClr val="167FBA"/>
          </a:solidFill>
          <a:latin typeface="Arial"/>
          <a:ea typeface="Arial"/>
          <a:cs typeface="Arial"/>
          <a:sym typeface="Arial"/>
        </a:defRPr>
      </a:lvl7pPr>
      <a:lvl8pPr indent="3265642">
        <a:lnSpc>
          <a:spcPct val="90000"/>
        </a:lnSpc>
        <a:defRPr sz="5200" b="1">
          <a:solidFill>
            <a:srgbClr val="167FBA"/>
          </a:solidFill>
          <a:latin typeface="Arial"/>
          <a:ea typeface="Arial"/>
          <a:cs typeface="Arial"/>
          <a:sym typeface="Arial"/>
        </a:defRPr>
      </a:lvl8pPr>
      <a:lvl9pPr indent="4354190">
        <a:lnSpc>
          <a:spcPct val="90000"/>
        </a:lnSpc>
        <a:defRPr sz="5200" b="1">
          <a:solidFill>
            <a:srgbClr val="167FBA"/>
          </a:solidFill>
          <a:latin typeface="Arial"/>
          <a:ea typeface="Arial"/>
          <a:cs typeface="Arial"/>
          <a:sym typeface="Arial"/>
        </a:defRPr>
      </a:lvl9pPr>
    </p:titleStyle>
    <p:bodyStyle>
      <a:lvl1pPr marL="411985" indent="-411985">
        <a:spcBef>
          <a:spcPts val="2200"/>
        </a:spcBef>
        <a:buClr>
          <a:srgbClr val="000000"/>
        </a:buClr>
        <a:buSzPct val="100000"/>
        <a:buFont typeface="Wingdings"/>
        <a:buChar char="▪"/>
        <a:defRPr sz="3800">
          <a:latin typeface="Arial"/>
          <a:ea typeface="Arial"/>
          <a:cs typeface="Arial"/>
          <a:sym typeface="Arial"/>
        </a:defRPr>
      </a:lvl1pPr>
      <a:lvl2pPr marL="1213277" indent="-389308">
        <a:spcBef>
          <a:spcPts val="2200"/>
        </a:spcBef>
        <a:buClr>
          <a:srgbClr val="000000"/>
        </a:buClr>
        <a:buSzPct val="100000"/>
        <a:buFont typeface="Wingdings"/>
        <a:buChar char="–"/>
        <a:defRPr sz="3800">
          <a:latin typeface="Arial"/>
          <a:ea typeface="Arial"/>
          <a:cs typeface="Arial"/>
          <a:sym typeface="Arial"/>
        </a:defRPr>
      </a:lvl2pPr>
      <a:lvl3pPr marL="2037247" indent="-411985">
        <a:spcBef>
          <a:spcPts val="2200"/>
        </a:spcBef>
        <a:buClr>
          <a:srgbClr val="000000"/>
        </a:buClr>
        <a:buSzPct val="100000"/>
        <a:buFont typeface="Wingdings"/>
        <a:buChar char="•"/>
        <a:defRPr sz="3800">
          <a:latin typeface="Arial"/>
          <a:ea typeface="Arial"/>
          <a:cs typeface="Arial"/>
          <a:sym typeface="Arial"/>
        </a:defRPr>
      </a:lvl3pPr>
      <a:lvl4pPr indent="2453009">
        <a:spcBef>
          <a:spcPts val="2200"/>
        </a:spcBef>
        <a:buClr>
          <a:srgbClr val="000000"/>
        </a:buClr>
        <a:buFont typeface="Wingdings"/>
        <a:defRPr sz="3800">
          <a:latin typeface="Arial"/>
          <a:ea typeface="Arial"/>
          <a:cs typeface="Arial"/>
          <a:sym typeface="Arial"/>
        </a:defRPr>
      </a:lvl4pPr>
      <a:lvl5pPr marL="3666287" indent="-389308">
        <a:spcBef>
          <a:spcPts val="2200"/>
        </a:spcBef>
        <a:buClr>
          <a:srgbClr val="000000"/>
        </a:buClr>
        <a:buSzPct val="100000"/>
        <a:buFont typeface="Wingdings"/>
        <a:buChar char="»"/>
        <a:defRPr sz="3800">
          <a:latin typeface="Arial"/>
          <a:ea typeface="Arial"/>
          <a:cs typeface="Arial"/>
          <a:sym typeface="Arial"/>
        </a:defRPr>
      </a:lvl5pPr>
      <a:lvl6pPr marL="4754836" indent="-389308">
        <a:spcBef>
          <a:spcPts val="2200"/>
        </a:spcBef>
        <a:buClr>
          <a:srgbClr val="000000"/>
        </a:buClr>
        <a:buSzPct val="100000"/>
        <a:buFont typeface="Wingdings"/>
        <a:buChar char="»"/>
        <a:defRPr sz="3800">
          <a:latin typeface="Arial"/>
          <a:ea typeface="Arial"/>
          <a:cs typeface="Arial"/>
          <a:sym typeface="Arial"/>
        </a:defRPr>
      </a:lvl6pPr>
      <a:lvl7pPr marL="5843382" indent="-389308">
        <a:spcBef>
          <a:spcPts val="2200"/>
        </a:spcBef>
        <a:buClr>
          <a:srgbClr val="000000"/>
        </a:buClr>
        <a:buSzPct val="100000"/>
        <a:buFont typeface="Wingdings"/>
        <a:buChar char="»"/>
        <a:defRPr sz="3800">
          <a:latin typeface="Arial"/>
          <a:ea typeface="Arial"/>
          <a:cs typeface="Arial"/>
          <a:sym typeface="Arial"/>
        </a:defRPr>
      </a:lvl7pPr>
      <a:lvl8pPr marL="6931931" indent="-389308">
        <a:spcBef>
          <a:spcPts val="2200"/>
        </a:spcBef>
        <a:buClr>
          <a:srgbClr val="000000"/>
        </a:buClr>
        <a:buSzPct val="100000"/>
        <a:buFont typeface="Wingdings"/>
        <a:buChar char="»"/>
        <a:defRPr sz="3800">
          <a:latin typeface="Arial"/>
          <a:ea typeface="Arial"/>
          <a:cs typeface="Arial"/>
          <a:sym typeface="Arial"/>
        </a:defRPr>
      </a:lvl8pPr>
      <a:lvl9pPr marL="8020477" indent="-389308">
        <a:spcBef>
          <a:spcPts val="2200"/>
        </a:spcBef>
        <a:buClr>
          <a:srgbClr val="000000"/>
        </a:buClr>
        <a:buSzPct val="100000"/>
        <a:buFont typeface="Wingdings"/>
        <a:buChar char="»"/>
        <a:defRPr sz="3800">
          <a:latin typeface="Arial"/>
          <a:ea typeface="Arial"/>
          <a:cs typeface="Arial"/>
          <a:sym typeface="Arial"/>
        </a:defRPr>
      </a:lvl9pPr>
    </p:bodyStyle>
    <p:otherStyle>
      <a:lvl1pPr algn="ctr" defTabSz="825500">
        <a:defRPr sz="1900">
          <a:solidFill>
            <a:schemeClr val="tx1"/>
          </a:solidFill>
          <a:latin typeface="+mn-lt"/>
          <a:ea typeface="+mn-ea"/>
          <a:cs typeface="+mn-cs"/>
          <a:sym typeface="Palatino"/>
        </a:defRPr>
      </a:lvl1pPr>
      <a:lvl2pPr algn="ctr" defTabSz="825500">
        <a:defRPr sz="1900">
          <a:solidFill>
            <a:schemeClr val="tx1"/>
          </a:solidFill>
          <a:latin typeface="+mn-lt"/>
          <a:ea typeface="+mn-ea"/>
          <a:cs typeface="+mn-cs"/>
          <a:sym typeface="Palatino"/>
        </a:defRPr>
      </a:lvl2pPr>
      <a:lvl3pPr algn="ctr" defTabSz="825500">
        <a:defRPr sz="1900">
          <a:solidFill>
            <a:schemeClr val="tx1"/>
          </a:solidFill>
          <a:latin typeface="+mn-lt"/>
          <a:ea typeface="+mn-ea"/>
          <a:cs typeface="+mn-cs"/>
          <a:sym typeface="Palatino"/>
        </a:defRPr>
      </a:lvl3pPr>
      <a:lvl4pPr algn="ctr" defTabSz="825500">
        <a:defRPr sz="1900">
          <a:solidFill>
            <a:schemeClr val="tx1"/>
          </a:solidFill>
          <a:latin typeface="+mn-lt"/>
          <a:ea typeface="+mn-ea"/>
          <a:cs typeface="+mn-cs"/>
          <a:sym typeface="Palatino"/>
        </a:defRPr>
      </a:lvl4pPr>
      <a:lvl5pPr algn="ctr" defTabSz="825500">
        <a:defRPr sz="1900">
          <a:solidFill>
            <a:schemeClr val="tx1"/>
          </a:solidFill>
          <a:latin typeface="+mn-lt"/>
          <a:ea typeface="+mn-ea"/>
          <a:cs typeface="+mn-cs"/>
          <a:sym typeface="Palatino"/>
        </a:defRPr>
      </a:lvl5pPr>
      <a:lvl6pPr algn="ctr" defTabSz="825500">
        <a:defRPr sz="1900">
          <a:solidFill>
            <a:schemeClr val="tx1"/>
          </a:solidFill>
          <a:latin typeface="+mn-lt"/>
          <a:ea typeface="+mn-ea"/>
          <a:cs typeface="+mn-cs"/>
          <a:sym typeface="Palatino"/>
        </a:defRPr>
      </a:lvl6pPr>
      <a:lvl7pPr algn="ctr" defTabSz="825500">
        <a:defRPr sz="1900">
          <a:solidFill>
            <a:schemeClr val="tx1"/>
          </a:solidFill>
          <a:latin typeface="+mn-lt"/>
          <a:ea typeface="+mn-ea"/>
          <a:cs typeface="+mn-cs"/>
          <a:sym typeface="Palatino"/>
        </a:defRPr>
      </a:lvl7pPr>
      <a:lvl8pPr algn="ctr" defTabSz="825500">
        <a:defRPr sz="1900">
          <a:solidFill>
            <a:schemeClr val="tx1"/>
          </a:solidFill>
          <a:latin typeface="+mn-lt"/>
          <a:ea typeface="+mn-ea"/>
          <a:cs typeface="+mn-cs"/>
          <a:sym typeface="Palatino"/>
        </a:defRPr>
      </a:lvl8pPr>
      <a:lvl9pPr algn="ctr" defTabSz="825500">
        <a:defRPr sz="1900">
          <a:solidFill>
            <a:schemeClr val="tx1"/>
          </a:solidFill>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952500" y="5829300"/>
            <a:ext cx="13500100" cy="3340100"/>
          </a:xfrm>
          <a:prstGeom prst="rect">
            <a:avLst/>
          </a:prstGeom>
        </p:spPr>
        <p:txBody>
          <a:bodyPr/>
          <a:lstStyle>
            <a:lvl1pPr>
              <a:defRPr>
                <a:solidFill>
                  <a:srgbClr val="5596E6"/>
                </a:solidFill>
              </a:defRPr>
            </a:lvl1pPr>
          </a:lstStyle>
          <a:p>
            <a:pPr lvl="0">
              <a:defRPr sz="1800">
                <a:solidFill>
                  <a:srgbClr val="000000"/>
                </a:solidFill>
              </a:defRPr>
            </a:pPr>
            <a:r>
              <a:rPr sz="9800" dirty="0">
                <a:solidFill>
                  <a:srgbClr val="0070C0"/>
                </a:solidFill>
              </a:rPr>
              <a:t>Innovation </a:t>
            </a:r>
            <a:r>
              <a:rPr lang="en-GB" sz="9800" dirty="0">
                <a:solidFill>
                  <a:srgbClr val="0070C0"/>
                </a:solidFill>
              </a:rPr>
              <a:t>@ Brother</a:t>
            </a:r>
            <a:endParaRPr sz="9800" dirty="0">
              <a:solidFill>
                <a:srgbClr val="0070C0"/>
              </a:solidFill>
            </a:endParaRPr>
          </a:p>
        </p:txBody>
      </p:sp>
      <p:sp>
        <p:nvSpPr>
          <p:cNvPr id="4" name="TextBox 3">
            <a:extLst>
              <a:ext uri="{FF2B5EF4-FFF2-40B4-BE49-F238E27FC236}">
                <a16:creationId xmlns:a16="http://schemas.microsoft.com/office/drawing/2014/main" id="{C7F145AE-FA74-1847-B969-607515009538}"/>
              </a:ext>
            </a:extLst>
          </p:cNvPr>
          <p:cNvSpPr txBox="1"/>
          <p:nvPr/>
        </p:nvSpPr>
        <p:spPr>
          <a:xfrm>
            <a:off x="15763105" y="6216947"/>
            <a:ext cx="7910623" cy="25648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r>
              <a:rPr lang="en-GB" sz="8000" dirty="0">
                <a:solidFill>
                  <a:srgbClr val="0070C0"/>
                </a:solidFill>
              </a:rPr>
              <a:t>      Digital </a:t>
            </a:r>
          </a:p>
          <a:p>
            <a:pPr marL="0" marR="0" indent="0" algn="l" defTabSz="825500" rtl="0" fontAlgn="auto" latinLnBrk="1" hangingPunct="0">
              <a:lnSpc>
                <a:spcPct val="100000"/>
              </a:lnSpc>
              <a:spcBef>
                <a:spcPts val="0"/>
              </a:spcBef>
              <a:spcAft>
                <a:spcPts val="0"/>
              </a:spcAft>
              <a:buClrTx/>
              <a:buSzTx/>
              <a:buFontTx/>
              <a:buNone/>
              <a:tabLst/>
            </a:pPr>
            <a:r>
              <a:rPr lang="en-GB" sz="8000" dirty="0">
                <a:solidFill>
                  <a:srgbClr val="0070C0"/>
                </a:solidFill>
              </a:rPr>
              <a:t>Innovation Hub</a:t>
            </a:r>
            <a:endParaRPr kumimoji="0" lang="en-GB" sz="8000" b="0" i="0" u="none" strike="noStrike" cap="none" spc="0" normalizeH="0" baseline="0" dirty="0">
              <a:ln>
                <a:noFill/>
              </a:ln>
              <a:solidFill>
                <a:srgbClr val="0070C0"/>
              </a:solidFill>
              <a:effectLst/>
              <a:uFillTx/>
              <a:latin typeface="Bodoni SvtyTwo ITC TT-Book"/>
              <a:ea typeface="Bodoni SvtyTwo ITC TT-Book"/>
              <a:cs typeface="Bodoni SvtyTwo ITC TT-Book"/>
              <a:sym typeface="Bodoni SvtyTwo ITC TT-Book"/>
            </a:endParaRPr>
          </a:p>
        </p:txBody>
      </p:sp>
      <p:sp>
        <p:nvSpPr>
          <p:cNvPr id="3" name="TextBox 2">
            <a:extLst>
              <a:ext uri="{FF2B5EF4-FFF2-40B4-BE49-F238E27FC236}">
                <a16:creationId xmlns:a16="http://schemas.microsoft.com/office/drawing/2014/main" id="{385ABDF3-9702-7B42-89B4-33952DBB22BE}"/>
              </a:ext>
            </a:extLst>
          </p:cNvPr>
          <p:cNvSpPr txBox="1"/>
          <p:nvPr/>
        </p:nvSpPr>
        <p:spPr>
          <a:xfrm>
            <a:off x="952500" y="9661836"/>
            <a:ext cx="10209526" cy="8412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1" hangingPunct="0">
              <a:lnSpc>
                <a:spcPct val="100000"/>
              </a:lnSpc>
              <a:spcBef>
                <a:spcPts val="0"/>
              </a:spcBef>
              <a:spcAft>
                <a:spcPts val="0"/>
              </a:spcAft>
              <a:buClrTx/>
              <a:buSzTx/>
              <a:buFontTx/>
              <a:buNone/>
              <a:tabLst/>
            </a:pPr>
            <a:r>
              <a:rPr kumimoji="0" lang="en-GB" sz="4800" b="0" i="0" u="none" strike="noStrike" cap="none" spc="0" normalizeH="0" baseline="0" dirty="0">
                <a:ln>
                  <a:noFill/>
                </a:ln>
                <a:solidFill>
                  <a:srgbClr val="0070C0"/>
                </a:solidFill>
                <a:effectLst/>
                <a:uFillTx/>
                <a:latin typeface="Bodoni SvtyTwo ITC TT-Book"/>
                <a:ea typeface="Bodoni SvtyTwo ITC TT-Book"/>
                <a:cs typeface="Bodoni SvtyTwo ITC TT-Book"/>
                <a:sym typeface="Bodoni SvtyTwo ITC TT-Book"/>
              </a:rPr>
              <a:t>Opportunity Charter – Security Automation</a:t>
            </a:r>
          </a:p>
        </p:txBody>
      </p:sp>
      <p:pic>
        <p:nvPicPr>
          <p:cNvPr id="5" name="Picture 4">
            <a:extLst>
              <a:ext uri="{FF2B5EF4-FFF2-40B4-BE49-F238E27FC236}">
                <a16:creationId xmlns:a16="http://schemas.microsoft.com/office/drawing/2014/main" id="{D8860BD0-F02A-5543-B35B-AA790713D12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204966" y="6265443"/>
            <a:ext cx="1334567" cy="1233906"/>
          </a:xfrm>
          <a:prstGeom prst="rect">
            <a:avLst/>
          </a:prstGeom>
        </p:spPr>
      </p:pic>
    </p:spTree>
    <p:extLst>
      <p:ext uri="{BB962C8B-B14F-4D97-AF65-F5344CB8AC3E}">
        <p14:creationId xmlns:p14="http://schemas.microsoft.com/office/powerpoint/2010/main" val="4404513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GB" smtClean="0"/>
              <a:pPr/>
              <a:t>2</a:t>
            </a:fld>
            <a:endParaRPr lang="en-GB"/>
          </a:p>
        </p:txBody>
      </p:sp>
      <p:graphicFrame>
        <p:nvGraphicFramePr>
          <p:cNvPr id="3" name="Table 2"/>
          <p:cNvGraphicFramePr>
            <a:graphicFrameLocks noGrp="1"/>
          </p:cNvGraphicFramePr>
          <p:nvPr>
            <p:extLst>
              <p:ext uri="{D42A27DB-BD31-4B8C-83A1-F6EECF244321}">
                <p14:modId xmlns:p14="http://schemas.microsoft.com/office/powerpoint/2010/main" val="1617849063"/>
              </p:ext>
            </p:extLst>
          </p:nvPr>
        </p:nvGraphicFramePr>
        <p:xfrm>
          <a:off x="0" y="0"/>
          <a:ext cx="24384001" cy="13716001"/>
        </p:xfrm>
        <a:graphic>
          <a:graphicData uri="http://schemas.openxmlformats.org/drawingml/2006/table">
            <a:tbl>
              <a:tblPr firstRow="1" bandRow="1">
                <a:tableStyleId>{5940675A-B579-460E-94D1-54222C63F5DA}</a:tableStyleId>
              </a:tblPr>
              <a:tblGrid>
                <a:gridCol w="3467656">
                  <a:extLst>
                    <a:ext uri="{9D8B030D-6E8A-4147-A177-3AD203B41FA5}">
                      <a16:colId xmlns:a16="http://schemas.microsoft.com/office/drawing/2014/main" val="20000"/>
                    </a:ext>
                  </a:extLst>
                </a:gridCol>
                <a:gridCol w="5038522">
                  <a:extLst>
                    <a:ext uri="{9D8B030D-6E8A-4147-A177-3AD203B41FA5}">
                      <a16:colId xmlns:a16="http://schemas.microsoft.com/office/drawing/2014/main" val="20001"/>
                    </a:ext>
                  </a:extLst>
                </a:gridCol>
                <a:gridCol w="3574284">
                  <a:extLst>
                    <a:ext uri="{9D8B030D-6E8A-4147-A177-3AD203B41FA5}">
                      <a16:colId xmlns:a16="http://schemas.microsoft.com/office/drawing/2014/main" val="20002"/>
                    </a:ext>
                  </a:extLst>
                </a:gridCol>
                <a:gridCol w="3938190">
                  <a:extLst>
                    <a:ext uri="{9D8B030D-6E8A-4147-A177-3AD203B41FA5}">
                      <a16:colId xmlns:a16="http://schemas.microsoft.com/office/drawing/2014/main" val="20003"/>
                    </a:ext>
                  </a:extLst>
                </a:gridCol>
                <a:gridCol w="8365349">
                  <a:extLst>
                    <a:ext uri="{9D8B030D-6E8A-4147-A177-3AD203B41FA5}">
                      <a16:colId xmlns:a16="http://schemas.microsoft.com/office/drawing/2014/main" val="20004"/>
                    </a:ext>
                  </a:extLst>
                </a:gridCol>
              </a:tblGrid>
              <a:tr h="650929">
                <a:tc>
                  <a:txBody>
                    <a:bodyPr/>
                    <a:lstStyle/>
                    <a:p>
                      <a:pPr lvl="1" algn="l">
                        <a:spcBef>
                          <a:spcPts val="600"/>
                        </a:spcBef>
                        <a:spcAft>
                          <a:spcPts val="0"/>
                        </a:spcAft>
                      </a:pPr>
                      <a:r>
                        <a:rPr lang="en-GB" sz="2400" b="1" dirty="0"/>
                        <a:t>OPPORTUNITY</a:t>
                      </a:r>
                    </a:p>
                  </a:txBody>
                  <a:tcPr marL="137160" marR="137160" marT="137160" marB="137160">
                    <a:solidFill>
                      <a:schemeClr val="bg1">
                        <a:lumMod val="85000"/>
                      </a:schemeClr>
                    </a:solidFill>
                  </a:tcPr>
                </a:tc>
                <a:tc gridSpan="4">
                  <a:txBody>
                    <a:bodyPr/>
                    <a:lstStyle/>
                    <a:p>
                      <a:pPr lvl="1" algn="l">
                        <a:spcBef>
                          <a:spcPts val="600"/>
                        </a:spcBef>
                        <a:spcAft>
                          <a:spcPts val="0"/>
                        </a:spcAft>
                      </a:pPr>
                      <a:r>
                        <a:rPr lang="en-GB" sz="2400" b="1" dirty="0"/>
                        <a:t>SAP Security Automation</a:t>
                      </a:r>
                    </a:p>
                  </a:txBody>
                  <a:tcPr marL="137160" marR="137160" marT="137160" marB="137160">
                    <a:solidFill>
                      <a:srgbClr val="FFFF00"/>
                    </a:solidFill>
                  </a:tcPr>
                </a:tc>
                <a:tc hMerge="1">
                  <a:txBody>
                    <a:bodyPr/>
                    <a:lstStyle/>
                    <a:p>
                      <a:endParaRPr lang="en-GB"/>
                    </a:p>
                  </a:txBody>
                  <a:tcPr/>
                </a:tc>
                <a:tc hMerge="1">
                  <a:txBody>
                    <a:bodyPr/>
                    <a:lstStyle/>
                    <a:p>
                      <a:pPr algn="l"/>
                      <a:endParaRPr lang="en-GB" dirty="0"/>
                    </a:p>
                  </a:txBody>
                  <a:tcPr>
                    <a:solidFill>
                      <a:schemeClr val="bg1"/>
                    </a:solidFill>
                  </a:tcPr>
                </a:tc>
                <a:tc hMerge="1">
                  <a:txBody>
                    <a:bodyPr/>
                    <a:lstStyle/>
                    <a:p>
                      <a:endParaRPr lang="en-GB"/>
                    </a:p>
                  </a:txBody>
                  <a:tcPr/>
                </a:tc>
                <a:extLst>
                  <a:ext uri="{0D108BD9-81ED-4DB2-BD59-A6C34878D82A}">
                    <a16:rowId xmlns:a16="http://schemas.microsoft.com/office/drawing/2014/main" val="10000"/>
                  </a:ext>
                </a:extLst>
              </a:tr>
              <a:tr h="650929">
                <a:tc gridSpan="2">
                  <a:txBody>
                    <a:bodyPr/>
                    <a:lstStyle/>
                    <a:p>
                      <a:pPr lvl="1" algn="ctr">
                        <a:spcBef>
                          <a:spcPts val="600"/>
                        </a:spcBef>
                        <a:spcAft>
                          <a:spcPts val="0"/>
                        </a:spcAft>
                      </a:pPr>
                      <a:r>
                        <a:rPr lang="en-GB" sz="2400" b="1" dirty="0"/>
                        <a:t>BUSINESS</a:t>
                      </a:r>
                      <a:r>
                        <a:rPr lang="en-GB" sz="2400" b="1" baseline="0" dirty="0"/>
                        <a:t> FEASIBILITY</a:t>
                      </a:r>
                      <a:endParaRPr lang="en-GB" sz="2400" b="1" dirty="0"/>
                    </a:p>
                  </a:txBody>
                  <a:tcPr marL="137160" marR="137160" marT="137160" marB="137160">
                    <a:solidFill>
                      <a:schemeClr val="bg1">
                        <a:lumMod val="85000"/>
                      </a:schemeClr>
                    </a:solidFill>
                  </a:tcPr>
                </a:tc>
                <a:tc hMerge="1">
                  <a:txBody>
                    <a:bodyPr/>
                    <a:lstStyle/>
                    <a:p>
                      <a:endParaRPr lang="en-GB"/>
                    </a:p>
                  </a:txBody>
                  <a:tcPr/>
                </a:tc>
                <a:tc gridSpan="2">
                  <a:txBody>
                    <a:bodyPr/>
                    <a:lstStyle/>
                    <a:p>
                      <a:pPr lvl="1" algn="ctr">
                        <a:spcBef>
                          <a:spcPts val="600"/>
                        </a:spcBef>
                        <a:spcAft>
                          <a:spcPts val="0"/>
                        </a:spcAft>
                      </a:pPr>
                      <a:r>
                        <a:rPr lang="en-GB" sz="2400" b="1" dirty="0"/>
                        <a:t>TECHNICAL FEASIBILITY</a:t>
                      </a:r>
                    </a:p>
                  </a:txBody>
                  <a:tcPr marL="137160" marR="137160" marT="137160" marB="137160">
                    <a:solidFill>
                      <a:schemeClr val="bg1">
                        <a:lumMod val="85000"/>
                      </a:schemeClr>
                    </a:solidFill>
                  </a:tcPr>
                </a:tc>
                <a:tc hMerge="1">
                  <a:txBody>
                    <a:bodyPr/>
                    <a:lstStyle/>
                    <a:p>
                      <a:pPr lvl="1" algn="l">
                        <a:spcBef>
                          <a:spcPts val="600"/>
                        </a:spcBef>
                        <a:spcAft>
                          <a:spcPts val="0"/>
                        </a:spcAft>
                      </a:pPr>
                      <a:endParaRPr lang="en-GB" sz="2400" b="1" dirty="0"/>
                    </a:p>
                  </a:txBody>
                  <a:tcPr marL="137160" marR="137160" marT="137160" marB="137160">
                    <a:solidFill>
                      <a:schemeClr val="bg1">
                        <a:lumMod val="85000"/>
                      </a:schemeClr>
                    </a:solidFill>
                  </a:tcPr>
                </a:tc>
                <a:tc>
                  <a:txBody>
                    <a:bodyPr/>
                    <a:lstStyle/>
                    <a:p>
                      <a:pPr lvl="1" algn="ctr">
                        <a:spcBef>
                          <a:spcPts val="600"/>
                        </a:spcBef>
                        <a:spcAft>
                          <a:spcPts val="0"/>
                        </a:spcAft>
                      </a:pPr>
                      <a:r>
                        <a:rPr lang="en-GB" sz="2400" b="1" dirty="0"/>
                        <a:t>RECOMMENDED LOCATION</a:t>
                      </a:r>
                    </a:p>
                  </a:txBody>
                  <a:tcPr marL="137160" marR="137160" marT="137160" marB="137160">
                    <a:solidFill>
                      <a:schemeClr val="bg1">
                        <a:lumMod val="85000"/>
                      </a:schemeClr>
                    </a:solidFill>
                  </a:tcPr>
                </a:tc>
                <a:extLst>
                  <a:ext uri="{0D108BD9-81ED-4DB2-BD59-A6C34878D82A}">
                    <a16:rowId xmlns:a16="http://schemas.microsoft.com/office/drawing/2014/main" val="10001"/>
                  </a:ext>
                </a:extLst>
              </a:tr>
              <a:tr h="650929">
                <a:tc gridSpan="2">
                  <a:txBody>
                    <a:bodyPr/>
                    <a:lstStyle/>
                    <a:p>
                      <a:pPr lvl="1" algn="ctr">
                        <a:spcBef>
                          <a:spcPts val="600"/>
                        </a:spcBef>
                        <a:spcAft>
                          <a:spcPts val="0"/>
                        </a:spcAft>
                      </a:pPr>
                      <a:r>
                        <a:rPr lang="en-GB" sz="2400" b="1" dirty="0"/>
                        <a:t>HIGH</a:t>
                      </a:r>
                    </a:p>
                  </a:txBody>
                  <a:tcPr marL="137160" marR="137160" marT="137160" marB="137160">
                    <a:solidFill>
                      <a:srgbClr val="92D050"/>
                    </a:solidFill>
                  </a:tcPr>
                </a:tc>
                <a:tc hMerge="1">
                  <a:txBody>
                    <a:bodyPr/>
                    <a:lstStyle/>
                    <a:p>
                      <a:endParaRPr lang="en-GB"/>
                    </a:p>
                  </a:txBody>
                  <a:tcPr/>
                </a:tc>
                <a:tc gridSpan="2">
                  <a:txBody>
                    <a:bodyPr/>
                    <a:lstStyle/>
                    <a:p>
                      <a:pPr lvl="1" algn="ctr">
                        <a:spcBef>
                          <a:spcPts val="600"/>
                        </a:spcBef>
                        <a:spcAft>
                          <a:spcPts val="0"/>
                        </a:spcAft>
                      </a:pPr>
                      <a:r>
                        <a:rPr lang="en-GB" sz="2400" b="1" dirty="0"/>
                        <a:t>HIGH</a:t>
                      </a:r>
                    </a:p>
                  </a:txBody>
                  <a:tcPr marL="137160" marR="137160" marT="137160" marB="137160">
                    <a:solidFill>
                      <a:srgbClr val="92D050"/>
                    </a:solidFill>
                  </a:tcPr>
                </a:tc>
                <a:tc hMerge="1">
                  <a:txBody>
                    <a:bodyPr/>
                    <a:lstStyle/>
                    <a:p>
                      <a:pPr lvl="1" algn="l">
                        <a:spcBef>
                          <a:spcPts val="600"/>
                        </a:spcBef>
                        <a:spcAft>
                          <a:spcPts val="0"/>
                        </a:spcAft>
                      </a:pPr>
                      <a:endParaRPr lang="en-GB" sz="2400" dirty="0"/>
                    </a:p>
                  </a:txBody>
                  <a:tcPr marL="137160" marR="137160" marT="137160" marB="137160">
                    <a:solidFill>
                      <a:schemeClr val="bg1">
                        <a:lumMod val="85000"/>
                      </a:schemeClr>
                    </a:solidFill>
                  </a:tcPr>
                </a:tc>
                <a:tc>
                  <a:txBody>
                    <a:bodyPr/>
                    <a:lstStyle/>
                    <a:p>
                      <a:pPr lvl="1" algn="ctr">
                        <a:spcBef>
                          <a:spcPts val="600"/>
                        </a:spcBef>
                        <a:spcAft>
                          <a:spcPts val="0"/>
                        </a:spcAft>
                      </a:pPr>
                      <a:r>
                        <a:rPr lang="en-GB" sz="2400" dirty="0"/>
                        <a:t>BIE - MIS</a:t>
                      </a:r>
                    </a:p>
                  </a:txBody>
                  <a:tcPr marL="137160" marR="137160" marT="137160" marB="137160">
                    <a:solidFill>
                      <a:schemeClr val="bg1"/>
                    </a:solidFill>
                  </a:tcPr>
                </a:tc>
                <a:extLst>
                  <a:ext uri="{0D108BD9-81ED-4DB2-BD59-A6C34878D82A}">
                    <a16:rowId xmlns:a16="http://schemas.microsoft.com/office/drawing/2014/main" val="10002"/>
                  </a:ext>
                </a:extLst>
              </a:tr>
              <a:tr h="650929">
                <a:tc gridSpan="3">
                  <a:txBody>
                    <a:bodyPr/>
                    <a:lstStyle/>
                    <a:p>
                      <a:pPr lvl="1" algn="l">
                        <a:spcBef>
                          <a:spcPts val="600"/>
                        </a:spcBef>
                        <a:spcAft>
                          <a:spcPts val="0"/>
                        </a:spcAft>
                      </a:pPr>
                      <a:r>
                        <a:rPr lang="en-GB" sz="2400" b="1" dirty="0"/>
                        <a:t>DESCRIPTION</a:t>
                      </a:r>
                    </a:p>
                  </a:txBody>
                  <a:tcPr marL="137160" marR="137160" marT="137160" marB="137160">
                    <a:solidFill>
                      <a:schemeClr val="bg1">
                        <a:lumMod val="85000"/>
                      </a:schemeClr>
                    </a:solidFill>
                  </a:tcPr>
                </a:tc>
                <a:tc hMerge="1">
                  <a:txBody>
                    <a:bodyPr/>
                    <a:lstStyle/>
                    <a:p>
                      <a:endParaRPr lang="en-GB"/>
                    </a:p>
                  </a:txBody>
                  <a:tcPr/>
                </a:tc>
                <a:tc hMerge="1">
                  <a:txBody>
                    <a:bodyPr/>
                    <a:lstStyle/>
                    <a:p>
                      <a:endParaRPr lang="en-GB"/>
                    </a:p>
                  </a:txBody>
                  <a:tcPr/>
                </a:tc>
                <a:tc gridSpan="2">
                  <a:txBody>
                    <a:bodyPr/>
                    <a:lstStyle/>
                    <a:p>
                      <a:pPr lvl="1" algn="l">
                        <a:spcBef>
                          <a:spcPts val="600"/>
                        </a:spcBef>
                        <a:spcAft>
                          <a:spcPts val="0"/>
                        </a:spcAft>
                      </a:pPr>
                      <a:r>
                        <a:rPr lang="en-GB" sz="2400" b="1" dirty="0"/>
                        <a:t>ACTIVITY DETAIL</a:t>
                      </a:r>
                    </a:p>
                  </a:txBody>
                  <a:tcPr marL="137160" marR="137160" marT="137160" marB="137160">
                    <a:solidFill>
                      <a:schemeClr val="bg1">
                        <a:lumMod val="85000"/>
                      </a:schemeClr>
                    </a:solidFill>
                  </a:tcPr>
                </a:tc>
                <a:tc hMerge="1">
                  <a:txBody>
                    <a:bodyPr/>
                    <a:lstStyle/>
                    <a:p>
                      <a:endParaRPr lang="en-GB"/>
                    </a:p>
                  </a:txBody>
                  <a:tcPr/>
                </a:tc>
                <a:extLst>
                  <a:ext uri="{0D108BD9-81ED-4DB2-BD59-A6C34878D82A}">
                    <a16:rowId xmlns:a16="http://schemas.microsoft.com/office/drawing/2014/main" val="10003"/>
                  </a:ext>
                </a:extLst>
              </a:tr>
              <a:tr h="2820692">
                <a:tc gridSpan="3">
                  <a:txBody>
                    <a:bodyPr/>
                    <a:lstStyle/>
                    <a:p>
                      <a:pPr marL="457200" lvl="1" indent="-457200" algn="l">
                        <a:spcBef>
                          <a:spcPts val="600"/>
                        </a:spcBef>
                        <a:spcAft>
                          <a:spcPts val="0"/>
                        </a:spcAft>
                        <a:buFont typeface="Arial" charset="0"/>
                        <a:buChar char="•"/>
                      </a:pPr>
                      <a:r>
                        <a:rPr lang="en-GB" sz="2400" dirty="0"/>
                        <a:t>Using Robotic Process Automation, reduce</a:t>
                      </a:r>
                      <a:r>
                        <a:rPr lang="en-GB" sz="2400" baseline="0" dirty="0"/>
                        <a:t> or eliminate the manual effort required to perform standardised SAP Security tasks, where these meet certain criteria.</a:t>
                      </a:r>
                    </a:p>
                    <a:p>
                      <a:pPr marL="457200" lvl="1" indent="-457200" algn="l">
                        <a:spcBef>
                          <a:spcPts val="600"/>
                        </a:spcBef>
                        <a:spcAft>
                          <a:spcPts val="0"/>
                        </a:spcAft>
                        <a:buFont typeface="Arial" charset="0"/>
                        <a:buChar char="•"/>
                      </a:pPr>
                      <a:r>
                        <a:rPr lang="en-GB" sz="2400" baseline="0" dirty="0"/>
                        <a:t>Two SAP Security processes have been identified as highly likely to be suitable  for automation.</a:t>
                      </a:r>
                    </a:p>
                  </a:txBody>
                  <a:tcPr marL="137160" marR="137160" marT="137160" marB="137160">
                    <a:solidFill>
                      <a:schemeClr val="bg1"/>
                    </a:solidFill>
                  </a:tcPr>
                </a:tc>
                <a:tc hMerge="1">
                  <a:txBody>
                    <a:bodyPr/>
                    <a:lstStyle/>
                    <a:p>
                      <a:endParaRPr lang="en-GB"/>
                    </a:p>
                  </a:txBody>
                  <a:tcPr/>
                </a:tc>
                <a:tc hMerge="1">
                  <a:txBody>
                    <a:bodyPr/>
                    <a:lstStyle/>
                    <a:p>
                      <a:endParaRPr lang="en-GB"/>
                    </a:p>
                  </a:txBody>
                  <a:tcPr/>
                </a:tc>
                <a:tc gridSpan="2">
                  <a:txBody>
                    <a:bodyPr/>
                    <a:lstStyle/>
                    <a:p>
                      <a:pPr lvl="1" algn="l">
                        <a:spcBef>
                          <a:spcPts val="600"/>
                        </a:spcBef>
                        <a:spcAft>
                          <a:spcPts val="0"/>
                        </a:spcAft>
                      </a:pPr>
                      <a:r>
                        <a:rPr lang="en-GB" sz="2400" dirty="0"/>
                        <a:t>2 Initial use-case identified:</a:t>
                      </a:r>
                    </a:p>
                    <a:p>
                      <a:pPr marL="342900" lvl="1" indent="-342900" algn="l">
                        <a:spcBef>
                          <a:spcPts val="600"/>
                        </a:spcBef>
                        <a:spcAft>
                          <a:spcPts val="0"/>
                        </a:spcAft>
                        <a:buFont typeface="Arial" panose="020B0604020202020204" pitchFamily="34" charset="0"/>
                        <a:buChar char="•"/>
                      </a:pPr>
                      <a:r>
                        <a:rPr lang="en-GB" sz="2400" dirty="0"/>
                        <a:t>Automation to Lock Inactive/dormant users (10 hours / month)</a:t>
                      </a:r>
                    </a:p>
                    <a:p>
                      <a:pPr marL="342900" lvl="1" indent="-342900" algn="l">
                        <a:spcBef>
                          <a:spcPts val="600"/>
                        </a:spcBef>
                        <a:spcAft>
                          <a:spcPts val="0"/>
                        </a:spcAft>
                        <a:buFont typeface="Arial" panose="020B0604020202020204" pitchFamily="34" charset="0"/>
                        <a:buChar char="•"/>
                      </a:pPr>
                      <a:r>
                        <a:rPr lang="en-GB" sz="2400" dirty="0"/>
                        <a:t>Automation to Unlock Users and reset their Passwords (20 hours / month)</a:t>
                      </a:r>
                    </a:p>
                    <a:p>
                      <a:pPr lvl="1" algn="l">
                        <a:spcBef>
                          <a:spcPts val="600"/>
                        </a:spcBef>
                        <a:spcAft>
                          <a:spcPts val="0"/>
                        </a:spcAft>
                      </a:pPr>
                      <a:r>
                        <a:rPr lang="en-GB" sz="2400" dirty="0"/>
                        <a:t>Further detail on these process are shown on the following page.</a:t>
                      </a:r>
                    </a:p>
                    <a:p>
                      <a:pPr lvl="1" algn="l">
                        <a:spcBef>
                          <a:spcPts val="600"/>
                        </a:spcBef>
                        <a:spcAft>
                          <a:spcPts val="0"/>
                        </a:spcAft>
                      </a:pPr>
                      <a:r>
                        <a:rPr lang="en-GB" sz="2400" dirty="0"/>
                        <a:t>Reduction in manual effort means SDF staff can be redeployed onto alternative higher value work.</a:t>
                      </a:r>
                    </a:p>
                  </a:txBody>
                  <a:tcPr marL="137160" marR="137160" marT="137160" marB="137160">
                    <a:solidFill>
                      <a:schemeClr val="bg1"/>
                    </a:solidFill>
                  </a:tcPr>
                </a:tc>
                <a:tc hMerge="1">
                  <a:txBody>
                    <a:bodyPr/>
                    <a:lstStyle/>
                    <a:p>
                      <a:endParaRPr lang="en-GB"/>
                    </a:p>
                  </a:txBody>
                  <a:tcPr/>
                </a:tc>
                <a:extLst>
                  <a:ext uri="{0D108BD9-81ED-4DB2-BD59-A6C34878D82A}">
                    <a16:rowId xmlns:a16="http://schemas.microsoft.com/office/drawing/2014/main" val="10004"/>
                  </a:ext>
                </a:extLst>
              </a:tr>
              <a:tr h="650929">
                <a:tc gridSpan="3">
                  <a:txBody>
                    <a:bodyPr/>
                    <a:lstStyle/>
                    <a:p>
                      <a:pPr lvl="1" algn="l">
                        <a:spcBef>
                          <a:spcPts val="600"/>
                        </a:spcBef>
                        <a:spcAft>
                          <a:spcPts val="0"/>
                        </a:spcAft>
                      </a:pPr>
                      <a:r>
                        <a:rPr lang="en-GB" sz="2400" b="1" dirty="0"/>
                        <a:t>MVP IMPLEMENTATION ACTIVITIES</a:t>
                      </a:r>
                    </a:p>
                  </a:txBody>
                  <a:tcPr marL="137160" marR="137160" marT="137160" marB="137160">
                    <a:solidFill>
                      <a:schemeClr val="bg1">
                        <a:lumMod val="85000"/>
                      </a:schemeClr>
                    </a:solidFill>
                  </a:tcPr>
                </a:tc>
                <a:tc hMerge="1">
                  <a:txBody>
                    <a:bodyPr/>
                    <a:lstStyle/>
                    <a:p>
                      <a:endParaRPr lang="en-GB"/>
                    </a:p>
                  </a:txBody>
                  <a:tcPr/>
                </a:tc>
                <a:tc hMerge="1">
                  <a:txBody>
                    <a:bodyPr/>
                    <a:lstStyle/>
                    <a:p>
                      <a:endParaRPr lang="en-GB"/>
                    </a:p>
                  </a:txBody>
                  <a:tcPr/>
                </a:tc>
                <a:tc gridSpan="2">
                  <a:txBody>
                    <a:bodyPr/>
                    <a:lstStyle/>
                    <a:p>
                      <a:pPr lvl="1" algn="l">
                        <a:spcBef>
                          <a:spcPts val="600"/>
                        </a:spcBef>
                        <a:spcAft>
                          <a:spcPts val="0"/>
                        </a:spcAft>
                      </a:pPr>
                      <a:r>
                        <a:rPr lang="en-GB" sz="2400" b="1" dirty="0"/>
                        <a:t>IMPLEMENTATION</a:t>
                      </a:r>
                      <a:r>
                        <a:rPr lang="en-GB" sz="2400" b="1" baseline="0" dirty="0"/>
                        <a:t> REQUIREMENTS, DEPENDENCIES &amp; RISKS</a:t>
                      </a:r>
                      <a:endParaRPr lang="en-GB" sz="2400" b="1" dirty="0"/>
                    </a:p>
                  </a:txBody>
                  <a:tcPr marL="137160" marR="137160" marT="137160" marB="137160">
                    <a:solidFill>
                      <a:schemeClr val="bg1">
                        <a:lumMod val="85000"/>
                      </a:schemeClr>
                    </a:solidFill>
                  </a:tcPr>
                </a:tc>
                <a:tc hMerge="1">
                  <a:txBody>
                    <a:bodyPr/>
                    <a:lstStyle/>
                    <a:p>
                      <a:endParaRPr lang="en-GB"/>
                    </a:p>
                  </a:txBody>
                  <a:tcPr/>
                </a:tc>
                <a:extLst>
                  <a:ext uri="{0D108BD9-81ED-4DB2-BD59-A6C34878D82A}">
                    <a16:rowId xmlns:a16="http://schemas.microsoft.com/office/drawing/2014/main" val="10005"/>
                  </a:ext>
                </a:extLst>
              </a:tr>
              <a:tr h="3719593">
                <a:tc gridSpan="3">
                  <a:txBody>
                    <a:bodyPr/>
                    <a:lstStyle/>
                    <a:p>
                      <a:pPr marL="342900" lvl="1" indent="-342900" algn="l">
                        <a:spcBef>
                          <a:spcPts val="600"/>
                        </a:spcBef>
                        <a:spcAft>
                          <a:spcPts val="0"/>
                        </a:spcAft>
                        <a:buFont typeface="Arial" charset="0"/>
                        <a:buChar char="•"/>
                      </a:pPr>
                      <a:r>
                        <a:rPr lang="en-GB" sz="2400" dirty="0"/>
                        <a:t>Evaluate feasibility</a:t>
                      </a:r>
                      <a:r>
                        <a:rPr lang="en-GB" sz="2400" baseline="0" dirty="0"/>
                        <a:t> and </a:t>
                      </a:r>
                      <a:r>
                        <a:rPr lang="en-GB" sz="2400" dirty="0"/>
                        <a:t>viability:</a:t>
                      </a:r>
                    </a:p>
                    <a:p>
                      <a:pPr marL="1073150" lvl="2" indent="-487363" algn="l">
                        <a:spcBef>
                          <a:spcPts val="600"/>
                        </a:spcBef>
                        <a:spcAft>
                          <a:spcPts val="0"/>
                        </a:spcAft>
                        <a:buFont typeface="Arial" charset="0"/>
                        <a:buChar char="•"/>
                        <a:tabLst/>
                      </a:pPr>
                      <a:r>
                        <a:rPr lang="en-GB" sz="2400" dirty="0"/>
                        <a:t>Viability Threshold - 0.25 FTE for desktop automation (</a:t>
                      </a:r>
                      <a:r>
                        <a:rPr lang="en-GB" sz="2400" dirty="0" err="1"/>
                        <a:t>WinAuto</a:t>
                      </a:r>
                      <a:r>
                        <a:rPr lang="en-GB" sz="2400" dirty="0"/>
                        <a:t>)</a:t>
                      </a:r>
                    </a:p>
                    <a:p>
                      <a:pPr marL="1073150" marR="0" lvl="2" indent="-487363" algn="l" defTabSz="825500" eaLnBrk="1" fontAlgn="auto" latinLnBrk="0" hangingPunct="1">
                        <a:lnSpc>
                          <a:spcPct val="100000"/>
                        </a:lnSpc>
                        <a:spcBef>
                          <a:spcPts val="600"/>
                        </a:spcBef>
                        <a:spcAft>
                          <a:spcPts val="0"/>
                        </a:spcAft>
                        <a:buClrTx/>
                        <a:buSzTx/>
                        <a:buFont typeface="Arial" charset="0"/>
                        <a:buChar char="•"/>
                        <a:tabLst/>
                        <a:defRPr/>
                      </a:pPr>
                      <a:r>
                        <a:rPr lang="en-GB" sz="2400" dirty="0"/>
                        <a:t>Infrastructure requirements</a:t>
                      </a:r>
                    </a:p>
                    <a:p>
                      <a:pPr marL="342900" marR="0" lvl="1" indent="-342900" algn="l" defTabSz="825500" eaLnBrk="1" fontAlgn="auto" latinLnBrk="0" hangingPunct="1">
                        <a:lnSpc>
                          <a:spcPct val="100000"/>
                        </a:lnSpc>
                        <a:spcBef>
                          <a:spcPts val="600"/>
                        </a:spcBef>
                        <a:spcAft>
                          <a:spcPts val="0"/>
                        </a:spcAft>
                        <a:buClrTx/>
                        <a:buSzTx/>
                        <a:buFont typeface="Arial" charset="0"/>
                        <a:buChar char="•"/>
                        <a:tabLst/>
                        <a:defRPr/>
                      </a:pPr>
                      <a:r>
                        <a:rPr lang="en-GB" sz="2400" dirty="0">
                          <a:solidFill>
                            <a:schemeClr val="tx1"/>
                          </a:solidFill>
                          <a:latin typeface="+mn-lt"/>
                          <a:ea typeface="+mn-ea"/>
                          <a:cs typeface="+mn-cs"/>
                          <a:sym typeface="Palatino"/>
                        </a:rPr>
                        <a:t>Process Documentation - Aligning documentation to automation standards </a:t>
                      </a:r>
                    </a:p>
                    <a:p>
                      <a:pPr marL="342900" lvl="1" indent="-342900" algn="l">
                        <a:spcBef>
                          <a:spcPts val="600"/>
                        </a:spcBef>
                        <a:spcAft>
                          <a:spcPts val="0"/>
                        </a:spcAft>
                        <a:buFont typeface="Arial" charset="0"/>
                        <a:buChar char="•"/>
                      </a:pPr>
                      <a:r>
                        <a:rPr lang="en-GB" sz="2400" dirty="0" err="1"/>
                        <a:t>WinAuto</a:t>
                      </a:r>
                      <a:r>
                        <a:rPr lang="en-GB" sz="2400" dirty="0"/>
                        <a:t> Development – 2-3 weeks for </a:t>
                      </a:r>
                      <a:r>
                        <a:rPr lang="en-GB" sz="2400" dirty="0" err="1"/>
                        <a:t>WinAuto</a:t>
                      </a:r>
                      <a:r>
                        <a:rPr lang="en-GB" sz="2400" dirty="0"/>
                        <a:t> including testing &amp; QA</a:t>
                      </a:r>
                    </a:p>
                    <a:p>
                      <a:pPr marL="342900" lvl="1" indent="-342900" algn="l">
                        <a:spcBef>
                          <a:spcPts val="600"/>
                        </a:spcBef>
                        <a:spcAft>
                          <a:spcPts val="0"/>
                        </a:spcAft>
                        <a:buFont typeface="Arial" charset="0"/>
                        <a:buChar char="•"/>
                      </a:pPr>
                      <a:r>
                        <a:rPr lang="en-GB" sz="2400" dirty="0"/>
                        <a:t>Deploy and Monitor, including processes for exception management</a:t>
                      </a:r>
                    </a:p>
                    <a:p>
                      <a:pPr lvl="1" algn="l">
                        <a:spcBef>
                          <a:spcPts val="600"/>
                        </a:spcBef>
                        <a:spcAft>
                          <a:spcPts val="0"/>
                        </a:spcAft>
                      </a:pPr>
                      <a:r>
                        <a:rPr lang="en-GB" sz="2400" dirty="0"/>
                        <a:t>It may be possible to re-use previously developed</a:t>
                      </a:r>
                      <a:r>
                        <a:rPr lang="en-GB" sz="2400" baseline="0" dirty="0"/>
                        <a:t> robotic capability in some cases, reducing the time and cost to implement.</a:t>
                      </a:r>
                      <a:endParaRPr lang="en-GB" sz="2400" dirty="0"/>
                    </a:p>
                  </a:txBody>
                  <a:tcPr marL="137160" marR="137160" marT="137160" marB="137160">
                    <a:solidFill>
                      <a:schemeClr val="bg1"/>
                    </a:solidFill>
                  </a:tcPr>
                </a:tc>
                <a:tc hMerge="1">
                  <a:txBody>
                    <a:bodyPr/>
                    <a:lstStyle/>
                    <a:p>
                      <a:endParaRPr lang="en-GB"/>
                    </a:p>
                  </a:txBody>
                  <a:tcPr/>
                </a:tc>
                <a:tc hMerge="1">
                  <a:txBody>
                    <a:bodyPr/>
                    <a:lstStyle/>
                    <a:p>
                      <a:endParaRPr lang="en-GB"/>
                    </a:p>
                  </a:txBody>
                  <a:tcPr/>
                </a:tc>
                <a:tc gridSpan="2">
                  <a:txBody>
                    <a:bodyPr/>
                    <a:lstStyle/>
                    <a:p>
                      <a:pPr marL="457200" lvl="1" indent="-457200" algn="l">
                        <a:spcBef>
                          <a:spcPts val="600"/>
                        </a:spcBef>
                        <a:spcAft>
                          <a:spcPts val="0"/>
                        </a:spcAft>
                        <a:buFont typeface="Arial" charset="0"/>
                        <a:buChar char="•"/>
                      </a:pPr>
                      <a:r>
                        <a:rPr lang="en-GB" sz="2400" dirty="0"/>
                        <a:t>Automation SME </a:t>
                      </a:r>
                      <a:r>
                        <a:rPr lang="mr-IN" sz="2400" dirty="0"/>
                        <a:t>–</a:t>
                      </a:r>
                      <a:r>
                        <a:rPr lang="en-GB" sz="2400" dirty="0"/>
                        <a:t> IBM India</a:t>
                      </a:r>
                    </a:p>
                    <a:p>
                      <a:pPr marL="457200" lvl="1" indent="-457200" algn="l">
                        <a:spcBef>
                          <a:spcPts val="600"/>
                        </a:spcBef>
                        <a:spcAft>
                          <a:spcPts val="0"/>
                        </a:spcAft>
                        <a:buFont typeface="Arial" charset="0"/>
                        <a:buChar char="•"/>
                      </a:pPr>
                      <a:r>
                        <a:rPr lang="en-GB" sz="2400" dirty="0"/>
                        <a:t>Automation Developer(s) </a:t>
                      </a:r>
                      <a:r>
                        <a:rPr lang="mr-IN" sz="2400" dirty="0"/>
                        <a:t>–</a:t>
                      </a:r>
                      <a:r>
                        <a:rPr lang="en-GB" sz="2400" dirty="0"/>
                        <a:t> IBM India</a:t>
                      </a:r>
                    </a:p>
                    <a:p>
                      <a:pPr marL="457200" lvl="1" indent="-457200" algn="l">
                        <a:spcBef>
                          <a:spcPts val="600"/>
                        </a:spcBef>
                        <a:spcAft>
                          <a:spcPts val="0"/>
                        </a:spcAft>
                        <a:buFont typeface="Arial" charset="0"/>
                        <a:buChar char="•"/>
                      </a:pPr>
                      <a:r>
                        <a:rPr lang="en-GB" sz="2400" dirty="0"/>
                        <a:t>SDF SAP Team Security Process Documentation</a:t>
                      </a:r>
                    </a:p>
                    <a:p>
                      <a:pPr marL="457200" lvl="1" indent="-457200" algn="l">
                        <a:spcBef>
                          <a:spcPts val="600"/>
                        </a:spcBef>
                        <a:spcAft>
                          <a:spcPts val="0"/>
                        </a:spcAft>
                        <a:buFont typeface="Arial" charset="0"/>
                        <a:buChar char="•"/>
                      </a:pPr>
                      <a:r>
                        <a:rPr lang="en-GB" sz="2400" dirty="0"/>
                        <a:t>SDF SAP Team advising automation developer(s)</a:t>
                      </a:r>
                    </a:p>
                    <a:p>
                      <a:pPr marL="457200" lvl="1" indent="-457200" algn="l">
                        <a:spcBef>
                          <a:spcPts val="600"/>
                        </a:spcBef>
                        <a:spcAft>
                          <a:spcPts val="0"/>
                        </a:spcAft>
                        <a:buFont typeface="Arial" charset="0"/>
                        <a:buChar char="•"/>
                      </a:pPr>
                      <a:r>
                        <a:rPr lang="en-GB" sz="2400" dirty="0"/>
                        <a:t>Robot Hosting / Connectivity </a:t>
                      </a:r>
                      <a:r>
                        <a:rPr lang="mr-IN" sz="2400" dirty="0"/>
                        <a:t>–</a:t>
                      </a:r>
                      <a:r>
                        <a:rPr lang="en-GB" sz="2400" dirty="0"/>
                        <a:t> Local Desktop or VDI</a:t>
                      </a:r>
                    </a:p>
                    <a:p>
                      <a:pPr marL="457200" lvl="1" indent="-457200" algn="l">
                        <a:spcBef>
                          <a:spcPts val="600"/>
                        </a:spcBef>
                        <a:spcAft>
                          <a:spcPts val="0"/>
                        </a:spcAft>
                        <a:buFont typeface="Arial" charset="0"/>
                        <a:buChar char="•"/>
                      </a:pPr>
                      <a:r>
                        <a:rPr lang="en-GB" sz="2400" b="1" dirty="0"/>
                        <a:t>RISK </a:t>
                      </a:r>
                      <a:r>
                        <a:rPr lang="en-GB" sz="2400" dirty="0"/>
                        <a:t>– Automation can be halted if exceptions cause pop-ups. To ensure smooth operation, the Robot will need to run on a machine which can be visually checked.  If these exceptions occur out of hours, 24/7 operation will halt.</a:t>
                      </a:r>
                    </a:p>
                  </a:txBody>
                  <a:tcPr marL="137160" marR="137160" marT="137160" marB="137160">
                    <a:solidFill>
                      <a:schemeClr val="bg1"/>
                    </a:solidFill>
                  </a:tcPr>
                </a:tc>
                <a:tc hMerge="1">
                  <a:txBody>
                    <a:bodyPr/>
                    <a:lstStyle/>
                    <a:p>
                      <a:endParaRPr lang="en-GB"/>
                    </a:p>
                  </a:txBody>
                  <a:tcPr/>
                </a:tc>
                <a:extLst>
                  <a:ext uri="{0D108BD9-81ED-4DB2-BD59-A6C34878D82A}">
                    <a16:rowId xmlns:a16="http://schemas.microsoft.com/office/drawing/2014/main" val="10006"/>
                  </a:ext>
                </a:extLst>
              </a:tr>
              <a:tr h="650929">
                <a:tc gridSpan="3">
                  <a:txBody>
                    <a:bodyPr/>
                    <a:lstStyle/>
                    <a:p>
                      <a:pPr lvl="1" algn="l">
                        <a:spcBef>
                          <a:spcPts val="600"/>
                        </a:spcBef>
                        <a:spcAft>
                          <a:spcPts val="0"/>
                        </a:spcAft>
                      </a:pPr>
                      <a:r>
                        <a:rPr lang="en-GB" sz="2400" b="1" dirty="0"/>
                        <a:t>COST</a:t>
                      </a:r>
                    </a:p>
                  </a:txBody>
                  <a:tcPr marL="137160" marR="137160" marT="137160" marB="137160">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tc hMerge="1">
                  <a:txBody>
                    <a:bodyPr/>
                    <a:lstStyle/>
                    <a:p>
                      <a:endParaRPr lang="en-GB"/>
                    </a:p>
                  </a:txBody>
                  <a:tcPr/>
                </a:tc>
                <a:tc gridSpan="2">
                  <a:txBody>
                    <a:bodyPr/>
                    <a:lstStyle/>
                    <a:p>
                      <a:pPr marL="0" lvl="1" indent="0" algn="l">
                        <a:spcBef>
                          <a:spcPts val="600"/>
                        </a:spcBef>
                        <a:spcAft>
                          <a:spcPts val="0"/>
                        </a:spcAft>
                        <a:buFont typeface="Arial" charset="0"/>
                        <a:buNone/>
                      </a:pPr>
                      <a:r>
                        <a:rPr lang="en-GB" sz="2400" b="1" dirty="0"/>
                        <a:t>BENEFIT</a:t>
                      </a:r>
                    </a:p>
                  </a:txBody>
                  <a:tcPr marL="137160" marR="137160" marT="137160" marB="137160">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tc>
                <a:extLst>
                  <a:ext uri="{0D108BD9-81ED-4DB2-BD59-A6C34878D82A}">
                    <a16:rowId xmlns:a16="http://schemas.microsoft.com/office/drawing/2014/main" val="10007"/>
                  </a:ext>
                </a:extLst>
              </a:tr>
              <a:tr h="3270142">
                <a:tc gridSpan="3">
                  <a:txBody>
                    <a:bodyPr/>
                    <a:lstStyle/>
                    <a:p>
                      <a:pPr marL="342900" lvl="1" indent="-342900" algn="l">
                        <a:spcBef>
                          <a:spcPts val="600"/>
                        </a:spcBef>
                        <a:spcAft>
                          <a:spcPts val="0"/>
                        </a:spcAft>
                        <a:buFont typeface="Arial" charset="0"/>
                        <a:buChar char="•"/>
                      </a:pPr>
                      <a:r>
                        <a:rPr lang="en-GB" sz="2400" dirty="0"/>
                        <a:t>Estimated one-time Innovation Fund development cost:</a:t>
                      </a:r>
                    </a:p>
                    <a:p>
                      <a:pPr marL="1122363" lvl="3" indent="-635000" algn="l">
                        <a:spcBef>
                          <a:spcPts val="600"/>
                        </a:spcBef>
                        <a:spcAft>
                          <a:spcPts val="0"/>
                        </a:spcAft>
                        <a:buFont typeface="Arial" charset="0"/>
                        <a:buChar char="•"/>
                        <a:tabLst/>
                      </a:pPr>
                      <a:r>
                        <a:rPr lang="en-GB" sz="2400" dirty="0"/>
                        <a:t>Development effort - £1,500</a:t>
                      </a:r>
                    </a:p>
                    <a:p>
                      <a:pPr marL="1122363" lvl="3" indent="-635000" algn="l">
                        <a:spcBef>
                          <a:spcPts val="600"/>
                        </a:spcBef>
                        <a:spcAft>
                          <a:spcPts val="0"/>
                        </a:spcAft>
                        <a:buFont typeface="Arial" charset="0"/>
                        <a:buChar char="•"/>
                        <a:tabLst/>
                      </a:pPr>
                      <a:r>
                        <a:rPr lang="en-GB" sz="2400" dirty="0" err="1"/>
                        <a:t>WinAuto</a:t>
                      </a:r>
                      <a:r>
                        <a:rPr lang="en-GB" sz="2400" dirty="0"/>
                        <a:t> Professional License - £750</a:t>
                      </a:r>
                    </a:p>
                    <a:p>
                      <a:pPr marL="342900" lvl="1" indent="-342900" algn="l">
                        <a:spcBef>
                          <a:spcPts val="600"/>
                        </a:spcBef>
                        <a:spcAft>
                          <a:spcPts val="0"/>
                        </a:spcAft>
                        <a:buFont typeface="Arial" charset="0"/>
                        <a:buChar char="•"/>
                      </a:pPr>
                      <a:r>
                        <a:rPr lang="en-GB" sz="2400" dirty="0"/>
                        <a:t>Other One-time Costs – Infrastructure Requirements – Desktop or VDI hosting</a:t>
                      </a:r>
                    </a:p>
                    <a:p>
                      <a:pPr marL="342900" lvl="1" indent="-342900" algn="l">
                        <a:spcBef>
                          <a:spcPts val="600"/>
                        </a:spcBef>
                        <a:spcAft>
                          <a:spcPts val="0"/>
                        </a:spcAft>
                        <a:buFont typeface="Arial" charset="0"/>
                        <a:buChar char="•"/>
                      </a:pPr>
                      <a:r>
                        <a:rPr lang="en-GB" sz="2400" dirty="0"/>
                        <a:t>No regular Ongoing Charges expected</a:t>
                      </a:r>
                    </a:p>
                    <a:p>
                      <a:pPr marL="342900" lvl="1" indent="-342900" algn="l">
                        <a:spcBef>
                          <a:spcPts val="600"/>
                        </a:spcBef>
                        <a:spcAft>
                          <a:spcPts val="0"/>
                        </a:spcAft>
                        <a:buFont typeface="Arial" charset="0"/>
                        <a:buChar char="•"/>
                      </a:pPr>
                      <a:r>
                        <a:rPr lang="en-GB" sz="2400" dirty="0"/>
                        <a:t>Changes to SAP environment or other applications which impact the automation and require revisions will be charged at Flex rates, subject to prior agreement</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c gridSpan="2">
                  <a:txBody>
                    <a:bodyPr/>
                    <a:lstStyle/>
                    <a:p>
                      <a:pPr marL="457200" lvl="1" indent="-457200" algn="l">
                        <a:spcBef>
                          <a:spcPts val="600"/>
                        </a:spcBef>
                        <a:spcAft>
                          <a:spcPts val="0"/>
                        </a:spcAft>
                        <a:buFont typeface="Arial" charset="0"/>
                        <a:buChar char="•"/>
                      </a:pPr>
                      <a:r>
                        <a:rPr lang="en-GB" sz="2400" dirty="0" err="1"/>
                        <a:t>Approx</a:t>
                      </a:r>
                      <a:r>
                        <a:rPr lang="en-GB" sz="2400" dirty="0"/>
                        <a:t> 0.2 FTE will be released to be deployed onto additional higher value work</a:t>
                      </a:r>
                    </a:p>
                    <a:p>
                      <a:pPr marL="1171575" lvl="2" indent="-635000" algn="l">
                        <a:spcBef>
                          <a:spcPts val="600"/>
                        </a:spcBef>
                        <a:spcAft>
                          <a:spcPts val="0"/>
                        </a:spcAft>
                        <a:buFont typeface="Arial" charset="0"/>
                        <a:buChar char="•"/>
                        <a:tabLst/>
                      </a:pPr>
                      <a:r>
                        <a:rPr lang="en-GB" sz="2400" dirty="0"/>
                        <a:t>Equivalent of c.£8,550 at Flex Technical / Developer FTE (offshore) rate</a:t>
                      </a:r>
                    </a:p>
                    <a:p>
                      <a:pPr marL="457200" lvl="1" indent="-457200" algn="l">
                        <a:spcBef>
                          <a:spcPts val="600"/>
                        </a:spcBef>
                        <a:spcAft>
                          <a:spcPts val="0"/>
                        </a:spcAft>
                        <a:buFont typeface="Arial" charset="0"/>
                        <a:buChar char="•"/>
                      </a:pPr>
                      <a:r>
                        <a:rPr lang="en-GB" sz="2400" dirty="0"/>
                        <a:t>Reduced errors or </a:t>
                      </a:r>
                      <a:r>
                        <a:rPr lang="en-GB" sz="2400" dirty="0" err="1"/>
                        <a:t>ommisions</a:t>
                      </a:r>
                      <a:r>
                        <a:rPr lang="en-GB" sz="2400" dirty="0"/>
                        <a:t> / improved compliance with security policies</a:t>
                      </a: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7408473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DF5AA-E6E3-7E4E-970D-098C862F5A9A}"/>
              </a:ext>
            </a:extLst>
          </p:cNvPr>
          <p:cNvSpPr>
            <a:spLocks noGrp="1"/>
          </p:cNvSpPr>
          <p:nvPr>
            <p:ph type="sldNum" sz="quarter" idx="2"/>
          </p:nvPr>
        </p:nvSpPr>
        <p:spPr/>
        <p:txBody>
          <a:bodyPr/>
          <a:lstStyle/>
          <a:p>
            <a:fld id="{86CB4B4D-7CA3-9044-876B-883B54F8677D}" type="slidenum">
              <a:rPr lang="en-GB" smtClean="0"/>
              <a:pPr/>
              <a:t>3</a:t>
            </a:fld>
            <a:endParaRPr lang="en-GB"/>
          </a:p>
        </p:txBody>
      </p:sp>
      <p:sp>
        <p:nvSpPr>
          <p:cNvPr id="3" name="Rectangle 2">
            <a:extLst>
              <a:ext uri="{FF2B5EF4-FFF2-40B4-BE49-F238E27FC236}">
                <a16:creationId xmlns:a16="http://schemas.microsoft.com/office/drawing/2014/main" id="{B066C42B-5378-1543-ACF4-EFD460A615F8}"/>
              </a:ext>
            </a:extLst>
          </p:cNvPr>
          <p:cNvSpPr/>
          <p:nvPr/>
        </p:nvSpPr>
        <p:spPr>
          <a:xfrm>
            <a:off x="962492" y="1618269"/>
            <a:ext cx="22722358" cy="6093976"/>
          </a:xfrm>
          <a:prstGeom prst="rect">
            <a:avLst/>
          </a:prstGeom>
        </p:spPr>
        <p:txBody>
          <a:bodyPr wrap="square">
            <a:spAutoFit/>
          </a:bodyPr>
          <a:lstStyle/>
          <a:p>
            <a:pPr algn="l"/>
            <a:r>
              <a:rPr lang="en-GB" sz="2600" b="1" dirty="0">
                <a:latin typeface="Arial" panose="020B0604020202020204" pitchFamily="34" charset="0"/>
              </a:rPr>
              <a:t>Automation to Lock Inactive/dormant users</a:t>
            </a:r>
            <a:endParaRPr lang="en-GB" sz="2600" dirty="0">
              <a:latin typeface="Arial" panose="020B0604020202020204" pitchFamily="34" charset="0"/>
            </a:endParaRPr>
          </a:p>
          <a:p>
            <a:pPr algn="l"/>
            <a:endParaRPr lang="en-GB" sz="2600" dirty="0">
              <a:latin typeface="Arial" panose="020B0604020202020204" pitchFamily="34" charset="0"/>
            </a:endParaRPr>
          </a:p>
          <a:p>
            <a:pPr algn="l"/>
            <a:r>
              <a:rPr lang="en-GB" sz="2600" dirty="0">
                <a:latin typeface="Arial" panose="020B0604020202020204" pitchFamily="34" charset="0"/>
              </a:rPr>
              <a:t>We are performing 30 days check (Manually done every month) to notify Superusers about inactive/Dormant account, based on provided report Superuser can take decision to retain/delete SAP accounts.</a:t>
            </a:r>
            <a:br>
              <a:rPr lang="en-GB" sz="2600" dirty="0">
                <a:latin typeface="Arial" panose="020B0604020202020204" pitchFamily="34" charset="0"/>
              </a:rPr>
            </a:br>
            <a:endParaRPr lang="en-GB" sz="2600" dirty="0">
              <a:latin typeface="Arial" panose="020B0604020202020204" pitchFamily="34" charset="0"/>
            </a:endParaRPr>
          </a:p>
          <a:p>
            <a:pPr algn="l"/>
            <a:r>
              <a:rPr lang="en-GB" sz="2600" i="1" u="sng" dirty="0">
                <a:latin typeface="Arial" panose="020B0604020202020204" pitchFamily="34" charset="0"/>
              </a:rPr>
              <a:t>Actions to be taken to enable Automation </a:t>
            </a:r>
            <a:r>
              <a:rPr lang="en-GB" sz="2600" dirty="0">
                <a:latin typeface="Arial" panose="020B0604020202020204" pitchFamily="34" charset="0"/>
              </a:rPr>
              <a:t>–</a:t>
            </a:r>
          </a:p>
          <a:p>
            <a:pPr algn="l"/>
            <a:endParaRPr lang="en-GB" sz="2600" dirty="0">
              <a:latin typeface="Arial" panose="020B0604020202020204" pitchFamily="34" charset="0"/>
            </a:endParaRPr>
          </a:p>
          <a:p>
            <a:pPr algn="l"/>
            <a:r>
              <a:rPr lang="en-GB" sz="2600" dirty="0">
                <a:latin typeface="Arial" panose="020B0604020202020204" pitchFamily="34" charset="0"/>
              </a:rPr>
              <a:t>If user is inactive in system, there should be an automated Email alert generated for user to log-on into system if access is required. Below are the recommended actions based on the inactivity time frame :-</a:t>
            </a:r>
          </a:p>
          <a:p>
            <a:pPr marL="457200" indent="-457200" algn="l">
              <a:buFont typeface="Arial" panose="020B0604020202020204" pitchFamily="34" charset="0"/>
              <a:buChar char="•"/>
            </a:pPr>
            <a:r>
              <a:rPr lang="en-GB" sz="2600" dirty="0">
                <a:latin typeface="Arial" panose="020B0604020202020204" pitchFamily="34" charset="0"/>
              </a:rPr>
              <a:t>Send notification to user if user is inactive in system since last 30 or 60 days.</a:t>
            </a:r>
          </a:p>
          <a:p>
            <a:pPr marL="457200" indent="-457200" algn="l">
              <a:buFont typeface="Arial" panose="020B0604020202020204" pitchFamily="34" charset="0"/>
              <a:buChar char="•"/>
            </a:pPr>
            <a:r>
              <a:rPr lang="en-GB" sz="2600" dirty="0">
                <a:latin typeface="Arial" panose="020B0604020202020204" pitchFamily="34" charset="0"/>
              </a:rPr>
              <a:t>Lock the user if user is inactive in system since 90 days.</a:t>
            </a:r>
          </a:p>
          <a:p>
            <a:pPr marL="457200" indent="-457200" algn="l">
              <a:buFont typeface="Arial" panose="020B0604020202020204" pitchFamily="34" charset="0"/>
              <a:buChar char="•"/>
            </a:pPr>
            <a:r>
              <a:rPr lang="en-GB" sz="2600" dirty="0">
                <a:latin typeface="Arial" panose="020B0604020202020204" pitchFamily="34" charset="0"/>
              </a:rPr>
              <a:t>Delete the user if user is inactive in system since 120 days.</a:t>
            </a:r>
            <a:br>
              <a:rPr lang="en-GB" sz="2600" dirty="0">
                <a:latin typeface="Arial" panose="020B0604020202020204" pitchFamily="34" charset="0"/>
              </a:rPr>
            </a:br>
            <a:endParaRPr lang="en-GB" sz="2600" dirty="0">
              <a:latin typeface="Arial" panose="020B0604020202020204" pitchFamily="34" charset="0"/>
            </a:endParaRPr>
          </a:p>
          <a:p>
            <a:pPr algn="l"/>
            <a:r>
              <a:rPr lang="en-GB" sz="2600" dirty="0">
                <a:latin typeface="Arial" panose="020B0604020202020204" pitchFamily="34" charset="0"/>
              </a:rPr>
              <a:t>This automation tool will be used 24/7.</a:t>
            </a:r>
          </a:p>
          <a:p>
            <a:pPr algn="l"/>
            <a:endParaRPr lang="en-GB" sz="2600" dirty="0">
              <a:latin typeface="Arial" panose="020B0604020202020204" pitchFamily="34" charset="0"/>
            </a:endParaRPr>
          </a:p>
        </p:txBody>
      </p:sp>
      <p:sp>
        <p:nvSpPr>
          <p:cNvPr id="4" name="Rectangle 3">
            <a:extLst>
              <a:ext uri="{FF2B5EF4-FFF2-40B4-BE49-F238E27FC236}">
                <a16:creationId xmlns:a16="http://schemas.microsoft.com/office/drawing/2014/main" id="{CC91AB94-FC03-584D-B6B0-5F29F13EA46D}"/>
              </a:ext>
            </a:extLst>
          </p:cNvPr>
          <p:cNvSpPr/>
          <p:nvPr/>
        </p:nvSpPr>
        <p:spPr>
          <a:xfrm>
            <a:off x="263342" y="288380"/>
            <a:ext cx="24120658" cy="1329889"/>
          </a:xfrm>
          <a:prstGeom prst="rect">
            <a:avLst/>
          </a:prstGeom>
        </p:spPr>
        <p:txBody>
          <a:bodyPr anchor="t">
            <a:normAutofit fontScale="97500"/>
          </a:bodyPr>
          <a:lstStyle/>
          <a:p>
            <a:pPr algn="l" defTabSz="726440">
              <a:lnSpc>
                <a:spcPct val="90000"/>
              </a:lnSpc>
              <a:spcBef>
                <a:spcPts val="2000"/>
              </a:spcBef>
            </a:pPr>
            <a:r>
              <a:rPr lang="en-GB" sz="6600" dirty="0">
                <a:solidFill>
                  <a:srgbClr val="0070C0"/>
                </a:solidFill>
                <a:latin typeface="Bodoni 72 Book" pitchFamily="2" charset="0"/>
                <a:cs typeface="Arial"/>
              </a:rPr>
              <a:t>SAP Security Automation Activity Description</a:t>
            </a:r>
          </a:p>
        </p:txBody>
      </p:sp>
      <p:graphicFrame>
        <p:nvGraphicFramePr>
          <p:cNvPr id="5" name="Table 4">
            <a:extLst>
              <a:ext uri="{FF2B5EF4-FFF2-40B4-BE49-F238E27FC236}">
                <a16:creationId xmlns:a16="http://schemas.microsoft.com/office/drawing/2014/main" id="{AAE5F9CC-2E79-4749-A456-71B556C40F7D}"/>
              </a:ext>
            </a:extLst>
          </p:cNvPr>
          <p:cNvGraphicFramePr>
            <a:graphicFrameLocks noGrp="1"/>
          </p:cNvGraphicFramePr>
          <p:nvPr>
            <p:extLst>
              <p:ext uri="{D42A27DB-BD31-4B8C-83A1-F6EECF244321}">
                <p14:modId xmlns:p14="http://schemas.microsoft.com/office/powerpoint/2010/main" val="3786654395"/>
              </p:ext>
            </p:extLst>
          </p:nvPr>
        </p:nvGraphicFramePr>
        <p:xfrm>
          <a:off x="962492" y="8015889"/>
          <a:ext cx="22218784" cy="2743200"/>
        </p:xfrm>
        <a:graphic>
          <a:graphicData uri="http://schemas.openxmlformats.org/drawingml/2006/table">
            <a:tbl>
              <a:tblPr/>
              <a:tblGrid>
                <a:gridCol w="4071506">
                  <a:extLst>
                    <a:ext uri="{9D8B030D-6E8A-4147-A177-3AD203B41FA5}">
                      <a16:colId xmlns:a16="http://schemas.microsoft.com/office/drawing/2014/main" val="2611795933"/>
                    </a:ext>
                  </a:extLst>
                </a:gridCol>
                <a:gridCol w="6591960">
                  <a:extLst>
                    <a:ext uri="{9D8B030D-6E8A-4147-A177-3AD203B41FA5}">
                      <a16:colId xmlns:a16="http://schemas.microsoft.com/office/drawing/2014/main" val="1467071067"/>
                    </a:ext>
                  </a:extLst>
                </a:gridCol>
                <a:gridCol w="2869441">
                  <a:extLst>
                    <a:ext uri="{9D8B030D-6E8A-4147-A177-3AD203B41FA5}">
                      <a16:colId xmlns:a16="http://schemas.microsoft.com/office/drawing/2014/main" val="244720903"/>
                    </a:ext>
                  </a:extLst>
                </a:gridCol>
                <a:gridCol w="2771209">
                  <a:extLst>
                    <a:ext uri="{9D8B030D-6E8A-4147-A177-3AD203B41FA5}">
                      <a16:colId xmlns:a16="http://schemas.microsoft.com/office/drawing/2014/main" val="2061344269"/>
                    </a:ext>
                  </a:extLst>
                </a:gridCol>
                <a:gridCol w="2404126">
                  <a:extLst>
                    <a:ext uri="{9D8B030D-6E8A-4147-A177-3AD203B41FA5}">
                      <a16:colId xmlns:a16="http://schemas.microsoft.com/office/drawing/2014/main" val="3960023641"/>
                    </a:ext>
                  </a:extLst>
                </a:gridCol>
                <a:gridCol w="3510542">
                  <a:extLst>
                    <a:ext uri="{9D8B030D-6E8A-4147-A177-3AD203B41FA5}">
                      <a16:colId xmlns:a16="http://schemas.microsoft.com/office/drawing/2014/main" val="3254134273"/>
                    </a:ext>
                  </a:extLst>
                </a:gridCol>
              </a:tblGrid>
              <a:tr h="0">
                <a:tc>
                  <a:txBody>
                    <a:bodyPr/>
                    <a:lstStyle/>
                    <a:p>
                      <a:pPr algn="l"/>
                      <a:r>
                        <a:rPr lang="en-GB" sz="2400" b="1">
                          <a:effectLst/>
                          <a:latin typeface="Arial" panose="020B0604020202020204" pitchFamily="34" charset="0"/>
                        </a:rPr>
                        <a:t>As Is</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To Be</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Approx. Efforts Saved</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dirty="0">
                          <a:effectLst/>
                          <a:latin typeface="Arial" panose="020B0604020202020204" pitchFamily="34" charset="0"/>
                        </a:rPr>
                        <a:t>Potential Additional Saving</a:t>
                      </a:r>
                      <a:endParaRPr lang="en-GB" sz="2400"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System</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Task Owners</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extLst>
                  <a:ext uri="{0D108BD9-81ED-4DB2-BD59-A6C34878D82A}">
                    <a16:rowId xmlns:a16="http://schemas.microsoft.com/office/drawing/2014/main" val="1448766724"/>
                  </a:ext>
                </a:extLst>
              </a:tr>
              <a:tr h="0">
                <a:tc>
                  <a:txBody>
                    <a:bodyPr/>
                    <a:lstStyle/>
                    <a:p>
                      <a:pPr algn="l"/>
                      <a:r>
                        <a:rPr lang="en-GB" sz="2400">
                          <a:effectLst/>
                          <a:latin typeface="Arial" panose="020B0604020202020204" pitchFamily="34" charset="0"/>
                        </a:rPr>
                        <a:t>Lock Inactive / Dormant Users (Monthly Manual Activity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a:effectLst/>
                          <a:latin typeface="Arial" panose="020B0604020202020204" pitchFamily="34" charset="0"/>
                        </a:rPr>
                        <a:t>1. Automated Notifications to End Users for Inactivity</a:t>
                      </a:r>
                    </a:p>
                    <a:p>
                      <a:pPr algn="l"/>
                      <a:r>
                        <a:rPr lang="en-GB" sz="2400">
                          <a:effectLst/>
                          <a:latin typeface="Arial" panose="020B0604020202020204" pitchFamily="34" charset="0"/>
                        </a:rPr>
                        <a:t>2. Automated Locking in case of no action post automated notification reminders for number of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a:effectLst/>
                          <a:latin typeface="Arial" panose="020B0604020202020204" pitchFamily="34" charset="0"/>
                        </a:rPr>
                        <a:t>10 hrs/month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a:effectLst/>
                          <a:latin typeface="Arial" panose="020B0604020202020204" pitchFamily="34" charset="0"/>
                        </a:rPr>
                        <a:t>SAP License Cost/user (Subject to License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a:effectLst/>
                          <a:latin typeface="Arial" panose="020B0604020202020204" pitchFamily="34" charset="0"/>
                        </a:rPr>
                        <a:t>ECC,</a:t>
                      </a:r>
                    </a:p>
                    <a:p>
                      <a:pPr algn="l"/>
                      <a:r>
                        <a:rPr lang="en-GB" sz="2400">
                          <a:effectLst/>
                          <a:latin typeface="Arial" panose="020B0604020202020204" pitchFamily="34" charset="0"/>
                        </a:rPr>
                        <a:t>BW,</a:t>
                      </a:r>
                    </a:p>
                    <a:p>
                      <a:pPr algn="l"/>
                      <a:r>
                        <a:rPr lang="en-GB" sz="2400">
                          <a:effectLst/>
                          <a:latin typeface="Arial" panose="020B0604020202020204" pitchFamily="34" charset="0"/>
                        </a:rPr>
                        <a:t>CRM,</a:t>
                      </a:r>
                    </a:p>
                    <a:p>
                      <a:pPr algn="l"/>
                      <a:r>
                        <a:rPr lang="en-GB" sz="2400">
                          <a:effectLst/>
                          <a:latin typeface="Arial" panose="020B0604020202020204" pitchFamily="34" charset="0"/>
                        </a:rPr>
                        <a:t>Hybris 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dirty="0">
                          <a:effectLst/>
                          <a:latin typeface="Arial" panose="020B0604020202020204" pitchFamily="34" charset="0"/>
                        </a:rPr>
                        <a:t>SAP Security Team,</a:t>
                      </a:r>
                    </a:p>
                    <a:p>
                      <a:pPr algn="l"/>
                      <a:r>
                        <a:rPr lang="en-GB" sz="2400" dirty="0">
                          <a:effectLst/>
                          <a:latin typeface="Arial" panose="020B0604020202020204" pitchFamily="34" charset="0"/>
                        </a:rPr>
                        <a:t>Help Desk,</a:t>
                      </a:r>
                    </a:p>
                    <a:p>
                      <a:pPr algn="l"/>
                      <a:r>
                        <a:rPr lang="en-GB" sz="2400" dirty="0">
                          <a:effectLst/>
                          <a:latin typeface="Arial" panose="020B0604020202020204" pitchFamily="34" charset="0"/>
                        </a:rPr>
                        <a:t>SAP Governance Team</a:t>
                      </a:r>
                    </a:p>
                    <a:p>
                      <a:pPr algn="l"/>
                      <a:r>
                        <a:rPr lang="en-GB" sz="2400" dirty="0">
                          <a:effectLst/>
                          <a:latin typeface="Arial" panose="020B0604020202020204" pitchFamily="34" charset="0"/>
                        </a:rPr>
                        <a:t>(For APO, SEM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582848"/>
                  </a:ext>
                </a:extLst>
              </a:tr>
            </a:tbl>
          </a:graphicData>
        </a:graphic>
      </p:graphicFrame>
      <p:sp>
        <p:nvSpPr>
          <p:cNvPr id="6" name="Rectangle 1">
            <a:extLst>
              <a:ext uri="{FF2B5EF4-FFF2-40B4-BE49-F238E27FC236}">
                <a16:creationId xmlns:a16="http://schemas.microsoft.com/office/drawing/2014/main" id="{35068DA4-CA3A-B24B-BA19-7ECB55ADFC6E}"/>
              </a:ext>
            </a:extLst>
          </p:cNvPr>
          <p:cNvSpPr>
            <a:spLocks noChangeArrowheads="1"/>
          </p:cNvSpPr>
          <p:nvPr/>
        </p:nvSpPr>
        <p:spPr bwMode="auto">
          <a:xfrm>
            <a:off x="1250543" y="8788218"/>
            <a:ext cx="6267261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4841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DF5AA-E6E3-7E4E-970D-098C862F5A9A}"/>
              </a:ext>
            </a:extLst>
          </p:cNvPr>
          <p:cNvSpPr>
            <a:spLocks noGrp="1"/>
          </p:cNvSpPr>
          <p:nvPr>
            <p:ph type="sldNum" sz="quarter" idx="2"/>
          </p:nvPr>
        </p:nvSpPr>
        <p:spPr/>
        <p:txBody>
          <a:bodyPr/>
          <a:lstStyle/>
          <a:p>
            <a:fld id="{86CB4B4D-7CA3-9044-876B-883B54F8677D}" type="slidenum">
              <a:rPr lang="en-GB" smtClean="0"/>
              <a:pPr/>
              <a:t>4</a:t>
            </a:fld>
            <a:endParaRPr lang="en-GB"/>
          </a:p>
        </p:txBody>
      </p:sp>
      <p:sp>
        <p:nvSpPr>
          <p:cNvPr id="3" name="Rectangle 2">
            <a:extLst>
              <a:ext uri="{FF2B5EF4-FFF2-40B4-BE49-F238E27FC236}">
                <a16:creationId xmlns:a16="http://schemas.microsoft.com/office/drawing/2014/main" id="{B066C42B-5378-1543-ACF4-EFD460A615F8}"/>
              </a:ext>
            </a:extLst>
          </p:cNvPr>
          <p:cNvSpPr/>
          <p:nvPr/>
        </p:nvSpPr>
        <p:spPr>
          <a:xfrm>
            <a:off x="962492" y="1618269"/>
            <a:ext cx="22722358" cy="5293757"/>
          </a:xfrm>
          <a:prstGeom prst="rect">
            <a:avLst/>
          </a:prstGeom>
        </p:spPr>
        <p:txBody>
          <a:bodyPr wrap="square">
            <a:spAutoFit/>
          </a:bodyPr>
          <a:lstStyle/>
          <a:p>
            <a:pPr algn="l"/>
            <a:r>
              <a:rPr lang="en-GB" sz="2600" b="1" dirty="0">
                <a:latin typeface="Arial" panose="020B0604020202020204" pitchFamily="34" charset="0"/>
              </a:rPr>
              <a:t>Automation to Unlock Users and reset their Passwords</a:t>
            </a:r>
            <a:br>
              <a:rPr lang="en-GB" sz="2600" dirty="0">
                <a:latin typeface="Arial" panose="020B0604020202020204" pitchFamily="34" charset="0"/>
              </a:rPr>
            </a:br>
            <a:endParaRPr lang="en-GB" sz="2600" dirty="0">
              <a:latin typeface="Arial" panose="020B0604020202020204" pitchFamily="34" charset="0"/>
            </a:endParaRPr>
          </a:p>
          <a:p>
            <a:pPr algn="l"/>
            <a:r>
              <a:rPr lang="en-GB" sz="2600" dirty="0">
                <a:latin typeface="Arial" panose="020B0604020202020204" pitchFamily="34" charset="0"/>
              </a:rPr>
              <a:t>SDF Team and Brother Help Desk both get large number of tickets to unlock SAP accounts and reset their passwords. With the help of this automation tool users can get their accounts unlocked and get the updated passwords in confidential mail.</a:t>
            </a:r>
          </a:p>
          <a:p>
            <a:pPr algn="l"/>
            <a:endParaRPr lang="en-GB" sz="2600" dirty="0">
              <a:latin typeface="Arial" panose="020B0604020202020204" pitchFamily="34" charset="0"/>
            </a:endParaRPr>
          </a:p>
          <a:p>
            <a:pPr algn="l"/>
            <a:r>
              <a:rPr lang="en-GB" sz="2600" i="1" u="sng" dirty="0">
                <a:latin typeface="Arial" panose="020B0604020202020204" pitchFamily="34" charset="0"/>
              </a:rPr>
              <a:t>Actions to be taken to enable Automation </a:t>
            </a:r>
            <a:r>
              <a:rPr lang="en-GB" sz="2600" dirty="0">
                <a:latin typeface="Arial" panose="020B0604020202020204" pitchFamily="34" charset="0"/>
              </a:rPr>
              <a:t>–</a:t>
            </a:r>
          </a:p>
          <a:p>
            <a:pPr algn="l"/>
            <a:endParaRPr lang="en-GB" sz="2600" dirty="0">
              <a:latin typeface="Arial" panose="020B0604020202020204" pitchFamily="34" charset="0"/>
            </a:endParaRPr>
          </a:p>
          <a:p>
            <a:pPr marL="457200" indent="-457200" algn="l">
              <a:buFont typeface="Arial" panose="020B0604020202020204" pitchFamily="34" charset="0"/>
              <a:buChar char="•"/>
            </a:pPr>
            <a:r>
              <a:rPr lang="en-GB" sz="2600" dirty="0">
                <a:latin typeface="Arial" panose="020B0604020202020204" pitchFamily="34" charset="0"/>
              </a:rPr>
              <a:t>User needs to Input the information like Username, system for which they need their password to be reset.</a:t>
            </a:r>
          </a:p>
          <a:p>
            <a:pPr marL="457200" indent="-457200" algn="l">
              <a:buFont typeface="Arial" panose="020B0604020202020204" pitchFamily="34" charset="0"/>
              <a:buChar char="•"/>
            </a:pPr>
            <a:r>
              <a:rPr lang="en-GB" sz="2600" dirty="0">
                <a:latin typeface="Arial" panose="020B0604020202020204" pitchFamily="34" charset="0"/>
              </a:rPr>
              <a:t>Check if user is not locked, reset the password and send an Email to user with Updated Password.</a:t>
            </a:r>
          </a:p>
          <a:p>
            <a:pPr marL="457200" indent="-457200" algn="l">
              <a:buFont typeface="Arial" panose="020B0604020202020204" pitchFamily="34" charset="0"/>
              <a:buChar char="•"/>
            </a:pPr>
            <a:r>
              <a:rPr lang="en-GB" sz="2600" dirty="0">
                <a:latin typeface="Arial" panose="020B0604020202020204" pitchFamily="34" charset="0"/>
              </a:rPr>
              <a:t>Check if user is locked due to incorrect log-on, unlock the user and send an Email to user with Updated Password.</a:t>
            </a:r>
          </a:p>
          <a:p>
            <a:pPr marL="457200" indent="-457200" algn="l">
              <a:buFont typeface="Arial" panose="020B0604020202020204" pitchFamily="34" charset="0"/>
              <a:buChar char="•"/>
            </a:pPr>
            <a:r>
              <a:rPr lang="en-GB" sz="2600" dirty="0">
                <a:latin typeface="Arial" panose="020B0604020202020204" pitchFamily="34" charset="0"/>
              </a:rPr>
              <a:t>Check if user is locked by Administration, suggest user to contact Help desk.</a:t>
            </a:r>
            <a:br>
              <a:rPr lang="en-GB" sz="2600" dirty="0">
                <a:latin typeface="Arial" panose="020B0604020202020204" pitchFamily="34" charset="0"/>
              </a:rPr>
            </a:br>
            <a:endParaRPr lang="en-GB" sz="2600" dirty="0">
              <a:latin typeface="Arial" panose="020B0604020202020204" pitchFamily="34" charset="0"/>
            </a:endParaRPr>
          </a:p>
          <a:p>
            <a:pPr algn="l"/>
            <a:r>
              <a:rPr lang="en-GB" sz="2600" dirty="0">
                <a:latin typeface="Arial" panose="020B0604020202020204" pitchFamily="34" charset="0"/>
              </a:rPr>
              <a:t>This automation tool will be used 24/7.</a:t>
            </a:r>
            <a:endParaRPr lang="en-GB" sz="2600" dirty="0">
              <a:effectLst/>
              <a:latin typeface="Arial" panose="020B0604020202020204" pitchFamily="34" charset="0"/>
            </a:endParaRPr>
          </a:p>
        </p:txBody>
      </p:sp>
      <p:sp>
        <p:nvSpPr>
          <p:cNvPr id="4" name="Rectangle 3">
            <a:extLst>
              <a:ext uri="{FF2B5EF4-FFF2-40B4-BE49-F238E27FC236}">
                <a16:creationId xmlns:a16="http://schemas.microsoft.com/office/drawing/2014/main" id="{CC91AB94-FC03-584D-B6B0-5F29F13EA46D}"/>
              </a:ext>
            </a:extLst>
          </p:cNvPr>
          <p:cNvSpPr/>
          <p:nvPr/>
        </p:nvSpPr>
        <p:spPr>
          <a:xfrm>
            <a:off x="263342" y="288380"/>
            <a:ext cx="24120658" cy="1329889"/>
          </a:xfrm>
          <a:prstGeom prst="rect">
            <a:avLst/>
          </a:prstGeom>
        </p:spPr>
        <p:txBody>
          <a:bodyPr anchor="t">
            <a:normAutofit fontScale="97500"/>
          </a:bodyPr>
          <a:lstStyle/>
          <a:p>
            <a:pPr algn="l" defTabSz="726440">
              <a:lnSpc>
                <a:spcPct val="90000"/>
              </a:lnSpc>
              <a:spcBef>
                <a:spcPts val="2000"/>
              </a:spcBef>
            </a:pPr>
            <a:r>
              <a:rPr lang="en-GB" sz="6600" dirty="0">
                <a:solidFill>
                  <a:srgbClr val="0070C0"/>
                </a:solidFill>
                <a:latin typeface="Bodoni 72 Book" pitchFamily="2" charset="0"/>
                <a:cs typeface="Arial"/>
              </a:rPr>
              <a:t>SAP Security Automation Activity Description</a:t>
            </a:r>
          </a:p>
        </p:txBody>
      </p:sp>
      <p:graphicFrame>
        <p:nvGraphicFramePr>
          <p:cNvPr id="5" name="Table 4">
            <a:extLst>
              <a:ext uri="{FF2B5EF4-FFF2-40B4-BE49-F238E27FC236}">
                <a16:creationId xmlns:a16="http://schemas.microsoft.com/office/drawing/2014/main" id="{843D15B9-8128-1A4A-B373-D92A22493FBD}"/>
              </a:ext>
            </a:extLst>
          </p:cNvPr>
          <p:cNvGraphicFramePr>
            <a:graphicFrameLocks noGrp="1"/>
          </p:cNvGraphicFramePr>
          <p:nvPr>
            <p:extLst>
              <p:ext uri="{D42A27DB-BD31-4B8C-83A1-F6EECF244321}">
                <p14:modId xmlns:p14="http://schemas.microsoft.com/office/powerpoint/2010/main" val="2665042864"/>
              </p:ext>
            </p:extLst>
          </p:nvPr>
        </p:nvGraphicFramePr>
        <p:xfrm>
          <a:off x="962492" y="8015889"/>
          <a:ext cx="22218784" cy="3474720"/>
        </p:xfrm>
        <a:graphic>
          <a:graphicData uri="http://schemas.openxmlformats.org/drawingml/2006/table">
            <a:tbl>
              <a:tblPr/>
              <a:tblGrid>
                <a:gridCol w="4071506">
                  <a:extLst>
                    <a:ext uri="{9D8B030D-6E8A-4147-A177-3AD203B41FA5}">
                      <a16:colId xmlns:a16="http://schemas.microsoft.com/office/drawing/2014/main" val="2611795933"/>
                    </a:ext>
                  </a:extLst>
                </a:gridCol>
                <a:gridCol w="6591960">
                  <a:extLst>
                    <a:ext uri="{9D8B030D-6E8A-4147-A177-3AD203B41FA5}">
                      <a16:colId xmlns:a16="http://schemas.microsoft.com/office/drawing/2014/main" val="1467071067"/>
                    </a:ext>
                  </a:extLst>
                </a:gridCol>
                <a:gridCol w="2869441">
                  <a:extLst>
                    <a:ext uri="{9D8B030D-6E8A-4147-A177-3AD203B41FA5}">
                      <a16:colId xmlns:a16="http://schemas.microsoft.com/office/drawing/2014/main" val="244720903"/>
                    </a:ext>
                  </a:extLst>
                </a:gridCol>
                <a:gridCol w="2771209">
                  <a:extLst>
                    <a:ext uri="{9D8B030D-6E8A-4147-A177-3AD203B41FA5}">
                      <a16:colId xmlns:a16="http://schemas.microsoft.com/office/drawing/2014/main" val="2061344269"/>
                    </a:ext>
                  </a:extLst>
                </a:gridCol>
                <a:gridCol w="2404126">
                  <a:extLst>
                    <a:ext uri="{9D8B030D-6E8A-4147-A177-3AD203B41FA5}">
                      <a16:colId xmlns:a16="http://schemas.microsoft.com/office/drawing/2014/main" val="3960023641"/>
                    </a:ext>
                  </a:extLst>
                </a:gridCol>
                <a:gridCol w="3510542">
                  <a:extLst>
                    <a:ext uri="{9D8B030D-6E8A-4147-A177-3AD203B41FA5}">
                      <a16:colId xmlns:a16="http://schemas.microsoft.com/office/drawing/2014/main" val="3254134273"/>
                    </a:ext>
                  </a:extLst>
                </a:gridCol>
              </a:tblGrid>
              <a:tr h="0">
                <a:tc>
                  <a:txBody>
                    <a:bodyPr/>
                    <a:lstStyle/>
                    <a:p>
                      <a:pPr algn="l"/>
                      <a:r>
                        <a:rPr lang="en-GB" sz="2400" b="1" dirty="0">
                          <a:effectLst/>
                          <a:latin typeface="Arial" panose="020B0604020202020204" pitchFamily="34" charset="0"/>
                        </a:rPr>
                        <a:t>As Is</a:t>
                      </a:r>
                      <a:endParaRPr lang="en-GB" sz="2400"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To Be</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Approx. Efforts Saved</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dirty="0">
                          <a:effectLst/>
                          <a:latin typeface="Arial" panose="020B0604020202020204" pitchFamily="34" charset="0"/>
                        </a:rPr>
                        <a:t>Potential Additional Saving</a:t>
                      </a:r>
                      <a:endParaRPr lang="en-GB" sz="2400" dirty="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System</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tc>
                  <a:txBody>
                    <a:bodyPr/>
                    <a:lstStyle/>
                    <a:p>
                      <a:pPr algn="l"/>
                      <a:r>
                        <a:rPr lang="en-GB" sz="2400" b="1">
                          <a:effectLst/>
                          <a:latin typeface="Arial" panose="020B0604020202020204" pitchFamily="34" charset="0"/>
                        </a:rPr>
                        <a:t>Task Owners</a:t>
                      </a:r>
                      <a:endParaRPr lang="en-GB" sz="2400">
                        <a:effectLst/>
                        <a:latin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B00"/>
                    </a:solidFill>
                  </a:tcPr>
                </a:tc>
                <a:extLst>
                  <a:ext uri="{0D108BD9-81ED-4DB2-BD59-A6C34878D82A}">
                    <a16:rowId xmlns:a16="http://schemas.microsoft.com/office/drawing/2014/main" val="1448766724"/>
                  </a:ext>
                </a:extLst>
              </a:tr>
              <a:tr h="0">
                <a:tc>
                  <a:txBody>
                    <a:bodyPr/>
                    <a:lstStyle/>
                    <a:p>
                      <a:pPr algn="l"/>
                      <a:r>
                        <a:rPr lang="en-GB" sz="2400" dirty="0">
                          <a:effectLst/>
                          <a:latin typeface="Arial" panose="020B0604020202020204" pitchFamily="34" charset="0"/>
                        </a:rPr>
                        <a:t>User Account Unlock &amp; Password Reset (JIRA Ticket Based) - Support available only during work 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dirty="0">
                          <a:effectLst/>
                          <a:latin typeface="Arial" panose="020B0604020202020204" pitchFamily="34" charset="0"/>
                        </a:rPr>
                        <a:t>1. Self Service Web Based portal to Unlock account and reset passwords</a:t>
                      </a:r>
                    </a:p>
                    <a:p>
                      <a:pPr algn="l"/>
                      <a:r>
                        <a:rPr lang="en-GB" sz="2400" dirty="0">
                          <a:effectLst/>
                          <a:latin typeface="Arial" panose="020B0604020202020204" pitchFamily="34" charset="0"/>
                        </a:rPr>
                        <a:t>2. 24/7 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a:effectLst/>
                          <a:latin typeface="Arial" panose="020B0604020202020204" pitchFamily="34" charset="0"/>
                        </a:rPr>
                        <a:t>80 Tickets/month (Approx. 20 hrs/month)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dirty="0">
                          <a:effectLst/>
                          <a:latin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dirty="0">
                          <a:effectLst/>
                          <a:latin typeface="Arial" panose="020B0604020202020204" pitchFamily="34" charset="0"/>
                        </a:rPr>
                        <a:t>ECC,</a:t>
                      </a:r>
                    </a:p>
                    <a:p>
                      <a:pPr algn="l"/>
                      <a:r>
                        <a:rPr lang="en-GB" sz="2400" dirty="0">
                          <a:effectLst/>
                          <a:latin typeface="Arial" panose="020B0604020202020204" pitchFamily="34" charset="0"/>
                        </a:rPr>
                        <a:t>BW,</a:t>
                      </a:r>
                    </a:p>
                    <a:p>
                      <a:pPr algn="l"/>
                      <a:r>
                        <a:rPr lang="en-GB" sz="2400" dirty="0">
                          <a:effectLst/>
                          <a:latin typeface="Arial" panose="020B0604020202020204" pitchFamily="34" charset="0"/>
                        </a:rPr>
                        <a:t>CRM,</a:t>
                      </a:r>
                    </a:p>
                    <a:p>
                      <a:pPr algn="l"/>
                      <a:r>
                        <a:rPr lang="en-GB" sz="2400" dirty="0">
                          <a:effectLst/>
                          <a:latin typeface="Arial" panose="020B0604020202020204" pitchFamily="34" charset="0"/>
                        </a:rPr>
                        <a:t>Hybris Marketing,</a:t>
                      </a:r>
                    </a:p>
                    <a:p>
                      <a:pPr algn="l"/>
                      <a:r>
                        <a:rPr lang="en-GB" sz="2400" dirty="0">
                          <a:effectLst/>
                          <a:latin typeface="Arial" panose="020B0604020202020204" pitchFamily="34" charset="0"/>
                        </a:rPr>
                        <a:t>APO,</a:t>
                      </a:r>
                    </a:p>
                    <a:p>
                      <a:pPr algn="l"/>
                      <a:r>
                        <a:rPr lang="en-GB" sz="2400" dirty="0">
                          <a:effectLst/>
                          <a:latin typeface="Arial" panose="020B0604020202020204" pitchFamily="34" charset="0"/>
                        </a:rPr>
                        <a:t>SEM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2400" dirty="0">
                          <a:effectLst/>
                          <a:latin typeface="Arial" panose="020B0604020202020204" pitchFamily="34" charset="0"/>
                        </a:rPr>
                        <a:t>SAP Security Team,</a:t>
                      </a:r>
                    </a:p>
                    <a:p>
                      <a:pPr algn="l"/>
                      <a:r>
                        <a:rPr lang="en-GB" sz="2400" dirty="0">
                          <a:effectLst/>
                          <a:latin typeface="Arial" panose="020B0604020202020204" pitchFamily="34" charset="0"/>
                        </a:rPr>
                        <a:t>Help Desk,</a:t>
                      </a:r>
                    </a:p>
                    <a:p>
                      <a:pPr algn="l"/>
                      <a:r>
                        <a:rPr lang="en-GB" sz="2400" dirty="0">
                          <a:effectLst/>
                          <a:latin typeface="Arial" panose="020B0604020202020204" pitchFamily="34" charset="0"/>
                        </a:rPr>
                        <a:t>SAP Governance Team </a:t>
                      </a:r>
                    </a:p>
                    <a:p>
                      <a:pPr algn="l"/>
                      <a:r>
                        <a:rPr lang="en-GB" sz="2400" dirty="0">
                          <a:effectLst/>
                          <a:latin typeface="Arial" panose="020B0604020202020204" pitchFamily="34" charset="0"/>
                        </a:rPr>
                        <a:t>(For APO, SEM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582848"/>
                  </a:ext>
                </a:extLst>
              </a:tr>
            </a:tbl>
          </a:graphicData>
        </a:graphic>
      </p:graphicFrame>
    </p:spTree>
    <p:extLst>
      <p:ext uri="{BB962C8B-B14F-4D97-AF65-F5344CB8AC3E}">
        <p14:creationId xmlns:p14="http://schemas.microsoft.com/office/powerpoint/2010/main" val="4381238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6C6F3C-E0CC-FF4B-8FB1-EAE26F6B9503}"/>
              </a:ext>
            </a:extLst>
          </p:cNvPr>
          <p:cNvSpPr>
            <a:spLocks noGrp="1"/>
          </p:cNvSpPr>
          <p:nvPr>
            <p:ph type="sldNum" sz="quarter" idx="2"/>
          </p:nvPr>
        </p:nvSpPr>
        <p:spPr/>
        <p:txBody>
          <a:bodyPr/>
          <a:lstStyle/>
          <a:p>
            <a:fld id="{86CB4B4D-7CA3-9044-876B-883B54F8677D}" type="slidenum">
              <a:rPr lang="en-GB" smtClean="0"/>
              <a:pPr/>
              <a:t>5</a:t>
            </a:fld>
            <a:endParaRPr lang="en-GB"/>
          </a:p>
        </p:txBody>
      </p:sp>
      <p:sp>
        <p:nvSpPr>
          <p:cNvPr id="3" name="Rectangle 2">
            <a:extLst>
              <a:ext uri="{FF2B5EF4-FFF2-40B4-BE49-F238E27FC236}">
                <a16:creationId xmlns:a16="http://schemas.microsoft.com/office/drawing/2014/main" id="{C28A467C-D2E7-0E47-ACC7-111B307CA068}"/>
              </a:ext>
            </a:extLst>
          </p:cNvPr>
          <p:cNvSpPr/>
          <p:nvPr/>
        </p:nvSpPr>
        <p:spPr>
          <a:xfrm>
            <a:off x="263342" y="288380"/>
            <a:ext cx="24120658" cy="1329889"/>
          </a:xfrm>
          <a:prstGeom prst="rect">
            <a:avLst/>
          </a:prstGeom>
        </p:spPr>
        <p:txBody>
          <a:bodyPr anchor="t">
            <a:normAutofit fontScale="97500"/>
          </a:bodyPr>
          <a:lstStyle/>
          <a:p>
            <a:pPr algn="l" defTabSz="726440">
              <a:lnSpc>
                <a:spcPct val="90000"/>
              </a:lnSpc>
              <a:spcBef>
                <a:spcPts val="2000"/>
              </a:spcBef>
            </a:pPr>
            <a:r>
              <a:rPr lang="en-GB" sz="6600" dirty="0">
                <a:solidFill>
                  <a:srgbClr val="0070C0"/>
                </a:solidFill>
                <a:latin typeface="Bodoni 72 Book" pitchFamily="2" charset="0"/>
                <a:cs typeface="Arial"/>
              </a:rPr>
              <a:t>SAP Security Automation – Outline Plan</a:t>
            </a:r>
          </a:p>
        </p:txBody>
      </p:sp>
      <p:graphicFrame>
        <p:nvGraphicFramePr>
          <p:cNvPr id="4" name="Table 3">
            <a:extLst>
              <a:ext uri="{FF2B5EF4-FFF2-40B4-BE49-F238E27FC236}">
                <a16:creationId xmlns:a16="http://schemas.microsoft.com/office/drawing/2014/main" id="{922B92DC-8304-0C47-A9F9-E2DF3522EA9E}"/>
              </a:ext>
            </a:extLst>
          </p:cNvPr>
          <p:cNvGraphicFramePr>
            <a:graphicFrameLocks noGrp="1"/>
          </p:cNvGraphicFramePr>
          <p:nvPr>
            <p:extLst>
              <p:ext uri="{D42A27DB-BD31-4B8C-83A1-F6EECF244321}">
                <p14:modId xmlns:p14="http://schemas.microsoft.com/office/powerpoint/2010/main" val="2826801478"/>
              </p:ext>
            </p:extLst>
          </p:nvPr>
        </p:nvGraphicFramePr>
        <p:xfrm>
          <a:off x="263341" y="1618269"/>
          <a:ext cx="23737800" cy="11282623"/>
        </p:xfrm>
        <a:graphic>
          <a:graphicData uri="http://schemas.openxmlformats.org/drawingml/2006/table">
            <a:tbl>
              <a:tblPr firstRow="1" bandRow="1">
                <a:tableStyleId>{5940675A-B579-460E-94D1-54222C63F5DA}</a:tableStyleId>
              </a:tblPr>
              <a:tblGrid>
                <a:gridCol w="632365">
                  <a:extLst>
                    <a:ext uri="{9D8B030D-6E8A-4147-A177-3AD203B41FA5}">
                      <a16:colId xmlns:a16="http://schemas.microsoft.com/office/drawing/2014/main" val="4202143061"/>
                    </a:ext>
                  </a:extLst>
                </a:gridCol>
                <a:gridCol w="6314001">
                  <a:extLst>
                    <a:ext uri="{9D8B030D-6E8A-4147-A177-3AD203B41FA5}">
                      <a16:colId xmlns:a16="http://schemas.microsoft.com/office/drawing/2014/main" val="2080531332"/>
                    </a:ext>
                  </a:extLst>
                </a:gridCol>
                <a:gridCol w="878024">
                  <a:extLst>
                    <a:ext uri="{9D8B030D-6E8A-4147-A177-3AD203B41FA5}">
                      <a16:colId xmlns:a16="http://schemas.microsoft.com/office/drawing/2014/main" val="3178194955"/>
                    </a:ext>
                  </a:extLst>
                </a:gridCol>
                <a:gridCol w="3563812">
                  <a:extLst>
                    <a:ext uri="{9D8B030D-6E8A-4147-A177-3AD203B41FA5}">
                      <a16:colId xmlns:a16="http://schemas.microsoft.com/office/drawing/2014/main" val="1590074621"/>
                    </a:ext>
                  </a:extLst>
                </a:gridCol>
                <a:gridCol w="1019711">
                  <a:extLst>
                    <a:ext uri="{9D8B030D-6E8A-4147-A177-3AD203B41FA5}">
                      <a16:colId xmlns:a16="http://schemas.microsoft.com/office/drawing/2014/main" val="3530950236"/>
                    </a:ext>
                  </a:extLst>
                </a:gridCol>
                <a:gridCol w="1660209">
                  <a:extLst>
                    <a:ext uri="{9D8B030D-6E8A-4147-A177-3AD203B41FA5}">
                      <a16:colId xmlns:a16="http://schemas.microsoft.com/office/drawing/2014/main" val="409620992"/>
                    </a:ext>
                  </a:extLst>
                </a:gridCol>
                <a:gridCol w="1899137">
                  <a:extLst>
                    <a:ext uri="{9D8B030D-6E8A-4147-A177-3AD203B41FA5}">
                      <a16:colId xmlns:a16="http://schemas.microsoft.com/office/drawing/2014/main" val="47939093"/>
                    </a:ext>
                  </a:extLst>
                </a:gridCol>
                <a:gridCol w="1846386">
                  <a:extLst>
                    <a:ext uri="{9D8B030D-6E8A-4147-A177-3AD203B41FA5}">
                      <a16:colId xmlns:a16="http://schemas.microsoft.com/office/drawing/2014/main" val="1747668252"/>
                    </a:ext>
                  </a:extLst>
                </a:gridCol>
                <a:gridCol w="5924155">
                  <a:extLst>
                    <a:ext uri="{9D8B030D-6E8A-4147-A177-3AD203B41FA5}">
                      <a16:colId xmlns:a16="http://schemas.microsoft.com/office/drawing/2014/main" val="4166200753"/>
                    </a:ext>
                  </a:extLst>
                </a:gridCol>
              </a:tblGrid>
              <a:tr h="848460">
                <a:tc>
                  <a:txBody>
                    <a:bodyPr/>
                    <a:lstStyle/>
                    <a:p>
                      <a:endParaRPr lang="en-GB" sz="2400" b="1" dirty="0">
                        <a:latin typeface="+mn-ea"/>
                        <a:ea typeface="+mn-ea"/>
                      </a:endParaRP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Activity</a:t>
                      </a: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D *</a:t>
                      </a: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Owner</a:t>
                      </a: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a:latin typeface="+mn-ea"/>
                          <a:ea typeface="+mn-ea"/>
                        </a:rPr>
                        <a:t>Days</a:t>
                      </a:r>
                      <a:endParaRPr lang="en-GB" sz="2400" b="1" dirty="0">
                        <a:latin typeface="+mn-ea"/>
                        <a:ea typeface="+mn-ea"/>
                      </a:endParaRP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Plan Start </a:t>
                      </a:r>
                      <a:r>
                        <a:rPr lang="en-GB" sz="2400" b="1" dirty="0">
                          <a:solidFill>
                            <a:schemeClr val="tx1"/>
                          </a:solidFill>
                          <a:latin typeface="+mn-ea"/>
                          <a:ea typeface="+mn-ea"/>
                          <a:cs typeface="+mn-cs"/>
                          <a:sym typeface="Palatino"/>
                        </a:rPr>
                        <a:t>Date</a:t>
                      </a: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Actual End Date</a:t>
                      </a:r>
                      <a:endParaRPr lang="en-GB" sz="2400" b="1" dirty="0">
                        <a:solidFill>
                          <a:schemeClr val="tx1"/>
                        </a:solidFill>
                        <a:latin typeface="+mn-ea"/>
                        <a:ea typeface="+mn-ea"/>
                        <a:cs typeface="+mn-cs"/>
                        <a:sym typeface="Palatino"/>
                      </a:endParaRP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RAG</a:t>
                      </a:r>
                    </a:p>
                    <a:p>
                      <a:r>
                        <a:rPr lang="en-GB" sz="2000" b="0" dirty="0">
                          <a:latin typeface="+mn-ea"/>
                          <a:ea typeface="+mn-ea"/>
                        </a:rPr>
                        <a:t>(R / A / G / Complete)</a:t>
                      </a:r>
                    </a:p>
                  </a:txBody>
                  <a:tcPr>
                    <a:lnT w="28575" cap="flat" cmpd="sng" algn="ctr">
                      <a:solidFill>
                        <a:schemeClr val="tx1">
                          <a:lumMod val="50000"/>
                        </a:schemeClr>
                      </a:solidFill>
                      <a:prstDash val="solid"/>
                      <a:round/>
                      <a:headEnd type="none" w="med" len="med"/>
                      <a:tailEnd type="none" w="med" len="med"/>
                    </a:lnT>
                    <a:solidFill>
                      <a:schemeClr val="bg1"/>
                    </a:solidFill>
                  </a:tcPr>
                </a:tc>
                <a:tc>
                  <a:txBody>
                    <a:bodyPr/>
                    <a:lstStyle/>
                    <a:p>
                      <a:r>
                        <a:rPr lang="en-GB" sz="2400" b="1" dirty="0">
                          <a:latin typeface="+mn-ea"/>
                          <a:ea typeface="+mn-ea"/>
                        </a:rPr>
                        <a:t>Comments</a:t>
                      </a:r>
                    </a:p>
                  </a:txBody>
                  <a:tcPr>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465530282"/>
                  </a:ext>
                </a:extLst>
              </a:tr>
              <a:tr h="487413">
                <a:tc gridSpan="9">
                  <a:txBody>
                    <a:bodyPr/>
                    <a:lstStyle/>
                    <a:p>
                      <a:pPr algn="l"/>
                      <a:r>
                        <a:rPr lang="en-GB" sz="2400" b="1" dirty="0">
                          <a:latin typeface="+mn-ea"/>
                          <a:ea typeface="+mn-ea"/>
                        </a:rPr>
                        <a:t>UC1 - Phase – Planning, Set up and requirements</a:t>
                      </a:r>
                    </a:p>
                  </a:txBody>
                  <a:tcPr>
                    <a:solidFill>
                      <a:schemeClr val="tx1">
                        <a:lumMod val="20000"/>
                        <a:lumOff val="80000"/>
                      </a:schemeClr>
                    </a:solidFill>
                  </a:tcPr>
                </a:tc>
                <a:tc hMerge="1">
                  <a:txBody>
                    <a:bodyPr/>
                    <a:lstStyle/>
                    <a:p>
                      <a:pPr algn="l"/>
                      <a:endParaRPr lang="en-GB" sz="2400" b="1" dirty="0">
                        <a:latin typeface="+mn-ea"/>
                        <a:ea typeface="+mn-ea"/>
                      </a:endParaRPr>
                    </a:p>
                  </a:txBody>
                  <a:tcPr>
                    <a:solidFill>
                      <a:schemeClr val="bg1"/>
                    </a:solidFill>
                  </a:tcPr>
                </a:tc>
                <a:tc hMerge="1">
                  <a:txBody>
                    <a:bodyPr/>
                    <a:lstStyle/>
                    <a:p>
                      <a:pPr algn="l"/>
                      <a:endParaRPr lang="en-GB" sz="2400" dirty="0">
                        <a:latin typeface="+mn-ea"/>
                        <a:ea typeface="+mn-ea"/>
                      </a:endParaRPr>
                    </a:p>
                  </a:txBody>
                  <a:tcPr>
                    <a:lnL w="28575" cap="flat" cmpd="sng" algn="ctr">
                      <a:solidFill>
                        <a:schemeClr val="tx1">
                          <a:lumMod val="50000"/>
                        </a:schemeClr>
                      </a:solidFill>
                      <a:prstDash val="solid"/>
                      <a:round/>
                      <a:headEnd type="none" w="med" len="med"/>
                      <a:tailEnd type="none" w="med" len="med"/>
                    </a:lnL>
                    <a:solidFill>
                      <a:schemeClr val="bg1"/>
                    </a:solidFill>
                  </a:tcPr>
                </a:tc>
                <a:tc hMerge="1">
                  <a:txBody>
                    <a:bodyPr/>
                    <a:lstStyle/>
                    <a:p>
                      <a:pPr algn="l"/>
                      <a:endParaRPr lang="en-GB" sz="240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a:latin typeface="+mn-ea"/>
                        <a:ea typeface="+mn-ea"/>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pPr algn="l"/>
                      <a:endParaRPr lang="en-GB" sz="2400" b="1"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tx1">
                        <a:lumMod val="20000"/>
                        <a:lumOff val="80000"/>
                      </a:schemeClr>
                    </a:solidFill>
                  </a:tcPr>
                </a:tc>
                <a:extLst>
                  <a:ext uri="{0D108BD9-81ED-4DB2-BD59-A6C34878D82A}">
                    <a16:rowId xmlns:a16="http://schemas.microsoft.com/office/drawing/2014/main" val="3298083041"/>
                  </a:ext>
                </a:extLst>
              </a:tr>
              <a:tr h="270785">
                <a:tc>
                  <a:txBody>
                    <a:bodyPr/>
                    <a:lstStyle/>
                    <a:p>
                      <a:pPr algn="l"/>
                      <a:r>
                        <a:rPr lang="en-GB" sz="2400" dirty="0">
                          <a:latin typeface="+mn-ea"/>
                          <a:ea typeface="+mn-ea"/>
                        </a:rPr>
                        <a:t>1</a:t>
                      </a:r>
                    </a:p>
                  </a:txBody>
                  <a:tcPr>
                    <a:solidFill>
                      <a:schemeClr val="bg1"/>
                    </a:solidFill>
                  </a:tcPr>
                </a:tc>
                <a:tc>
                  <a:txBody>
                    <a:bodyPr/>
                    <a:lstStyle/>
                    <a:p>
                      <a:pPr algn="l"/>
                      <a:r>
                        <a:rPr lang="en-GB" sz="2400" dirty="0">
                          <a:latin typeface="+mn-ea"/>
                          <a:ea typeface="+mn-ea"/>
                        </a:rPr>
                        <a:t>User ID, environment</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algn="l"/>
                      <a:r>
                        <a:rPr lang="en-GB" sz="2400" dirty="0">
                          <a:latin typeface="+mn-ea"/>
                          <a:ea typeface="+mn-ea"/>
                        </a:rPr>
                        <a:t>Dhanya, Anjali</a:t>
                      </a:r>
                    </a:p>
                  </a:txBody>
                  <a:tcPr>
                    <a:solidFill>
                      <a:schemeClr val="bg1"/>
                    </a:solidFill>
                  </a:tcPr>
                </a:tc>
                <a:tc>
                  <a:txBody>
                    <a:bodyPr/>
                    <a:lstStyle/>
                    <a:p>
                      <a:pPr algn="l"/>
                      <a:r>
                        <a:rPr lang="en-GB" sz="2400" dirty="0">
                          <a:latin typeface="+mn-ea"/>
                          <a:ea typeface="+mn-ea"/>
                        </a:rPr>
                        <a:t>10</a:t>
                      </a:r>
                    </a:p>
                  </a:txBody>
                  <a:tcPr>
                    <a:solidFill>
                      <a:schemeClr val="bg1"/>
                    </a:solid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r>
                        <a:rPr lang="en-GB" sz="2400" dirty="0">
                          <a:latin typeface="+mn-ea"/>
                          <a:ea typeface="+mn-ea"/>
                        </a:rPr>
                        <a:t>Infrastructure approach to be determined</a:t>
                      </a: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779624193"/>
                  </a:ext>
                </a:extLst>
              </a:tr>
              <a:tr h="270785">
                <a:tc>
                  <a:txBody>
                    <a:bodyPr/>
                    <a:lstStyle/>
                    <a:p>
                      <a:pPr algn="l"/>
                      <a:r>
                        <a:rPr lang="en-GB" sz="2400" dirty="0">
                          <a:latin typeface="+mn-ea"/>
                          <a:ea typeface="+mn-ea"/>
                        </a:rPr>
                        <a:t>2</a:t>
                      </a:r>
                    </a:p>
                  </a:txBody>
                  <a:tcPr>
                    <a:solidFill>
                      <a:schemeClr val="bg1"/>
                    </a:solidFill>
                  </a:tcPr>
                </a:tc>
                <a:tc>
                  <a:txBody>
                    <a:bodyPr/>
                    <a:lstStyle/>
                    <a:p>
                      <a:pPr algn="l"/>
                      <a:r>
                        <a:rPr lang="en-GB" sz="2400" dirty="0">
                          <a:latin typeface="+mn-ea"/>
                          <a:ea typeface="+mn-ea"/>
                        </a:rPr>
                        <a:t>PDD preparation</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algn="l"/>
                      <a:r>
                        <a:rPr lang="en-GB" sz="2400" dirty="0">
                          <a:latin typeface="+mn-ea"/>
                          <a:ea typeface="+mn-ea"/>
                        </a:rPr>
                        <a:t>Anjali, Account SME</a:t>
                      </a:r>
                    </a:p>
                  </a:txBody>
                  <a:tcPr>
                    <a:solidFill>
                      <a:schemeClr val="bg1"/>
                    </a:solidFill>
                  </a:tcPr>
                </a:tc>
                <a:tc>
                  <a:txBody>
                    <a:bodyPr/>
                    <a:lstStyle/>
                    <a:p>
                      <a:pPr algn="l"/>
                      <a:r>
                        <a:rPr lang="en-GB" sz="2400">
                          <a:latin typeface="+mn-ea"/>
                          <a:ea typeface="+mn-ea"/>
                        </a:rPr>
                        <a:t>5</a:t>
                      </a:r>
                      <a:endParaRPr lang="en-GB" sz="2400" dirty="0">
                        <a:latin typeface="+mn-ea"/>
                        <a:ea typeface="+mn-ea"/>
                      </a:endParaRPr>
                    </a:p>
                  </a:txBody>
                  <a:tcPr>
                    <a:solidFill>
                      <a:schemeClr val="bg1"/>
                    </a:solid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429846340"/>
                  </a:ext>
                </a:extLst>
              </a:tr>
              <a:tr h="270785">
                <a:tc>
                  <a:txBody>
                    <a:bodyPr/>
                    <a:lstStyle/>
                    <a:p>
                      <a:pPr algn="l"/>
                      <a:r>
                        <a:rPr lang="en-GB" sz="2400" dirty="0">
                          <a:latin typeface="+mn-ea"/>
                          <a:ea typeface="+mn-ea"/>
                        </a:rPr>
                        <a:t>3</a:t>
                      </a:r>
                    </a:p>
                  </a:txBody>
                  <a:tcPr>
                    <a:solidFill>
                      <a:schemeClr val="bg1"/>
                    </a:solidFill>
                  </a:tcPr>
                </a:tc>
                <a:tc>
                  <a:txBody>
                    <a:bodyPr/>
                    <a:lstStyle/>
                    <a:p>
                      <a:pPr algn="l"/>
                      <a:r>
                        <a:rPr lang="en-GB" sz="2400" dirty="0">
                          <a:latin typeface="+mn-ea"/>
                          <a:ea typeface="+mn-ea"/>
                        </a:rPr>
                        <a:t>AID Preparation, review and signoff</a:t>
                      </a:r>
                    </a:p>
                  </a:txBody>
                  <a:tcPr>
                    <a:solidFill>
                      <a:schemeClr val="bg1"/>
                    </a:solidFill>
                  </a:tcPr>
                </a:tc>
                <a:tc>
                  <a:txBody>
                    <a:bodyPr/>
                    <a:lstStyle/>
                    <a:p>
                      <a:pPr algn="l"/>
                      <a:r>
                        <a:rPr lang="en-GB" sz="2400" dirty="0">
                          <a:latin typeface="+mn-ea"/>
                          <a:ea typeface="+mn-ea"/>
                        </a:rPr>
                        <a:t>2</a:t>
                      </a:r>
                    </a:p>
                  </a:txBody>
                  <a:tcPr>
                    <a:solidFill>
                      <a:schemeClr val="bg1"/>
                    </a:solidFill>
                  </a:tcPr>
                </a:tc>
                <a:tc>
                  <a:txBody>
                    <a:bodyPr/>
                    <a:lstStyle/>
                    <a:p>
                      <a:pPr algn="l"/>
                      <a:r>
                        <a:rPr lang="en-GB" sz="2400" dirty="0">
                          <a:latin typeface="+mn-ea"/>
                          <a:ea typeface="+mn-ea"/>
                        </a:rPr>
                        <a:t>Dhanya, Account SME</a:t>
                      </a:r>
                    </a:p>
                  </a:txBody>
                  <a:tcPr>
                    <a:solidFill>
                      <a:schemeClr val="bg1"/>
                    </a:solidFill>
                  </a:tcPr>
                </a:tc>
                <a:tc>
                  <a:txBody>
                    <a:bodyPr/>
                    <a:lstStyle/>
                    <a:p>
                      <a:pPr algn="l"/>
                      <a:r>
                        <a:rPr lang="en-GB" sz="2400">
                          <a:latin typeface="+mn-ea"/>
                          <a:ea typeface="+mn-ea"/>
                        </a:rPr>
                        <a:t>3</a:t>
                      </a:r>
                      <a:endParaRPr lang="en-GB" sz="2400" dirty="0">
                        <a:latin typeface="+mn-ea"/>
                        <a:ea typeface="+mn-ea"/>
                      </a:endParaRPr>
                    </a:p>
                  </a:txBody>
                  <a:tcPr>
                    <a:solidFill>
                      <a:schemeClr val="bg1"/>
                    </a:solid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554519054"/>
                  </a:ext>
                </a:extLst>
              </a:tr>
              <a:tr h="270785">
                <a:tc>
                  <a:txBody>
                    <a:bodyPr/>
                    <a:lstStyle/>
                    <a:p>
                      <a:pPr algn="l"/>
                      <a:r>
                        <a:rPr lang="en-GB" sz="2400" dirty="0">
                          <a:latin typeface="+mn-ea"/>
                          <a:ea typeface="+mn-ea"/>
                        </a:rPr>
                        <a:t>4</a:t>
                      </a:r>
                    </a:p>
                  </a:txBody>
                  <a:tcPr>
                    <a:solidFill>
                      <a:schemeClr val="bg1"/>
                    </a:solidFill>
                  </a:tcPr>
                </a:tc>
                <a:tc>
                  <a:txBody>
                    <a:bodyPr/>
                    <a:lstStyle/>
                    <a:p>
                      <a:pPr algn="l"/>
                      <a:r>
                        <a:rPr lang="en-GB" sz="2400" dirty="0">
                          <a:latin typeface="+mn-ea"/>
                          <a:ea typeface="+mn-ea"/>
                        </a:rPr>
                        <a:t>Dev review and prioritization</a:t>
                      </a:r>
                    </a:p>
                  </a:txBody>
                  <a:tcPr>
                    <a:solidFill>
                      <a:schemeClr val="bg1"/>
                    </a:solidFill>
                  </a:tcPr>
                </a:tc>
                <a:tc>
                  <a:txBody>
                    <a:bodyPr/>
                    <a:lstStyle/>
                    <a:p>
                      <a:pPr algn="l"/>
                      <a:r>
                        <a:rPr lang="en-GB" sz="2400" dirty="0">
                          <a:latin typeface="+mn-ea"/>
                          <a:ea typeface="+mn-ea"/>
                        </a:rPr>
                        <a:t>1,2,3</a:t>
                      </a:r>
                    </a:p>
                  </a:txBody>
                  <a:tcPr>
                    <a:solidFill>
                      <a:schemeClr val="bg1"/>
                    </a:solidFill>
                  </a:tcPr>
                </a:tc>
                <a:tc>
                  <a:txBody>
                    <a:bodyPr/>
                    <a:lstStyle/>
                    <a:p>
                      <a:pPr algn="l"/>
                      <a:r>
                        <a:rPr lang="en-GB" sz="2400" dirty="0">
                          <a:latin typeface="+mn-ea"/>
                          <a:ea typeface="+mn-ea"/>
                        </a:rPr>
                        <a:t>Dhanya, Dev team</a:t>
                      </a:r>
                    </a:p>
                  </a:txBody>
                  <a:tcPr>
                    <a:solidFill>
                      <a:schemeClr val="bg1"/>
                    </a:solidFill>
                  </a:tcPr>
                </a:tc>
                <a:tc>
                  <a:txBody>
                    <a:bodyPr/>
                    <a:lstStyle/>
                    <a:p>
                      <a:pPr algn="l"/>
                      <a:r>
                        <a:rPr lang="en-GB" sz="2400" dirty="0">
                          <a:latin typeface="+mn-ea"/>
                          <a:ea typeface="+mn-ea"/>
                        </a:rPr>
                        <a:t>3</a:t>
                      </a:r>
                    </a:p>
                  </a:txBody>
                  <a:tcPr>
                    <a:solidFill>
                      <a:schemeClr val="bg1"/>
                    </a:solid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417125014"/>
                  </a:ext>
                </a:extLst>
              </a:tr>
              <a:tr h="270785">
                <a:tc gridSpan="9">
                  <a:txBody>
                    <a:bodyPr/>
                    <a:lstStyle/>
                    <a:p>
                      <a:pPr algn="l"/>
                      <a:endParaRPr lang="en-GB" sz="2400" b="1" dirty="0">
                        <a:latin typeface="+mn-ea"/>
                        <a:ea typeface="+mn-ea"/>
                      </a:endParaRPr>
                    </a:p>
                  </a:txBody>
                  <a:tcPr>
                    <a:solidFill>
                      <a:schemeClr val="tx1">
                        <a:lumMod val="20000"/>
                        <a:lumOff val="80000"/>
                      </a:schemeClr>
                    </a:solidFill>
                  </a:tcPr>
                </a:tc>
                <a:tc hMerge="1">
                  <a:txBody>
                    <a:bodyPr/>
                    <a:lstStyle/>
                    <a:p>
                      <a:pPr algn="l"/>
                      <a:endParaRPr lang="en-GB" sz="2400" b="1" dirty="0">
                        <a:latin typeface="+mn-ea"/>
                        <a:ea typeface="+mn-ea"/>
                      </a:endParaRPr>
                    </a:p>
                  </a:txBody>
                  <a:tcPr>
                    <a:solidFill>
                      <a:schemeClr val="bg1"/>
                    </a:solidFill>
                  </a:tcPr>
                </a:tc>
                <a:tc hMerge="1">
                  <a:txBody>
                    <a:bodyPr/>
                    <a:lstStyle/>
                    <a:p>
                      <a:pPr algn="l"/>
                      <a:endParaRPr lang="en-GB" sz="2400" dirty="0">
                        <a:latin typeface="+mn-ea"/>
                        <a:ea typeface="+mn-ea"/>
                      </a:endParaRPr>
                    </a:p>
                  </a:txBody>
                  <a:tcPr>
                    <a:lnL w="28575" cap="flat" cmpd="sng" algn="ctr">
                      <a:solidFill>
                        <a:schemeClr val="tx1">
                          <a:lumMod val="50000"/>
                        </a:schemeClr>
                      </a:solidFill>
                      <a:prstDash val="solid"/>
                      <a:round/>
                      <a:headEnd type="none" w="med" len="med"/>
                      <a:tailEnd type="none" w="med" len="med"/>
                    </a:lnL>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pPr algn="l"/>
                      <a:endParaRPr lang="en-GB" sz="2400" b="1"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tx1">
                        <a:lumMod val="20000"/>
                        <a:lumOff val="80000"/>
                      </a:schemeClr>
                    </a:solidFill>
                  </a:tcPr>
                </a:tc>
                <a:extLst>
                  <a:ext uri="{0D108BD9-81ED-4DB2-BD59-A6C34878D82A}">
                    <a16:rowId xmlns:a16="http://schemas.microsoft.com/office/drawing/2014/main" val="2812406250"/>
                  </a:ext>
                </a:extLst>
              </a:tr>
              <a:tr h="270785">
                <a:tc>
                  <a:txBody>
                    <a:bodyPr/>
                    <a:lstStyle/>
                    <a:p>
                      <a:pPr algn="l"/>
                      <a:r>
                        <a:rPr lang="en-GB" sz="2400" dirty="0">
                          <a:latin typeface="+mn-ea"/>
                          <a:ea typeface="+mn-ea"/>
                        </a:rPr>
                        <a:t>5</a:t>
                      </a:r>
                    </a:p>
                  </a:txBody>
                  <a:tcPr>
                    <a:solidFill>
                      <a:schemeClr val="bg1"/>
                    </a:solidFill>
                  </a:tcPr>
                </a:tc>
                <a:tc>
                  <a:txBody>
                    <a:bodyPr/>
                    <a:lstStyle/>
                    <a:p>
                      <a:pPr algn="l"/>
                      <a:r>
                        <a:rPr lang="en-GB" sz="2400" dirty="0">
                          <a:latin typeface="+mn-ea"/>
                          <a:ea typeface="+mn-ea"/>
                        </a:rPr>
                        <a:t>Process &amp; Activity Walkthrough</a:t>
                      </a:r>
                    </a:p>
                  </a:txBody>
                  <a:tcPr>
                    <a:solidFill>
                      <a:schemeClr val="bg1"/>
                    </a:solidFill>
                  </a:tcPr>
                </a:tc>
                <a:tc>
                  <a:txBody>
                    <a:bodyPr/>
                    <a:lstStyle/>
                    <a:p>
                      <a:pPr algn="l"/>
                      <a:r>
                        <a:rPr lang="en-GB" sz="2400" dirty="0">
                          <a:latin typeface="+mn-ea"/>
                          <a:ea typeface="+mn-ea"/>
                        </a:rPr>
                        <a:t>4</a:t>
                      </a:r>
                    </a:p>
                  </a:txBody>
                  <a:tcPr>
                    <a:solidFill>
                      <a:schemeClr val="bg1"/>
                    </a:solidFill>
                  </a:tcPr>
                </a:tc>
                <a:tc>
                  <a:txBody>
                    <a:bodyPr/>
                    <a:lstStyle/>
                    <a:p>
                      <a:pPr algn="l"/>
                      <a:r>
                        <a:rPr lang="en-GB" sz="2400" dirty="0">
                          <a:latin typeface="+mn-ea"/>
                          <a:ea typeface="+mn-ea"/>
                        </a:rPr>
                        <a:t>Dev, Account SME</a:t>
                      </a:r>
                    </a:p>
                  </a:txBody>
                  <a:tcPr>
                    <a:solidFill>
                      <a:schemeClr val="bg1"/>
                    </a:solidFill>
                  </a:tcPr>
                </a:tc>
                <a:tc>
                  <a:txBody>
                    <a:bodyPr/>
                    <a:lstStyle/>
                    <a:p>
                      <a:pPr algn="l"/>
                      <a:r>
                        <a:rPr lang="en-GB" sz="2400" dirty="0">
                          <a:latin typeface="+mn-ea"/>
                          <a:ea typeface="+mn-ea"/>
                        </a:rPr>
                        <a:t>1</a:t>
                      </a:r>
                    </a:p>
                  </a:txBody>
                  <a:tcPr>
                    <a:solidFill>
                      <a:schemeClr val="bg1"/>
                    </a:solidFill>
                  </a:tcPr>
                </a:tc>
                <a:tc>
                  <a:txBody>
                    <a:bodyPr/>
                    <a:lstStyle/>
                    <a:p>
                      <a:pPr algn="l"/>
                      <a:endParaRPr lang="en-GB" sz="2400" dirty="0">
                        <a:solidFill>
                          <a:schemeClr val="bg1"/>
                        </a:solidFill>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solidFill>
                          <a:schemeClr val="bg1"/>
                        </a:solidFill>
                        <a:latin typeface="+mn-ea"/>
                        <a:ea typeface="+mn-ea"/>
                      </a:endParaRPr>
                    </a:p>
                  </a:txBody>
                  <a:tcPr>
                    <a:noFill/>
                  </a:tcPr>
                </a:tc>
                <a:tc rowSpan="3">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790101373"/>
                  </a:ext>
                </a:extLst>
              </a:tr>
              <a:tr h="487413">
                <a:tc>
                  <a:txBody>
                    <a:bodyPr/>
                    <a:lstStyle/>
                    <a:p>
                      <a:pPr algn="l"/>
                      <a:r>
                        <a:rPr lang="en-GB" sz="2400" dirty="0">
                          <a:latin typeface="+mn-ea"/>
                          <a:ea typeface="+mn-ea"/>
                        </a:rPr>
                        <a:t>6</a:t>
                      </a:r>
                    </a:p>
                  </a:txBody>
                  <a:tcPr>
                    <a:solidFill>
                      <a:schemeClr val="bg1"/>
                    </a:solidFill>
                  </a:tcPr>
                </a:tc>
                <a:tc>
                  <a:txBody>
                    <a:bodyPr/>
                    <a:lstStyle/>
                    <a:p>
                      <a:pPr algn="l"/>
                      <a:r>
                        <a:rPr lang="en-GB" sz="2400" dirty="0">
                          <a:latin typeface="+mn-ea"/>
                          <a:ea typeface="+mn-ea"/>
                        </a:rPr>
                        <a:t>Coding and Unit Testing</a:t>
                      </a:r>
                    </a:p>
                  </a:txBody>
                  <a:tcPr>
                    <a:solidFill>
                      <a:schemeClr val="bg1"/>
                    </a:solidFill>
                  </a:tcPr>
                </a:tc>
                <a:tc>
                  <a:txBody>
                    <a:bodyPr/>
                    <a:lstStyle/>
                    <a:p>
                      <a:pPr algn="l"/>
                      <a:r>
                        <a:rPr lang="en-GB" sz="2400" dirty="0">
                          <a:latin typeface="+mn-ea"/>
                          <a:ea typeface="+mn-ea"/>
                        </a:rPr>
                        <a:t>5</a:t>
                      </a:r>
                    </a:p>
                  </a:txBody>
                  <a:tcPr>
                    <a:solidFill>
                      <a:schemeClr val="bg1"/>
                    </a:solidFill>
                  </a:tcPr>
                </a:tc>
                <a:tc>
                  <a:txBody>
                    <a:bodyPr/>
                    <a:lstStyle/>
                    <a:p>
                      <a:pPr algn="l"/>
                      <a:r>
                        <a:rPr lang="en-GB" sz="2400" dirty="0">
                          <a:latin typeface="+mn-ea"/>
                          <a:ea typeface="+mn-ea"/>
                        </a:rPr>
                        <a:t>Dev team</a:t>
                      </a:r>
                    </a:p>
                  </a:txBody>
                  <a:tcPr>
                    <a:solidFill>
                      <a:schemeClr val="bg1"/>
                    </a:solidFill>
                  </a:tcPr>
                </a:tc>
                <a:tc>
                  <a:txBody>
                    <a:bodyPr/>
                    <a:lstStyle/>
                    <a:p>
                      <a:pPr algn="l"/>
                      <a:r>
                        <a:rPr lang="en-GB" sz="2400" dirty="0">
                          <a:latin typeface="+mn-ea"/>
                          <a:ea typeface="+mn-ea"/>
                        </a:rPr>
                        <a:t>15</a:t>
                      </a:r>
                    </a:p>
                  </a:txBody>
                  <a:tcPr>
                    <a:solidFill>
                      <a:schemeClr val="bg1"/>
                    </a:solidFill>
                  </a:tcPr>
                </a:tc>
                <a:tc>
                  <a:txBody>
                    <a:bodyPr/>
                    <a:lstStyle/>
                    <a:p>
                      <a:pPr algn="l"/>
                      <a:endParaRPr lang="en-GB" sz="2400" dirty="0">
                        <a:solidFill>
                          <a:schemeClr val="bg1"/>
                        </a:solidFill>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solidFill>
                          <a:schemeClr val="bg1"/>
                        </a:solidFill>
                        <a:latin typeface="+mn-ea"/>
                        <a:ea typeface="+mn-ea"/>
                      </a:endParaRPr>
                    </a:p>
                  </a:txBody>
                  <a:tcPr>
                    <a:noFill/>
                  </a:tcPr>
                </a:tc>
                <a:tc vMerge="1">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4029847353"/>
                  </a:ext>
                </a:extLst>
              </a:tr>
              <a:tr h="270785">
                <a:tc>
                  <a:txBody>
                    <a:bodyPr/>
                    <a:lstStyle/>
                    <a:p>
                      <a:pPr algn="l"/>
                      <a:r>
                        <a:rPr lang="en-GB" sz="2400" dirty="0">
                          <a:latin typeface="+mn-ea"/>
                          <a:ea typeface="+mn-ea"/>
                        </a:rPr>
                        <a:t>7</a:t>
                      </a:r>
                    </a:p>
                  </a:txBody>
                  <a:tcPr>
                    <a:solidFill>
                      <a:schemeClr val="bg1"/>
                    </a:solidFill>
                  </a:tcPr>
                </a:tc>
                <a:tc>
                  <a:txBody>
                    <a:bodyPr/>
                    <a:lstStyle/>
                    <a:p>
                      <a:pPr algn="l"/>
                      <a:r>
                        <a:rPr lang="en-GB" sz="2400" dirty="0">
                          <a:latin typeface="+mn-ea"/>
                          <a:ea typeface="+mn-ea"/>
                        </a:rPr>
                        <a:t>UAT, UAT Signoff</a:t>
                      </a:r>
                    </a:p>
                  </a:txBody>
                  <a:tcPr>
                    <a:solidFill>
                      <a:schemeClr val="bg1"/>
                    </a:solidFill>
                  </a:tcPr>
                </a:tc>
                <a:tc>
                  <a:txBody>
                    <a:bodyPr/>
                    <a:lstStyle/>
                    <a:p>
                      <a:pPr algn="l"/>
                      <a:r>
                        <a:rPr lang="en-GB" sz="2400" dirty="0">
                          <a:latin typeface="+mn-ea"/>
                          <a:ea typeface="+mn-ea"/>
                        </a:rPr>
                        <a:t>6</a:t>
                      </a:r>
                    </a:p>
                  </a:txBody>
                  <a:tcPr>
                    <a:solidFill>
                      <a:schemeClr val="bg1"/>
                    </a:solidFill>
                  </a:tcPr>
                </a:tc>
                <a:tc>
                  <a:txBody>
                    <a:bodyPr/>
                    <a:lstStyle/>
                    <a:p>
                      <a:pPr algn="l"/>
                      <a:r>
                        <a:rPr lang="en-GB" sz="2400" dirty="0">
                          <a:latin typeface="+mn-ea"/>
                          <a:ea typeface="+mn-ea"/>
                        </a:rPr>
                        <a:t>Dev team, Account SME</a:t>
                      </a:r>
                    </a:p>
                  </a:txBody>
                  <a:tcPr>
                    <a:solidFill>
                      <a:schemeClr val="bg1"/>
                    </a:solidFill>
                  </a:tcPr>
                </a:tc>
                <a:tc>
                  <a:txBody>
                    <a:bodyPr/>
                    <a:lstStyle/>
                    <a:p>
                      <a:pPr algn="l"/>
                      <a:r>
                        <a:rPr lang="en-GB" sz="2400">
                          <a:latin typeface="+mn-ea"/>
                          <a:ea typeface="+mn-ea"/>
                        </a:rPr>
                        <a:t>4</a:t>
                      </a:r>
                      <a:endParaRPr lang="en-GB" sz="2400" dirty="0">
                        <a:latin typeface="+mn-ea"/>
                        <a:ea typeface="+mn-ea"/>
                      </a:endParaRPr>
                    </a:p>
                  </a:txBody>
                  <a:tcPr>
                    <a:solidFill>
                      <a:schemeClr val="bg1"/>
                    </a:solidFill>
                  </a:tcPr>
                </a:tc>
                <a:tc>
                  <a:txBody>
                    <a:bodyPr/>
                    <a:lstStyle/>
                    <a:p>
                      <a:pPr algn="l"/>
                      <a:endParaRPr lang="en-GB" sz="2400" dirty="0">
                        <a:solidFill>
                          <a:schemeClr val="bg1"/>
                        </a:solidFill>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solidFill>
                          <a:schemeClr val="bg1"/>
                        </a:solidFill>
                        <a:latin typeface="+mn-ea"/>
                        <a:ea typeface="+mn-ea"/>
                      </a:endParaRPr>
                    </a:p>
                  </a:txBody>
                  <a:tcPr>
                    <a:noFill/>
                  </a:tcPr>
                </a:tc>
                <a:tc vMerge="1">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64428281"/>
                  </a:ext>
                </a:extLst>
              </a:tr>
              <a:tr h="270785">
                <a:tc gridSpan="9">
                  <a:txBody>
                    <a:bodyPr/>
                    <a:lstStyle/>
                    <a:p>
                      <a:pPr algn="l"/>
                      <a:endParaRPr lang="en-GB" sz="2400" b="1" dirty="0">
                        <a:latin typeface="+mn-ea"/>
                        <a:ea typeface="+mn-ea"/>
                      </a:endParaRPr>
                    </a:p>
                  </a:txBody>
                  <a:tcPr>
                    <a:solidFill>
                      <a:schemeClr val="tx1">
                        <a:lumMod val="20000"/>
                        <a:lumOff val="80000"/>
                      </a:schemeClr>
                    </a:solidFill>
                  </a:tcPr>
                </a:tc>
                <a:tc hMerge="1">
                  <a:txBody>
                    <a:bodyPr/>
                    <a:lstStyle/>
                    <a:p>
                      <a:pPr algn="l"/>
                      <a:endParaRPr lang="en-GB" sz="2400" b="1"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tc hMerge="1">
                  <a:txBody>
                    <a:bodyPr/>
                    <a:lstStyle/>
                    <a:p>
                      <a:pPr algn="l"/>
                      <a:endParaRPr lang="en-GB" sz="2400" dirty="0">
                        <a:latin typeface="+mn-ea"/>
                        <a:ea typeface="+mn-ea"/>
                      </a:endParaRPr>
                    </a:p>
                  </a:txBody>
                  <a:tcPr>
                    <a:lnL w="28575" cap="flat" cmpd="sng" algn="ctr">
                      <a:solidFill>
                        <a:schemeClr val="tx1">
                          <a:lumMod val="50000"/>
                        </a:schemeClr>
                      </a:solidFill>
                      <a:prstDash val="solid"/>
                      <a:round/>
                      <a:headEnd type="none" w="med" len="med"/>
                      <a:tailEnd type="none" w="med" len="med"/>
                    </a:lnL>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pPr algn="l"/>
                      <a:endParaRPr lang="en-GB" sz="2400" b="1"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tx1">
                        <a:lumMod val="20000"/>
                        <a:lumOff val="80000"/>
                      </a:schemeClr>
                    </a:solidFill>
                  </a:tcPr>
                </a:tc>
                <a:extLst>
                  <a:ext uri="{0D108BD9-81ED-4DB2-BD59-A6C34878D82A}">
                    <a16:rowId xmlns:a16="http://schemas.microsoft.com/office/drawing/2014/main" val="3003485138"/>
                  </a:ext>
                </a:extLst>
              </a:tr>
              <a:tr h="270785">
                <a:tc>
                  <a:txBody>
                    <a:bodyPr/>
                    <a:lstStyle/>
                    <a:p>
                      <a:pPr algn="l"/>
                      <a:r>
                        <a:rPr lang="en-GB" sz="2400" dirty="0">
                          <a:latin typeface="+mn-ea"/>
                          <a:ea typeface="+mn-ea"/>
                        </a:rPr>
                        <a:t>8</a:t>
                      </a:r>
                    </a:p>
                  </a:txBody>
                  <a:tcPr>
                    <a:solidFill>
                      <a:schemeClr val="bg1"/>
                    </a:solidFill>
                  </a:tcPr>
                </a:tc>
                <a:tc>
                  <a:txBody>
                    <a:bodyPr/>
                    <a:lstStyle/>
                    <a:p>
                      <a:pPr algn="l"/>
                      <a:r>
                        <a:rPr lang="en-GB" sz="2400" dirty="0">
                          <a:latin typeface="+mn-ea"/>
                          <a:ea typeface="+mn-ea"/>
                        </a:rPr>
                        <a:t>Deployment</a:t>
                      </a:r>
                    </a:p>
                  </a:txBody>
                  <a:tcPr>
                    <a:solidFill>
                      <a:schemeClr val="bg1"/>
                    </a:solidFill>
                  </a:tcPr>
                </a:tc>
                <a:tc>
                  <a:txBody>
                    <a:bodyPr/>
                    <a:lstStyle/>
                    <a:p>
                      <a:pPr algn="l"/>
                      <a:r>
                        <a:rPr lang="en-GB" sz="2400" dirty="0">
                          <a:latin typeface="+mn-ea"/>
                          <a:ea typeface="+mn-ea"/>
                        </a:rPr>
                        <a:t>7 </a:t>
                      </a:r>
                    </a:p>
                  </a:txBody>
                  <a:tcPr>
                    <a:solidFill>
                      <a:schemeClr val="bg1"/>
                    </a:solidFill>
                  </a:tcPr>
                </a:tc>
                <a:tc>
                  <a:txBody>
                    <a:bodyPr/>
                    <a:lstStyle/>
                    <a:p>
                      <a:pPr algn="l"/>
                      <a:r>
                        <a:rPr lang="en-GB" sz="2400" dirty="0">
                          <a:latin typeface="+mn-ea"/>
                          <a:ea typeface="+mn-ea"/>
                        </a:rPr>
                        <a:t>Dev team</a:t>
                      </a:r>
                    </a:p>
                  </a:txBody>
                  <a:tcPr>
                    <a:solidFill>
                      <a:schemeClr val="bg1"/>
                    </a:solidFill>
                  </a:tcPr>
                </a:tc>
                <a:tc>
                  <a:txBody>
                    <a:bodyPr/>
                    <a:lstStyle/>
                    <a:p>
                      <a:pPr algn="l"/>
                      <a:r>
                        <a:rPr lang="en-GB" sz="2400">
                          <a:latin typeface="+mn-ea"/>
                          <a:ea typeface="+mn-ea"/>
                        </a:rPr>
                        <a:t>1</a:t>
                      </a:r>
                      <a:endParaRPr lang="en-GB" sz="2400" dirty="0">
                        <a:latin typeface="+mn-ea"/>
                        <a:ea typeface="+mn-ea"/>
                      </a:endParaRPr>
                    </a:p>
                  </a:txBody>
                  <a:tcPr>
                    <a:solidFill>
                      <a:schemeClr val="bg1"/>
                    </a:solidFill>
                  </a:tcPr>
                </a:tc>
                <a:tc>
                  <a:txBody>
                    <a:bodyPr/>
                    <a:lstStyle/>
                    <a:p>
                      <a:pPr algn="l"/>
                      <a:endParaRPr lang="en-GB" sz="2400" dirty="0">
                        <a:solidFill>
                          <a:schemeClr val="bg1"/>
                        </a:solidFill>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524638825"/>
                  </a:ext>
                </a:extLst>
              </a:tr>
              <a:tr h="377786">
                <a:tc>
                  <a:txBody>
                    <a:bodyPr/>
                    <a:lstStyle/>
                    <a:p>
                      <a:pPr algn="l"/>
                      <a:r>
                        <a:rPr lang="en-GB" sz="2400" dirty="0">
                          <a:latin typeface="+mn-ea"/>
                          <a:ea typeface="+mn-ea"/>
                        </a:rPr>
                        <a:t>9</a:t>
                      </a:r>
                    </a:p>
                  </a:txBody>
                  <a:tcPr>
                    <a:solidFill>
                      <a:schemeClr val="bg1"/>
                    </a:solidFill>
                  </a:tcPr>
                </a:tc>
                <a:tc>
                  <a:txBody>
                    <a:bodyPr/>
                    <a:lstStyle/>
                    <a:p>
                      <a:pPr algn="l"/>
                      <a:r>
                        <a:rPr lang="en-GB" sz="2400" dirty="0">
                          <a:latin typeface="+mn-ea"/>
                          <a:ea typeface="+mn-ea"/>
                        </a:rPr>
                        <a:t>Hypercare</a:t>
                      </a:r>
                    </a:p>
                  </a:txBody>
                  <a:tcPr>
                    <a:solidFill>
                      <a:schemeClr val="bg1"/>
                    </a:solidFill>
                  </a:tcPr>
                </a:tc>
                <a:tc>
                  <a:txBody>
                    <a:bodyPr/>
                    <a:lstStyle/>
                    <a:p>
                      <a:pPr algn="l"/>
                      <a:r>
                        <a:rPr lang="en-GB" sz="2400" dirty="0">
                          <a:latin typeface="+mn-ea"/>
                          <a:ea typeface="+mn-ea"/>
                        </a:rPr>
                        <a:t>8</a:t>
                      </a:r>
                    </a:p>
                  </a:txBody>
                  <a:tcPr>
                    <a:solidFill>
                      <a:schemeClr val="bg1"/>
                    </a:solidFill>
                  </a:tcPr>
                </a:tc>
                <a:tc>
                  <a:txBody>
                    <a:bodyPr/>
                    <a:lstStyle/>
                    <a:p>
                      <a:pPr algn="l"/>
                      <a:r>
                        <a:rPr lang="en-GB" sz="2400" dirty="0">
                          <a:latin typeface="+mn-ea"/>
                          <a:ea typeface="+mn-ea"/>
                        </a:rPr>
                        <a:t>Dev team</a:t>
                      </a:r>
                      <a:r>
                        <a:rPr lang="en-GB" sz="2400">
                          <a:latin typeface="+mn-ea"/>
                          <a:ea typeface="+mn-ea"/>
                        </a:rPr>
                        <a:t>, Account SME</a:t>
                      </a:r>
                      <a:endParaRPr lang="en-GB" sz="2400" dirty="0">
                        <a:latin typeface="+mn-ea"/>
                        <a:ea typeface="+mn-ea"/>
                      </a:endParaRPr>
                    </a:p>
                  </a:txBody>
                  <a:tcPr>
                    <a:solidFill>
                      <a:schemeClr val="bg1"/>
                    </a:solidFill>
                  </a:tcPr>
                </a:tc>
                <a:tc>
                  <a:txBody>
                    <a:bodyPr/>
                    <a:lstStyle/>
                    <a:p>
                      <a:pPr algn="l"/>
                      <a:r>
                        <a:rPr lang="en-GB" sz="2400">
                          <a:latin typeface="+mn-ea"/>
                          <a:ea typeface="+mn-ea"/>
                        </a:rPr>
                        <a:t>10</a:t>
                      </a:r>
                      <a:endParaRPr lang="en-GB" sz="2400" dirty="0">
                        <a:latin typeface="+mn-ea"/>
                        <a:ea typeface="+mn-ea"/>
                      </a:endParaRPr>
                    </a:p>
                  </a:txBody>
                  <a:tcPr>
                    <a:solidFill>
                      <a:schemeClr val="bg1"/>
                    </a:solidFill>
                  </a:tcPr>
                </a:tc>
                <a:tc>
                  <a:txBody>
                    <a:bodyPr/>
                    <a:lstStyle/>
                    <a:p>
                      <a:pPr algn="l"/>
                      <a:endParaRPr lang="en-GB" sz="2400" dirty="0">
                        <a:solidFill>
                          <a:schemeClr val="bg1"/>
                        </a:solidFill>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579939056"/>
                  </a:ext>
                </a:extLst>
              </a:tr>
              <a:tr h="270785">
                <a:tc gridSpan="9">
                  <a:txBody>
                    <a:bodyPr/>
                    <a:lstStyle/>
                    <a:p>
                      <a:pPr algn="l"/>
                      <a:r>
                        <a:rPr lang="en-GB" sz="2400" b="1" dirty="0">
                          <a:latin typeface="+mn-ea"/>
                          <a:ea typeface="+mn-ea"/>
                        </a:rPr>
                        <a:t>Other Activities</a:t>
                      </a:r>
                    </a:p>
                  </a:txBody>
                  <a:tcPr>
                    <a:solidFill>
                      <a:schemeClr val="tx1">
                        <a:lumMod val="20000"/>
                        <a:lumOff val="80000"/>
                      </a:schemeClr>
                    </a:solidFill>
                  </a:tcPr>
                </a:tc>
                <a:tc hMerge="1">
                  <a:txBody>
                    <a:bodyPr/>
                    <a:lstStyle/>
                    <a:p>
                      <a:pPr algn="ctr"/>
                      <a:endParaRPr lang="en-GB" sz="2400" b="1" dirty="0">
                        <a:latin typeface="+mn-ea"/>
                        <a:ea typeface="+mn-ea"/>
                      </a:endParaRPr>
                    </a:p>
                  </a:txBody>
                  <a:tcPr>
                    <a:solidFill>
                      <a:schemeClr val="bg1"/>
                    </a:solidFill>
                  </a:tcPr>
                </a:tc>
                <a:tc hMerge="1">
                  <a:txBody>
                    <a:bodyPr/>
                    <a:lstStyle/>
                    <a:p>
                      <a:pPr algn="l"/>
                      <a:endParaRPr lang="en-GB" sz="2400" dirty="0">
                        <a:latin typeface="+mn-ea"/>
                        <a:ea typeface="+mn-ea"/>
                      </a:endParaRPr>
                    </a:p>
                  </a:txBody>
                  <a:tcPr>
                    <a:lnL w="28575" cap="flat" cmpd="sng" algn="ctr">
                      <a:solidFill>
                        <a:schemeClr val="tx1">
                          <a:lumMod val="50000"/>
                        </a:schemeClr>
                      </a:solidFill>
                      <a:prstDash val="solid"/>
                      <a:round/>
                      <a:headEnd type="none" w="med" len="med"/>
                      <a:tailEnd type="none" w="med" len="med"/>
                    </a:lnL>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pPr algn="l"/>
                      <a:endParaRPr lang="en-GB" sz="2400" dirty="0">
                        <a:latin typeface="+mn-ea"/>
                        <a:ea typeface="+mn-ea"/>
                      </a:endParaRPr>
                    </a:p>
                  </a:txBody>
                  <a:tcPr>
                    <a:solidFill>
                      <a:schemeClr val="bg1"/>
                    </a:solidFill>
                  </a:tcPr>
                </a:tc>
                <a:tc hMerge="1">
                  <a:txBody>
                    <a:bodyPr/>
                    <a:lstStyle/>
                    <a:p>
                      <a:endParaRPr lang="en-US"/>
                    </a:p>
                  </a:txBody>
                  <a:tcPr/>
                </a:tc>
                <a:tc hMerge="1">
                  <a:txBody>
                    <a:bodyPr/>
                    <a:lstStyle/>
                    <a:p>
                      <a:endParaRPr lang="en-US"/>
                    </a:p>
                  </a:txBody>
                  <a:tcPr/>
                </a:tc>
                <a:tc hMerge="1">
                  <a:txBody>
                    <a:bodyPr/>
                    <a:lstStyle/>
                    <a:p>
                      <a:pPr algn="l"/>
                      <a:endParaRPr lang="en-GB" sz="2400" b="1"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tx1">
                        <a:lumMod val="20000"/>
                        <a:lumOff val="80000"/>
                      </a:schemeClr>
                    </a:solidFill>
                  </a:tcPr>
                </a:tc>
                <a:extLst>
                  <a:ext uri="{0D108BD9-81ED-4DB2-BD59-A6C34878D82A}">
                    <a16:rowId xmlns:a16="http://schemas.microsoft.com/office/drawing/2014/main" val="4062849322"/>
                  </a:ext>
                </a:extLst>
              </a:tr>
              <a:tr h="270785">
                <a:tc>
                  <a:txBody>
                    <a:bodyPr/>
                    <a:lstStyle/>
                    <a:p>
                      <a:pPr algn="l"/>
                      <a:r>
                        <a:rPr lang="en-GB" sz="2400" dirty="0">
                          <a:latin typeface="+mn-ea"/>
                          <a:ea typeface="+mn-ea"/>
                        </a:rPr>
                        <a:t>10</a:t>
                      </a:r>
                    </a:p>
                  </a:txBody>
                  <a:tcPr>
                    <a:solidFill>
                      <a:schemeClr val="bg1"/>
                    </a:solidFill>
                  </a:tcPr>
                </a:tc>
                <a:tc>
                  <a:txBody>
                    <a:bodyPr/>
                    <a:lstStyle/>
                    <a:p>
                      <a:pPr algn="l"/>
                      <a:r>
                        <a:rPr lang="en-GB" sz="2400" dirty="0">
                          <a:latin typeface="+mn-ea"/>
                          <a:ea typeface="+mn-ea"/>
                        </a:rPr>
                        <a:t>WA Training nomination</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algn="l"/>
                      <a:r>
                        <a:rPr lang="en-GB" sz="2400" dirty="0">
                          <a:latin typeface="+mn-ea"/>
                          <a:ea typeface="+mn-ea"/>
                        </a:rPr>
                        <a:t>Sai</a:t>
                      </a:r>
                    </a:p>
                  </a:txBody>
                  <a:tcPr>
                    <a:solidFill>
                      <a:schemeClr val="bg1"/>
                    </a:solidFill>
                  </a:tcPr>
                </a:tc>
                <a:tc>
                  <a:txBody>
                    <a:bodyPr/>
                    <a:lstStyle/>
                    <a:p>
                      <a:pPr algn="l"/>
                      <a:r>
                        <a:rPr lang="en-GB" sz="2400">
                          <a:latin typeface="+mn-ea"/>
                          <a:ea typeface="+mn-ea"/>
                        </a:rPr>
                        <a:t>1</a:t>
                      </a:r>
                      <a:endParaRPr lang="en-GB" sz="2400" dirty="0">
                        <a:latin typeface="+mn-ea"/>
                        <a:ea typeface="+mn-ea"/>
                      </a:endParaRPr>
                    </a:p>
                  </a:txBody>
                  <a:tcPr>
                    <a:solidFill>
                      <a:schemeClr val="bg1"/>
                    </a:solid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r>
                        <a:rPr lang="en-GB" sz="2400" dirty="0">
                          <a:latin typeface="+mn-ea"/>
                          <a:ea typeface="+mn-ea"/>
                        </a:rPr>
                        <a:t>If required</a:t>
                      </a: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241135284"/>
                  </a:ext>
                </a:extLst>
              </a:tr>
              <a:tr h="270785">
                <a:tc>
                  <a:txBody>
                    <a:bodyPr/>
                    <a:lstStyle/>
                    <a:p>
                      <a:pPr lvl="3" algn="l"/>
                      <a:r>
                        <a:rPr lang="en-GB" sz="2400" dirty="0">
                          <a:latin typeface="+mn-ea"/>
                          <a:ea typeface="+mn-ea"/>
                        </a:rPr>
                        <a:t>11</a:t>
                      </a:r>
                    </a:p>
                  </a:txBody>
                  <a:tcPr>
                    <a:solidFill>
                      <a:schemeClr val="bg1"/>
                    </a:solidFill>
                  </a:tcPr>
                </a:tc>
                <a:tc>
                  <a:txBody>
                    <a:bodyPr/>
                    <a:lstStyle/>
                    <a:p>
                      <a:pPr lvl="3" algn="l"/>
                      <a:r>
                        <a:rPr lang="en-GB" sz="2400" dirty="0">
                          <a:latin typeface="+mn-ea"/>
                          <a:ea typeface="+mn-ea"/>
                        </a:rPr>
                        <a:t>WA Training</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algn="l"/>
                      <a:r>
                        <a:rPr lang="en-GB" sz="2400" dirty="0">
                          <a:latin typeface="+mn-ea"/>
                          <a:ea typeface="+mn-ea"/>
                        </a:rPr>
                        <a:t>Anjali</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r>
                        <a:rPr lang="en-GB" sz="2400" dirty="0">
                          <a:latin typeface="+mn-ea"/>
                          <a:ea typeface="+mn-ea"/>
                        </a:rPr>
                        <a:t>If required</a:t>
                      </a: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095748119"/>
                  </a:ext>
                </a:extLst>
              </a:tr>
              <a:tr h="270785">
                <a:tc>
                  <a:txBody>
                    <a:bodyPr/>
                    <a:lstStyle/>
                    <a:p>
                      <a:pPr lvl="3" algn="l"/>
                      <a:r>
                        <a:rPr lang="en-GB" sz="2400" dirty="0">
                          <a:latin typeface="+mn-ea"/>
                          <a:ea typeface="+mn-ea"/>
                        </a:rPr>
                        <a:t>12</a:t>
                      </a:r>
                    </a:p>
                  </a:txBody>
                  <a:tcPr>
                    <a:solidFill>
                      <a:schemeClr val="bg1"/>
                    </a:solidFill>
                  </a:tcPr>
                </a:tc>
                <a:tc>
                  <a:txBody>
                    <a:bodyPr/>
                    <a:lstStyle/>
                    <a:p>
                      <a:pPr lvl="3" algn="l"/>
                      <a:r>
                        <a:rPr lang="en-GB" sz="2400" dirty="0">
                          <a:latin typeface="+mn-ea"/>
                          <a:ea typeface="+mn-ea"/>
                        </a:rPr>
                        <a:t>Connectivity Details</a:t>
                      </a:r>
                    </a:p>
                  </a:txBody>
                  <a:tcPr>
                    <a:solidFill>
                      <a:schemeClr val="bg1"/>
                    </a:solidFill>
                  </a:tcPr>
                </a:tc>
                <a:tc>
                  <a:txBody>
                    <a:bodyPr/>
                    <a:lstStyle/>
                    <a:p>
                      <a:pPr algn="l"/>
                      <a:endParaRPr lang="en-GB" sz="2400" dirty="0">
                        <a:latin typeface="+mn-ea"/>
                        <a:ea typeface="+mn-ea"/>
                      </a:endParaRPr>
                    </a:p>
                  </a:txBody>
                  <a:tcPr>
                    <a:solidFill>
                      <a:schemeClr val="bg1"/>
                    </a:solidFill>
                  </a:tcPr>
                </a:tc>
                <a:tc>
                  <a:txBody>
                    <a:bodyPr/>
                    <a:lstStyle/>
                    <a:p>
                      <a:pPr algn="l"/>
                      <a:r>
                        <a:rPr lang="en-GB" sz="2400" dirty="0">
                          <a:latin typeface="+mn-ea"/>
                          <a:ea typeface="+mn-ea"/>
                        </a:rPr>
                        <a:t>Anjali</a:t>
                      </a:r>
                    </a:p>
                  </a:txBody>
                  <a:tcPr>
                    <a:solidFill>
                      <a:schemeClr val="bg1"/>
                    </a:solidFill>
                  </a:tcPr>
                </a:tc>
                <a:tc>
                  <a:txBody>
                    <a:bodyPr/>
                    <a:lstStyle/>
                    <a:p>
                      <a:pPr algn="l"/>
                      <a:r>
                        <a:rPr lang="en-GB" sz="2400" dirty="0">
                          <a:latin typeface="+mn-ea"/>
                          <a:ea typeface="+mn-ea"/>
                        </a:rPr>
                        <a:t>1</a:t>
                      </a:r>
                    </a:p>
                  </a:txBody>
                  <a:tcPr>
                    <a:solidFill>
                      <a:schemeClr val="bg1"/>
                    </a:solid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noFill/>
                  </a:tcPr>
                </a:tc>
                <a:tc>
                  <a:txBody>
                    <a:bodyPr/>
                    <a:lstStyle/>
                    <a:p>
                      <a:pPr algn="l"/>
                      <a:endParaRPr lang="en-GB" sz="2400" dirty="0">
                        <a:latin typeface="+mn-ea"/>
                        <a:ea typeface="+mn-ea"/>
                      </a:endParaRPr>
                    </a:p>
                  </a:txBody>
                  <a:tcPr>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154001802"/>
                  </a:ext>
                </a:extLst>
              </a:tr>
              <a:tr h="270785">
                <a:tc>
                  <a:txBody>
                    <a:bodyPr/>
                    <a:lstStyle/>
                    <a:p>
                      <a:pPr lvl="3" algn="l"/>
                      <a:r>
                        <a:rPr lang="en-GB" sz="2400" dirty="0">
                          <a:latin typeface="+mn-ea"/>
                          <a:ea typeface="+mn-ea"/>
                        </a:rPr>
                        <a:t>13</a:t>
                      </a:r>
                    </a:p>
                  </a:txBody>
                  <a:tcPr>
                    <a:lnB w="28575" cap="flat" cmpd="sng" algn="ctr">
                      <a:solidFill>
                        <a:schemeClr val="tx1">
                          <a:lumMod val="50000"/>
                        </a:schemeClr>
                      </a:solidFill>
                      <a:prstDash val="solid"/>
                      <a:round/>
                      <a:headEnd type="none" w="med" len="med"/>
                      <a:tailEnd type="none" w="med" len="med"/>
                    </a:lnB>
                    <a:solidFill>
                      <a:schemeClr val="bg1"/>
                    </a:solidFill>
                  </a:tcPr>
                </a:tc>
                <a:tc>
                  <a:txBody>
                    <a:bodyPr/>
                    <a:lstStyle/>
                    <a:p>
                      <a:pPr lvl="3" algn="l"/>
                      <a:r>
                        <a:rPr lang="en-GB" sz="2400" dirty="0">
                          <a:latin typeface="+mn-ea"/>
                          <a:ea typeface="+mn-ea"/>
                        </a:rPr>
                        <a:t>Connectivity Test</a:t>
                      </a:r>
                    </a:p>
                  </a:txBody>
                  <a:tcPr>
                    <a:lnB w="28575" cap="flat" cmpd="sng" algn="ctr">
                      <a:solidFill>
                        <a:schemeClr val="tx1">
                          <a:lumMod val="50000"/>
                        </a:schemeClr>
                      </a:solidFill>
                      <a:prstDash val="solid"/>
                      <a:round/>
                      <a:headEnd type="none" w="med" len="med"/>
                      <a:tailEnd type="none" w="med" len="med"/>
                    </a:lnB>
                    <a:solidFill>
                      <a:schemeClr val="bg1"/>
                    </a:solidFill>
                  </a:tcPr>
                </a:tc>
                <a:tc>
                  <a:txBody>
                    <a:bodyPr/>
                    <a:lstStyle/>
                    <a:p>
                      <a:pPr algn="l"/>
                      <a:r>
                        <a:rPr lang="en-GB" sz="2400" dirty="0">
                          <a:latin typeface="+mn-ea"/>
                          <a:ea typeface="+mn-ea"/>
                        </a:rPr>
                        <a:t>12</a:t>
                      </a:r>
                    </a:p>
                  </a:txBody>
                  <a:tcPr>
                    <a:lnB w="28575" cap="flat" cmpd="sng" algn="ctr">
                      <a:solidFill>
                        <a:schemeClr val="tx1">
                          <a:lumMod val="50000"/>
                        </a:schemeClr>
                      </a:solidFill>
                      <a:prstDash val="solid"/>
                      <a:round/>
                      <a:headEnd type="none" w="med" len="med"/>
                      <a:tailEnd type="none" w="med" len="med"/>
                    </a:lnB>
                    <a:solidFill>
                      <a:schemeClr val="bg1"/>
                    </a:solidFill>
                  </a:tcPr>
                </a:tc>
                <a:tc>
                  <a:txBody>
                    <a:bodyPr/>
                    <a:lstStyle/>
                    <a:p>
                      <a:pPr algn="l"/>
                      <a:r>
                        <a:rPr lang="en-GB" sz="2400" dirty="0">
                          <a:latin typeface="+mn-ea"/>
                          <a:ea typeface="+mn-ea"/>
                        </a:rPr>
                        <a:t>Dhanya</a:t>
                      </a:r>
                    </a:p>
                  </a:txBody>
                  <a:tcPr>
                    <a:lnB w="28575" cap="flat" cmpd="sng" algn="ctr">
                      <a:solidFill>
                        <a:schemeClr val="tx1">
                          <a:lumMod val="50000"/>
                        </a:schemeClr>
                      </a:solidFill>
                      <a:prstDash val="solid"/>
                      <a:round/>
                      <a:headEnd type="none" w="med" len="med"/>
                      <a:tailEnd type="none" w="med" len="med"/>
                    </a:lnB>
                    <a:solidFill>
                      <a:schemeClr val="bg1"/>
                    </a:solidFill>
                  </a:tcPr>
                </a:tc>
                <a:tc>
                  <a:txBody>
                    <a:bodyPr/>
                    <a:lstStyle/>
                    <a:p>
                      <a:pPr algn="l"/>
                      <a:r>
                        <a:rPr lang="en-GB" sz="2400" dirty="0">
                          <a:latin typeface="+mn-ea"/>
                          <a:ea typeface="+mn-ea"/>
                        </a:rPr>
                        <a:t>2</a:t>
                      </a:r>
                    </a:p>
                  </a:txBody>
                  <a:tcPr>
                    <a:lnB w="28575" cap="flat" cmpd="sng" algn="ctr">
                      <a:solidFill>
                        <a:schemeClr val="tx1">
                          <a:lumMod val="50000"/>
                        </a:schemeClr>
                      </a:solidFill>
                      <a:prstDash val="solid"/>
                      <a:round/>
                      <a:headEnd type="none" w="med" len="med"/>
                      <a:tailEnd type="none" w="med" len="med"/>
                    </a:lnB>
                    <a:solidFill>
                      <a:schemeClr val="bg1"/>
                    </a:solidFill>
                  </a:tcPr>
                </a:tc>
                <a:tc>
                  <a:txBody>
                    <a:bodyPr/>
                    <a:lstStyle/>
                    <a:p>
                      <a:pPr algn="l"/>
                      <a:endParaRPr lang="en-GB" sz="2400" dirty="0">
                        <a:latin typeface="+mn-ea"/>
                        <a:ea typeface="+mn-ea"/>
                      </a:endParaRPr>
                    </a:p>
                  </a:txBody>
                  <a:tcPr>
                    <a:lnB w="28575" cap="flat" cmpd="sng" algn="ctr">
                      <a:solidFill>
                        <a:schemeClr val="tx1">
                          <a:lumMod val="50000"/>
                        </a:schemeClr>
                      </a:solidFill>
                      <a:prstDash val="solid"/>
                      <a:round/>
                      <a:headEnd type="none" w="med" len="med"/>
                      <a:tailEnd type="none" w="med" len="med"/>
                    </a:lnB>
                    <a:noFill/>
                  </a:tcPr>
                </a:tc>
                <a:tc>
                  <a:txBody>
                    <a:bodyPr/>
                    <a:lstStyle/>
                    <a:p>
                      <a:pPr algn="l"/>
                      <a:endParaRPr lang="en-GB" sz="2400" dirty="0">
                        <a:latin typeface="+mn-ea"/>
                        <a:ea typeface="+mn-ea"/>
                      </a:endParaRPr>
                    </a:p>
                  </a:txBody>
                  <a:tcPr>
                    <a:lnB w="28575" cap="flat" cmpd="sng" algn="ctr">
                      <a:solidFill>
                        <a:schemeClr val="tx1">
                          <a:lumMod val="50000"/>
                        </a:schemeClr>
                      </a:solidFill>
                      <a:prstDash val="solid"/>
                      <a:round/>
                      <a:headEnd type="none" w="med" len="med"/>
                      <a:tailEnd type="none" w="med" len="med"/>
                    </a:lnB>
                    <a:noFill/>
                  </a:tcPr>
                </a:tc>
                <a:tc>
                  <a:txBody>
                    <a:bodyPr/>
                    <a:lstStyle/>
                    <a:p>
                      <a:pPr marL="0" marR="0" lvl="0" indent="0" algn="l" defTabSz="825500" eaLnBrk="1" fontAlgn="auto" latinLnBrk="0" hangingPunct="1">
                        <a:lnSpc>
                          <a:spcPct val="100000"/>
                        </a:lnSpc>
                        <a:spcBef>
                          <a:spcPts val="0"/>
                        </a:spcBef>
                        <a:spcAft>
                          <a:spcPts val="0"/>
                        </a:spcAft>
                        <a:buClrTx/>
                        <a:buSzTx/>
                        <a:buFontTx/>
                        <a:buNone/>
                        <a:tabLst/>
                        <a:defRPr/>
                      </a:pPr>
                      <a:endParaRPr lang="en-GB" sz="2400" dirty="0">
                        <a:latin typeface="+mn-ea"/>
                        <a:ea typeface="+mn-ea"/>
                      </a:endParaRPr>
                    </a:p>
                  </a:txBody>
                  <a:tcPr>
                    <a:lnB w="28575" cap="flat" cmpd="sng" algn="ctr">
                      <a:solidFill>
                        <a:schemeClr val="tx1">
                          <a:lumMod val="50000"/>
                        </a:schemeClr>
                      </a:solidFill>
                      <a:prstDash val="solid"/>
                      <a:round/>
                      <a:headEnd type="none" w="med" len="med"/>
                      <a:tailEnd type="none" w="med" len="med"/>
                    </a:lnB>
                    <a:noFill/>
                  </a:tcPr>
                </a:tc>
                <a:tc>
                  <a:txBody>
                    <a:bodyPr/>
                    <a:lstStyle/>
                    <a:p>
                      <a:pPr algn="l"/>
                      <a:endParaRPr lang="en-GB" sz="2400" dirty="0">
                        <a:latin typeface="+mn-ea"/>
                        <a:ea typeface="+mn-ea"/>
                      </a:endParaRPr>
                    </a:p>
                  </a:txBody>
                  <a:tcPr>
                    <a:lnR w="28575" cap="flat" cmpd="sng" algn="ctr">
                      <a:solidFill>
                        <a:schemeClr val="tx1">
                          <a:lumMod val="50000"/>
                        </a:schemeClr>
                      </a:solidFill>
                      <a:prstDash val="solid"/>
                      <a:round/>
                      <a:headEnd type="none" w="med" len="med"/>
                      <a:tailEnd type="none" w="med" len="med"/>
                    </a:lnR>
                    <a:lnB w="28575" cap="flat" cmpd="sng" algn="ctr">
                      <a:solidFill>
                        <a:schemeClr val="tx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014008"/>
                  </a:ext>
                </a:extLst>
              </a:tr>
              <a:tr h="234680">
                <a:tc gridSpan="9">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kumimoji="0" lang="en-GB" sz="2000" b="0" i="0" u="none" strike="noStrike" cap="none" spc="0" normalizeH="0" baseline="0" dirty="0">
                          <a:ln>
                            <a:noFill/>
                          </a:ln>
                          <a:solidFill>
                            <a:srgbClr val="414141"/>
                          </a:solidFill>
                          <a:effectLst/>
                          <a:uFillTx/>
                          <a:latin typeface="+mn-ea"/>
                          <a:ea typeface="+mn-ea"/>
                          <a:cs typeface="Bodoni SvtyTwo ITC TT-Book"/>
                          <a:sym typeface="Bodoni SvtyTwo ITC TT-Book"/>
                        </a:rPr>
                        <a:t>* Dependency – </a:t>
                      </a:r>
                      <a:r>
                        <a:rPr kumimoji="0" lang="en-GB" sz="1800" b="0" i="0" u="none" strike="noStrike" cap="none" spc="0" normalizeH="0" baseline="0" dirty="0">
                          <a:ln>
                            <a:noFill/>
                          </a:ln>
                          <a:solidFill>
                            <a:srgbClr val="414141"/>
                          </a:solidFill>
                          <a:effectLst/>
                          <a:uFillTx/>
                          <a:latin typeface="+mn-ea"/>
                          <a:ea typeface="+mn-ea"/>
                          <a:cs typeface="Bodoni SvtyTwo ITC TT-Book"/>
                          <a:sym typeface="Bodoni SvtyTwo ITC TT-Book"/>
                        </a:rPr>
                        <a:t>Specify who / what dependency is on in the Owner column.  Give current dependency status &amp; actions in comments</a:t>
                      </a:r>
                      <a:endParaRPr kumimoji="0" lang="en-GB" sz="2000" b="0" i="0" u="none" strike="noStrike" cap="none" spc="0" normalizeH="0" baseline="0" dirty="0">
                        <a:ln>
                          <a:noFill/>
                        </a:ln>
                        <a:solidFill>
                          <a:srgbClr val="414141"/>
                        </a:solidFill>
                        <a:effectLst/>
                        <a:uFillTx/>
                        <a:latin typeface="+mn-ea"/>
                        <a:ea typeface="+mn-ea"/>
                        <a:cs typeface="Bodoni SvtyTwo ITC TT-Book"/>
                        <a:sym typeface="Bodoni SvtyTwo ITC TT-Book"/>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lumMod val="50000"/>
                        </a:schemeClr>
                      </a:solidFill>
                      <a:prstDash val="solid"/>
                      <a:round/>
                      <a:headEnd type="none" w="med" len="med"/>
                      <a:tailEnd type="none" w="med" len="med"/>
                    </a:lnB>
                    <a:solidFill>
                      <a:schemeClr val="bg1">
                        <a:lumMod val="85000"/>
                      </a:schemeClr>
                    </a:solidFill>
                  </a:tcPr>
                </a:tc>
                <a:tc hMerge="1">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GB" sz="1600" b="0" i="0" u="none" strike="noStrike" cap="none" spc="0" normalizeH="0" baseline="0" dirty="0">
                        <a:ln>
                          <a:noFill/>
                        </a:ln>
                        <a:solidFill>
                          <a:srgbClr val="414141"/>
                        </a:solidFill>
                        <a:effectLst/>
                        <a:uFillTx/>
                        <a:latin typeface="+mn-ea"/>
                        <a:ea typeface="+mn-ea"/>
                        <a:cs typeface="Bodoni SvtyTwo ITC TT-Book"/>
                        <a:sym typeface="Bodoni SvtyTwo ITC TT-Book"/>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a:lnL w="28575" cap="flat" cmpd="sng" algn="ctr">
                      <a:solidFill>
                        <a:schemeClr val="tx1">
                          <a:lumMod val="50000"/>
                        </a:schemeClr>
                      </a:solidFill>
                      <a:prstDash val="solid"/>
                      <a:round/>
                      <a:headEnd type="none" w="med" len="med"/>
                      <a:tailEnd type="none" w="med" len="med"/>
                    </a:lnL>
                    <a:lnT w="28575" cap="flat" cmpd="sng" algn="ctr">
                      <a:solidFill>
                        <a:schemeClr val="tx1">
                          <a:lumMod val="50000"/>
                        </a:schemeClr>
                      </a:solidFill>
                      <a:prstDash val="solid"/>
                      <a:round/>
                      <a:headEnd type="none" w="med" len="med"/>
                      <a:tailEnd type="none" w="med" len="med"/>
                    </a:lnT>
                  </a:tcPr>
                </a:tc>
                <a:tc hMerge="1">
                  <a:txBody>
                    <a:bodyPr/>
                    <a:lstStyle/>
                    <a:p>
                      <a:endParaRPr lang="en-GB" dirty="0"/>
                    </a:p>
                  </a:txBody>
                  <a:tcPr/>
                </a:tc>
                <a:tc hMerge="1">
                  <a:txBody>
                    <a:bodyPr/>
                    <a:lstStyle/>
                    <a:p>
                      <a:endParaRPr lang="en-GB"/>
                    </a:p>
                  </a:txBody>
                  <a:tcPr>
                    <a:lnL w="28575" cap="flat" cmpd="sng" algn="ctr">
                      <a:solidFill>
                        <a:schemeClr val="tx1">
                          <a:lumMod val="50000"/>
                        </a:schemeClr>
                      </a:solidFill>
                      <a:prstDash val="solid"/>
                      <a:round/>
                      <a:headEnd type="none" w="med" len="med"/>
                      <a:tailEnd type="none" w="med" len="med"/>
                    </a:lnL>
                    <a:lnT w="28575" cap="flat" cmpd="sng" algn="ctr">
                      <a:solidFill>
                        <a:schemeClr val="tx1">
                          <a:lumMod val="50000"/>
                        </a:schemeClr>
                      </a:solidFill>
                      <a:prstDash val="solid"/>
                      <a:round/>
                      <a:headEnd type="none" w="med" len="med"/>
                      <a:tailEnd type="none" w="med" len="med"/>
                    </a:lnT>
                  </a:tcPr>
                </a:tc>
                <a:tc hMerge="1">
                  <a:txBody>
                    <a:bodyPr/>
                    <a:lstStyle/>
                    <a:p>
                      <a:endParaRPr lang="en-GB" dirty="0"/>
                    </a:p>
                  </a:txBody>
                  <a:tcPr/>
                </a:tc>
                <a:tc hMerge="1">
                  <a:txBody>
                    <a:bodyPr/>
                    <a:lstStyle/>
                    <a:p>
                      <a:endParaRPr lang="en-US"/>
                    </a:p>
                  </a:txBody>
                  <a:tcPr/>
                </a:tc>
                <a:tc hMerge="1">
                  <a:txBody>
                    <a:bodyPr/>
                    <a:lstStyle/>
                    <a:p>
                      <a:endParaRPr lang="en-US"/>
                    </a:p>
                  </a:txBody>
                  <a:tcPr>
                    <a:lnL w="28575" cap="flat" cmpd="sng" algn="ctr">
                      <a:solidFill>
                        <a:schemeClr val="tx1">
                          <a:lumMod val="50000"/>
                        </a:schemeClr>
                      </a:solidFill>
                      <a:prstDash val="solid"/>
                      <a:round/>
                      <a:headEnd type="none" w="med" len="med"/>
                      <a:tailEnd type="none" w="med" len="med"/>
                    </a:lnL>
                    <a:lnT w="28575" cap="flat" cmpd="sng" algn="ctr">
                      <a:solidFill>
                        <a:schemeClr val="tx1">
                          <a:lumMod val="50000"/>
                        </a:schemeClr>
                      </a:solidFill>
                      <a:prstDash val="solid"/>
                      <a:round/>
                      <a:headEnd type="none" w="med" len="med"/>
                      <a:tailEnd type="none" w="med" len="med"/>
                    </a:lnT>
                  </a:tcPr>
                </a:tc>
                <a:tc hMerge="1">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GB" sz="2000" b="0" i="0" u="none" strike="noStrike" cap="none" spc="0" normalizeH="0" baseline="0" dirty="0">
                        <a:ln>
                          <a:noFill/>
                        </a:ln>
                        <a:solidFill>
                          <a:srgbClr val="414141"/>
                        </a:solidFill>
                        <a:effectLst/>
                        <a:uFillTx/>
                        <a:latin typeface="+mn-ea"/>
                        <a:ea typeface="+mn-ea"/>
                        <a:cs typeface="Bodoni SvtyTwo ITC TT-Book"/>
                        <a:sym typeface="Bodoni SvtyTwo ITC TT-Book"/>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98959148"/>
                  </a:ext>
                </a:extLst>
              </a:tr>
              <a:tr h="270785">
                <a:tc gridSpan="4">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r>
                        <a:rPr lang="en-GB" sz="2400" b="1" dirty="0">
                          <a:solidFill>
                            <a:schemeClr val="tx1"/>
                          </a:solidFill>
                          <a:latin typeface="+mn-ea"/>
                          <a:ea typeface="+mn-ea"/>
                          <a:cs typeface="+mn-cs"/>
                          <a:sym typeface="Bodoni SvtyTwo ITC TT-Book"/>
                        </a:rPr>
                        <a:t>Blockers and Issues</a:t>
                      </a: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solidFill>
                      <a:schemeClr val="bg1"/>
                    </a:solidFill>
                  </a:tcPr>
                </a:tc>
                <a:tc hMerge="1">
                  <a:txBody>
                    <a:bodyPr/>
                    <a:lstStyle/>
                    <a:p>
                      <a:pPr marL="0" marR="0" lvl="0" indent="0" algn="ctr" defTabSz="825500" rtl="0" eaLnBrk="1" fontAlgn="auto" latinLnBrk="0" hangingPunct="1">
                        <a:lnSpc>
                          <a:spcPct val="100000"/>
                        </a:lnSpc>
                        <a:spcBef>
                          <a:spcPts val="0"/>
                        </a:spcBef>
                        <a:spcAft>
                          <a:spcPts val="0"/>
                        </a:spcAft>
                        <a:buClrTx/>
                        <a:buSzTx/>
                        <a:buFontTx/>
                        <a:buNone/>
                        <a:tabLst/>
                        <a:defRPr/>
                      </a:pPr>
                      <a:endParaRPr lang="en-GB" sz="1900" b="1" dirty="0">
                        <a:solidFill>
                          <a:schemeClr val="tx1"/>
                        </a:solidFill>
                        <a:latin typeface="+mn-ea"/>
                        <a:ea typeface="+mn-ea"/>
                        <a:cs typeface="+mn-cs"/>
                        <a:sym typeface="Bodoni SvtyTwo ITC TT-Book"/>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solidFill>
                      <a:schemeClr val="bg1"/>
                    </a:solidFill>
                  </a:tcPr>
                </a:tc>
                <a:tc hMerge="1">
                  <a:txBody>
                    <a:bodyPr/>
                    <a:lstStyle/>
                    <a:p>
                      <a:endParaRPr lang="en-GB"/>
                    </a:p>
                  </a:txBody>
                  <a:tcPr>
                    <a:lnL w="28575" cap="flat" cmpd="sng" algn="ctr">
                      <a:solidFill>
                        <a:schemeClr val="tx1"/>
                      </a:solidFill>
                      <a:prstDash val="solid"/>
                      <a:round/>
                      <a:headEnd type="none" w="med" len="med"/>
                      <a:tailEnd type="none" w="med" len="med"/>
                    </a:lnL>
                  </a:tcPr>
                </a:tc>
                <a:tc hMerge="1">
                  <a:txBody>
                    <a:bodyPr/>
                    <a:lstStyle/>
                    <a:p>
                      <a:endParaRPr lang="en-GB"/>
                    </a:p>
                  </a:txBody>
                  <a:tcPr/>
                </a:tc>
                <a:tc gridSpan="5">
                  <a:txBody>
                    <a:bodyPr/>
                    <a:lstStyle/>
                    <a:p>
                      <a:r>
                        <a:rPr lang="en-GB" sz="2400" b="1" dirty="0">
                          <a:solidFill>
                            <a:schemeClr val="tx1"/>
                          </a:solidFill>
                          <a:latin typeface="+mn-ea"/>
                          <a:ea typeface="+mn-ea"/>
                          <a:cs typeface="+mn-cs"/>
                          <a:sym typeface="Bodoni SvtyTwo ITC TT-Book"/>
                        </a:rPr>
                        <a:t>Help / Support / Decisions Needed</a:t>
                      </a:r>
                      <a:endParaRPr lang="en-GB"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hMerge="1">
                  <a:txBody>
                    <a:bodyPr/>
                    <a:lstStyle/>
                    <a:p>
                      <a:endParaRPr lang="en-GB" sz="2400" dirty="0"/>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lnL w="28575" cap="flat" cmpd="sng" algn="ctr">
                      <a:solidFill>
                        <a:schemeClr val="tx1"/>
                      </a:solidFill>
                      <a:prstDash val="solid"/>
                      <a:round/>
                      <a:headEnd type="none" w="med" len="med"/>
                      <a:tailEnd type="none" w="med" len="med"/>
                    </a:lnL>
                  </a:tcPr>
                </a:tc>
                <a:tc hMerge="1">
                  <a:txBody>
                    <a:bodyPr/>
                    <a:lstStyle/>
                    <a:p>
                      <a:endParaRPr lang="en-GB"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93724854"/>
                  </a:ext>
                </a:extLst>
              </a:tr>
              <a:tr h="1529557">
                <a:tc gridSpan="4">
                  <a:txBody>
                    <a:bodyPr/>
                    <a:lstStyle/>
                    <a:p>
                      <a:pPr marL="457200" marR="0" lvl="0" indent="-457200" algn="l" defTabSz="825500" rtl="0" eaLnBrk="1" fontAlgn="auto" latinLnBrk="0" hangingPunct="1">
                        <a:lnSpc>
                          <a:spcPct val="100000"/>
                        </a:lnSpc>
                        <a:spcBef>
                          <a:spcPts val="0"/>
                        </a:spcBef>
                        <a:spcAft>
                          <a:spcPts val="0"/>
                        </a:spcAft>
                        <a:buClrTx/>
                        <a:buSzTx/>
                        <a:buFontTx/>
                        <a:buAutoNum type="arabicParenR"/>
                        <a:tabLst/>
                        <a:defRPr/>
                      </a:pPr>
                      <a:endParaRPr lang="en-GB" sz="2400" dirty="0">
                        <a:solidFill>
                          <a:schemeClr val="tx1"/>
                        </a:solidFill>
                        <a:latin typeface="+mn-ea"/>
                        <a:ea typeface="+mn-ea"/>
                        <a:cs typeface="+mn-cs"/>
                        <a:sym typeface="Palatino"/>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lumMod val="50000"/>
                        </a:schemeClr>
                      </a:solidFill>
                      <a:prstDash val="solid"/>
                      <a:round/>
                      <a:headEnd type="none" w="med" len="med"/>
                      <a:tailEnd type="none" w="med" len="med"/>
                    </a:lnB>
                    <a:solidFill>
                      <a:schemeClr val="bg1"/>
                    </a:solidFill>
                  </a:tcPr>
                </a:tc>
                <a:tc hMerge="1">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GB" sz="1800" b="0" i="0" u="none" strike="noStrike" cap="none" spc="0" normalizeH="0" baseline="0" dirty="0">
                        <a:ln>
                          <a:noFill/>
                        </a:ln>
                        <a:solidFill>
                          <a:srgbClr val="414141"/>
                        </a:solidFill>
                        <a:effectLst/>
                        <a:uFillTx/>
                        <a:latin typeface="+mn-ea"/>
                        <a:ea typeface="+mn-ea"/>
                        <a:cs typeface="Bodoni SvtyTwo ITC TT-Book"/>
                        <a:sym typeface="Bodoni SvtyTwo ITC TT-Book"/>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B w="28575" cap="flat" cmpd="sng" algn="ctr">
                      <a:solidFill>
                        <a:schemeClr val="tx1">
                          <a:lumMod val="50000"/>
                        </a:schemeClr>
                      </a:solidFill>
                      <a:prstDash val="solid"/>
                      <a:round/>
                      <a:headEnd type="none" w="med" len="med"/>
                      <a:tailEnd type="none" w="med" len="med"/>
                    </a:lnB>
                    <a:solidFill>
                      <a:schemeClr val="bg1"/>
                    </a:solidFill>
                  </a:tcPr>
                </a:tc>
                <a:tc hMerge="1">
                  <a:txBody>
                    <a:bodyPr/>
                    <a:lstStyle/>
                    <a:p>
                      <a:endParaRPr lang="en-GB"/>
                    </a:p>
                  </a:txBody>
                  <a:tcPr>
                    <a:lnL w="28575" cap="flat" cmpd="sng" algn="ctr">
                      <a:solidFill>
                        <a:schemeClr val="tx1"/>
                      </a:solidFill>
                      <a:prstDash val="solid"/>
                      <a:round/>
                      <a:headEnd type="none" w="med" len="med"/>
                      <a:tailEnd type="none" w="med" len="med"/>
                    </a:lnL>
                  </a:tcPr>
                </a:tc>
                <a:tc hMerge="1">
                  <a:txBody>
                    <a:bodyPr/>
                    <a:lstStyle/>
                    <a:p>
                      <a:endParaRPr lang="en-GB"/>
                    </a:p>
                  </a:txBody>
                  <a:tcPr/>
                </a:tc>
                <a:tc gridSpan="5">
                  <a:txBody>
                    <a:bodyPr/>
                    <a:lstStyle/>
                    <a:p>
                      <a:endParaRPr lang="en-GB"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hMerge="1">
                  <a:txBody>
                    <a:bodyPr/>
                    <a:lstStyle/>
                    <a:p>
                      <a:endParaRPr lang="en-GB" sz="2400" dirty="0"/>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B w="28575" cap="flat" cmpd="sng" algn="ctr">
                      <a:solidFill>
                        <a:schemeClr val="tx1">
                          <a:lumMod val="50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lnL w="28575" cap="flat" cmpd="sng" algn="ctr">
                      <a:solidFill>
                        <a:schemeClr val="tx1"/>
                      </a:solidFill>
                      <a:prstDash val="solid"/>
                      <a:round/>
                      <a:headEnd type="none" w="med" len="med"/>
                      <a:tailEnd type="none" w="med" len="med"/>
                    </a:lnL>
                  </a:tcPr>
                </a:tc>
                <a:tc hMerge="1">
                  <a:txBody>
                    <a:bodyPr/>
                    <a:lstStyle/>
                    <a:p>
                      <a:endParaRPr lang="en-GB" sz="24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7231185"/>
                  </a:ext>
                </a:extLst>
              </a:tr>
            </a:tbl>
          </a:graphicData>
        </a:graphic>
      </p:graphicFrame>
    </p:spTree>
    <p:extLst>
      <p:ext uri="{BB962C8B-B14F-4D97-AF65-F5344CB8AC3E}">
        <p14:creationId xmlns:p14="http://schemas.microsoft.com/office/powerpoint/2010/main" val="1335949066"/>
      </p:ext>
    </p:extLst>
  </p:cSld>
  <p:clrMapOvr>
    <a:masterClrMapping/>
  </p:clrMapOvr>
  <p:transition spd="med"/>
</p:sld>
</file>

<file path=ppt/theme/theme1.xml><?xml version="1.0" encoding="utf-8"?>
<a:theme xmlns:a="http://schemas.openxmlformats.org/drawingml/2006/main" name="Default">
  <a:themeElements>
    <a:clrScheme name="Default">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738FAF"/>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38FAF"/>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738FAF"/>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38FAF"/>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20413</TotalTime>
  <Words>817</Words>
  <Application>Microsoft Macintosh PowerPoint</Application>
  <PresentationFormat>Custom</PresentationFormat>
  <Paragraphs>191</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Bodoni 72 Book</vt:lpstr>
      <vt:lpstr>Bodoni SvtyTwo ITC TT-Book</vt:lpstr>
      <vt:lpstr>Helvetica</vt:lpstr>
      <vt:lpstr>Helvetica Neue</vt:lpstr>
      <vt:lpstr>Helvetica Neue Thin</vt:lpstr>
      <vt:lpstr>Palatino</vt:lpstr>
      <vt:lpstr>Wingdings</vt:lpstr>
      <vt:lpstr>Default</vt:lpstr>
      <vt:lpstr>Innovation @ Brother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as a Service</dc:title>
  <cp:lastModifiedBy>Microsoft Office User</cp:lastModifiedBy>
  <cp:revision>259</cp:revision>
  <cp:lastPrinted>2018-06-07T14:10:28Z</cp:lastPrinted>
  <dcterms:modified xsi:type="dcterms:W3CDTF">2018-10-15T14:54:13Z</dcterms:modified>
</cp:coreProperties>
</file>