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F91C-62A5-4746-9707-8A488EC79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Automation</a:t>
            </a:r>
          </a:p>
        </p:txBody>
      </p:sp>
    </p:spTree>
    <p:extLst>
      <p:ext uri="{BB962C8B-B14F-4D97-AF65-F5344CB8AC3E}">
        <p14:creationId xmlns:p14="http://schemas.microsoft.com/office/powerpoint/2010/main" val="162322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02A1-E882-46D9-96E6-CDEE14AE0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379" y="843774"/>
            <a:ext cx="8372467" cy="4618584"/>
          </a:xfrm>
        </p:spPr>
        <p:txBody>
          <a:bodyPr/>
          <a:lstStyle/>
          <a:p>
            <a:r>
              <a:rPr lang="en-US" dirty="0"/>
              <a:t>Manual Test Cases for GUI and Web Services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53C18240-D224-4871-9C9C-CE38691F43DC}"/>
              </a:ext>
            </a:extLst>
          </p:cNvPr>
          <p:cNvSpPr/>
          <p:nvPr/>
        </p:nvSpPr>
        <p:spPr>
          <a:xfrm>
            <a:off x="893379" y="1177159"/>
            <a:ext cx="1944414" cy="83031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Cases</a:t>
            </a:r>
          </a:p>
        </p:txBody>
      </p:sp>
      <p:pic>
        <p:nvPicPr>
          <p:cNvPr id="1026" name="Picture 2" descr="Image result for web services">
            <a:extLst>
              <a:ext uri="{FF2B5EF4-FFF2-40B4-BE49-F238E27FC236}">
                <a16:creationId xmlns:a16="http://schemas.microsoft.com/office/drawing/2014/main" id="{9DBE37FF-9C1A-4E6C-AC77-9E2CECB1F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497" y="2494375"/>
            <a:ext cx="6190593" cy="261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F49581-1518-4CE4-9038-2DA19F6C88B6}"/>
              </a:ext>
            </a:extLst>
          </p:cNvPr>
          <p:cNvSpPr txBox="1"/>
          <p:nvPr/>
        </p:nvSpPr>
        <p:spPr>
          <a:xfrm>
            <a:off x="2837793" y="3244334"/>
            <a:ext cx="61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2D2A0DD3-3A0C-48D4-904F-8FBDA44CE415}"/>
              </a:ext>
            </a:extLst>
          </p:cNvPr>
          <p:cNvSpPr/>
          <p:nvPr/>
        </p:nvSpPr>
        <p:spPr>
          <a:xfrm rot="5400000">
            <a:off x="1171424" y="2245847"/>
            <a:ext cx="1449742" cy="148807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E0B53-16FE-4DC0-9F87-0B18E9DCB8EA}"/>
              </a:ext>
            </a:extLst>
          </p:cNvPr>
          <p:cNvSpPr txBox="1"/>
          <p:nvPr/>
        </p:nvSpPr>
        <p:spPr>
          <a:xfrm>
            <a:off x="3543300" y="203694"/>
            <a:ext cx="403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 IS Scenario</a:t>
            </a:r>
          </a:p>
        </p:txBody>
      </p:sp>
    </p:spTree>
    <p:extLst>
      <p:ext uri="{BB962C8B-B14F-4D97-AF65-F5344CB8AC3E}">
        <p14:creationId xmlns:p14="http://schemas.microsoft.com/office/powerpoint/2010/main" val="321888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web services">
            <a:extLst>
              <a:ext uri="{FF2B5EF4-FFF2-40B4-BE49-F238E27FC236}">
                <a16:creationId xmlns:a16="http://schemas.microsoft.com/office/drawing/2014/main" id="{5EF3F5BE-5A13-4D15-A2B2-60E6207AE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030" y="2706260"/>
            <a:ext cx="5497830" cy="240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5680D1-4123-4CC5-A8B5-12D266DD428F}"/>
              </a:ext>
            </a:extLst>
          </p:cNvPr>
          <p:cNvSpPr txBox="1"/>
          <p:nvPr/>
        </p:nvSpPr>
        <p:spPr>
          <a:xfrm>
            <a:off x="3147323" y="3429000"/>
            <a:ext cx="61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D57C598D-19F1-427B-865B-392AAF29F827}"/>
              </a:ext>
            </a:extLst>
          </p:cNvPr>
          <p:cNvSpPr/>
          <p:nvPr/>
        </p:nvSpPr>
        <p:spPr>
          <a:xfrm>
            <a:off x="697230" y="1154430"/>
            <a:ext cx="2091690" cy="133731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Automated Scripts</a:t>
            </a:r>
          </a:p>
        </p:txBody>
      </p:sp>
      <p:pic>
        <p:nvPicPr>
          <p:cNvPr id="2050" name="Picture 2" descr="Image result for cucumber framework picture">
            <a:extLst>
              <a:ext uri="{FF2B5EF4-FFF2-40B4-BE49-F238E27FC236}">
                <a16:creationId xmlns:a16="http://schemas.microsoft.com/office/drawing/2014/main" id="{A762723F-71AE-4A1A-BE95-C78C0BA21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18" y="457278"/>
            <a:ext cx="982823" cy="98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D83A13-C878-48B9-A3CA-5AF95EFED652}"/>
              </a:ext>
            </a:extLst>
          </p:cNvPr>
          <p:cNvSpPr txBox="1"/>
          <p:nvPr/>
        </p:nvSpPr>
        <p:spPr>
          <a:xfrm>
            <a:off x="926461" y="570578"/>
            <a:ext cx="280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CUCUMBER 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9F3BF-4997-4682-8015-FA4281D36A2E}"/>
              </a:ext>
            </a:extLst>
          </p:cNvPr>
          <p:cNvSpPr/>
          <p:nvPr/>
        </p:nvSpPr>
        <p:spPr>
          <a:xfrm>
            <a:off x="331470" y="948690"/>
            <a:ext cx="9692640" cy="1757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elenium Logo">
            <a:extLst>
              <a:ext uri="{FF2B5EF4-FFF2-40B4-BE49-F238E27FC236}">
                <a16:creationId xmlns:a16="http://schemas.microsoft.com/office/drawing/2014/main" id="{3FC99E79-3C16-43AC-B342-3E830397B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238" y="1643478"/>
            <a:ext cx="988312" cy="89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9A74AF-75F5-4801-B11C-50E345C71916}"/>
              </a:ext>
            </a:extLst>
          </p:cNvPr>
          <p:cNvSpPr txBox="1"/>
          <p:nvPr/>
        </p:nvSpPr>
        <p:spPr>
          <a:xfrm>
            <a:off x="1825751" y="2398007"/>
            <a:ext cx="265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SELENIUM WEB DRIVER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0C63D71A-41A6-4D04-9231-4E1AD63A0393}"/>
              </a:ext>
            </a:extLst>
          </p:cNvPr>
          <p:cNvSpPr/>
          <p:nvPr/>
        </p:nvSpPr>
        <p:spPr>
          <a:xfrm rot="5400000">
            <a:off x="1224455" y="2883774"/>
            <a:ext cx="1337311" cy="6483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utoShape 6" descr="Image result for karate framework">
            <a:extLst>
              <a:ext uri="{FF2B5EF4-FFF2-40B4-BE49-F238E27FC236}">
                <a16:creationId xmlns:a16="http://schemas.microsoft.com/office/drawing/2014/main" id="{314D380D-3640-4023-A59A-603A8EE752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6B08A8-DA8D-422A-A86D-D0FB54C3A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521" y="1129226"/>
            <a:ext cx="1071716" cy="10717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C26FAA-A69E-4631-9A20-ABE3426324B2}"/>
              </a:ext>
            </a:extLst>
          </p:cNvPr>
          <p:cNvSpPr txBox="1"/>
          <p:nvPr/>
        </p:nvSpPr>
        <p:spPr>
          <a:xfrm>
            <a:off x="8296520" y="2232116"/>
            <a:ext cx="127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KARATE</a:t>
            </a: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34BBF42C-94FB-4290-930C-480FC3908664}"/>
              </a:ext>
            </a:extLst>
          </p:cNvPr>
          <p:cNvSpPr/>
          <p:nvPr/>
        </p:nvSpPr>
        <p:spPr>
          <a:xfrm rot="16200000" flipH="1">
            <a:off x="7988123" y="2892045"/>
            <a:ext cx="1337311" cy="6483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8" name="Picture 10" descr="Image result for automation test report">
            <a:extLst>
              <a:ext uri="{FF2B5EF4-FFF2-40B4-BE49-F238E27FC236}">
                <a16:creationId xmlns:a16="http://schemas.microsoft.com/office/drawing/2014/main" id="{A1F29857-521D-4D2D-B836-CFADA8980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609" y="1154430"/>
            <a:ext cx="2753885" cy="124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3942AA-9046-4D4C-ACCB-C09A0E255B1B}"/>
              </a:ext>
            </a:extLst>
          </p:cNvPr>
          <p:cNvSpPr txBox="1"/>
          <p:nvPr/>
        </p:nvSpPr>
        <p:spPr>
          <a:xfrm>
            <a:off x="4927096" y="2416782"/>
            <a:ext cx="167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Report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6D98BC0-BDE3-4D8E-99A8-DD0B5A41552F}"/>
              </a:ext>
            </a:extLst>
          </p:cNvPr>
          <p:cNvSpPr/>
          <p:nvPr/>
        </p:nvSpPr>
        <p:spPr>
          <a:xfrm>
            <a:off x="3454750" y="1642809"/>
            <a:ext cx="72863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EB86A09-94D5-4E05-8CFE-1FC24CAFF537}"/>
              </a:ext>
            </a:extLst>
          </p:cNvPr>
          <p:cNvSpPr/>
          <p:nvPr/>
        </p:nvSpPr>
        <p:spPr>
          <a:xfrm flipH="1">
            <a:off x="7402692" y="1611004"/>
            <a:ext cx="72863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llout: Down Arrow 19">
            <a:extLst>
              <a:ext uri="{FF2B5EF4-FFF2-40B4-BE49-F238E27FC236}">
                <a16:creationId xmlns:a16="http://schemas.microsoft.com/office/drawing/2014/main" id="{51C9B773-A2EF-4B14-9AB0-289349913451}"/>
              </a:ext>
            </a:extLst>
          </p:cNvPr>
          <p:cNvSpPr/>
          <p:nvPr/>
        </p:nvSpPr>
        <p:spPr>
          <a:xfrm>
            <a:off x="2526029" y="2923766"/>
            <a:ext cx="5497830" cy="3363656"/>
          </a:xfrm>
          <a:prstGeom prst="downArrowCallout">
            <a:avLst>
              <a:gd name="adj1" fmla="val 7719"/>
              <a:gd name="adj2" fmla="val 14788"/>
              <a:gd name="adj3" fmla="val 25000"/>
              <a:gd name="adj4" fmla="val 649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Image result for jenkins">
            <a:extLst>
              <a:ext uri="{FF2B5EF4-FFF2-40B4-BE49-F238E27FC236}">
                <a16:creationId xmlns:a16="http://schemas.microsoft.com/office/drawing/2014/main" id="{8267A5EF-8A91-44E2-B840-7A36750A4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95" y="4378858"/>
            <a:ext cx="1705897" cy="103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694DD2-C5ED-4966-8D47-768D3DC4DE7B}"/>
              </a:ext>
            </a:extLst>
          </p:cNvPr>
          <p:cNvSpPr/>
          <p:nvPr/>
        </p:nvSpPr>
        <p:spPr>
          <a:xfrm>
            <a:off x="2526029" y="6443848"/>
            <a:ext cx="5497830" cy="414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CONTINIOUS INTEGRATION &amp; BUILD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D37EA8-98CD-497E-81AF-5179316BBFFA}"/>
              </a:ext>
            </a:extLst>
          </p:cNvPr>
          <p:cNvSpPr txBox="1"/>
          <p:nvPr/>
        </p:nvSpPr>
        <p:spPr>
          <a:xfrm>
            <a:off x="3543300" y="203694"/>
            <a:ext cx="403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Be Scenario</a:t>
            </a:r>
          </a:p>
        </p:txBody>
      </p:sp>
    </p:spTree>
    <p:extLst>
      <p:ext uri="{BB962C8B-B14F-4D97-AF65-F5344CB8AC3E}">
        <p14:creationId xmlns:p14="http://schemas.microsoft.com/office/powerpoint/2010/main" val="417698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03EB-FBB7-474A-AF01-60886F26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6846"/>
            <a:ext cx="8596668" cy="693420"/>
          </a:xfrm>
        </p:spPr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9DD4-183F-4875-BC1E-81F24C97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64184"/>
            <a:ext cx="8596668" cy="25076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Source tools to perform all automation testing</a:t>
            </a:r>
          </a:p>
          <a:p>
            <a:pPr marL="685800" lvl="1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B050"/>
                </a:solidFill>
              </a:rPr>
              <a:t>Selenium WebDriver ( Test Automation Tool)</a:t>
            </a:r>
          </a:p>
          <a:p>
            <a:pPr marL="685800" lvl="1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B050"/>
                </a:solidFill>
              </a:rPr>
              <a:t>Java ( Programming Language)</a:t>
            </a:r>
          </a:p>
          <a:p>
            <a:pPr marL="685800" lvl="1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B050"/>
                </a:solidFill>
              </a:rPr>
              <a:t>Cucumber ( Behavior Driven Development)</a:t>
            </a:r>
          </a:p>
          <a:p>
            <a:pPr marL="685800" lvl="1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B050"/>
                </a:solidFill>
              </a:rPr>
              <a:t>Maven ( Build Management Tool)</a:t>
            </a:r>
          </a:p>
          <a:p>
            <a:pPr marL="685800" lvl="1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B050"/>
                </a:solidFill>
              </a:rPr>
              <a:t>Jenkins (Continuous Integration)</a:t>
            </a:r>
          </a:p>
          <a:p>
            <a:pPr marL="685800" lvl="1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B050"/>
                </a:solidFill>
              </a:rPr>
              <a:t>SOAP UI / KARATE (Web services)</a:t>
            </a:r>
          </a:p>
          <a:p>
            <a:pPr marL="685800" lvl="1">
              <a:buFont typeface="Wingdings" panose="05000000000000000000" pitchFamily="2" charset="2"/>
              <a:buChar char="v"/>
              <a:defRPr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5B29ACC-824D-4F09-98F3-AC0C8C4E9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964" y="3913823"/>
            <a:ext cx="8047038" cy="646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00B050"/>
                </a:solidFill>
              </a:rPr>
              <a:t>SELENIUM CUCUMBER</a:t>
            </a:r>
          </a:p>
          <a:p>
            <a:pPr algn="ctr"/>
            <a:r>
              <a:rPr lang="en-US" altLang="en-US" b="1" dirty="0">
                <a:solidFill>
                  <a:srgbClr val="00B050"/>
                </a:solidFill>
              </a:rPr>
              <a:t>Framework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00E9E77E-540D-4626-A9C6-1D2A9FC62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964" y="4572635"/>
            <a:ext cx="1654175" cy="9540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1400" b="1">
                <a:solidFill>
                  <a:srgbClr val="00B050"/>
                </a:solidFill>
              </a:rPr>
              <a:t>Gherkin Feature 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400" b="1">
                <a:solidFill>
                  <a:srgbClr val="00B050"/>
                </a:solidFill>
              </a:rPr>
              <a:t>Step Definition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400" b="1">
                <a:solidFill>
                  <a:srgbClr val="00B050"/>
                </a:solidFill>
              </a:rPr>
              <a:t>Runner File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7C45398-E323-485E-8D26-B7EFE0D6C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7989" y="5926773"/>
            <a:ext cx="1757363" cy="954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1400" b="1">
                <a:solidFill>
                  <a:srgbClr val="00B050"/>
                </a:solidFill>
              </a:rPr>
              <a:t>Cucumber Standard Report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400" b="1">
                <a:solidFill>
                  <a:srgbClr val="00B050"/>
                </a:solidFill>
              </a:rPr>
              <a:t>Extent Report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400" b="1">
                <a:solidFill>
                  <a:srgbClr val="00B050"/>
                </a:solidFill>
              </a:rPr>
              <a:t>JSON Report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ADACD9DB-4289-4EBE-A959-32DBECCD6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427" y="4572635"/>
            <a:ext cx="1812925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sz="1400" b="1">
                <a:solidFill>
                  <a:srgbClr val="00B050"/>
                </a:solidFill>
              </a:rPr>
              <a:t>Selenium  </a:t>
            </a:r>
          </a:p>
          <a:p>
            <a:pPr algn="ctr"/>
            <a:r>
              <a:rPr lang="en-US" altLang="en-US" sz="1400" b="1">
                <a:solidFill>
                  <a:srgbClr val="00B050"/>
                </a:solidFill>
              </a:rPr>
              <a:t>WebDriver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DB517-C9D9-4A31-B172-0065C6A18BDD}"/>
              </a:ext>
            </a:extLst>
          </p:cNvPr>
          <p:cNvSpPr txBox="1"/>
          <p:nvPr/>
        </p:nvSpPr>
        <p:spPr>
          <a:xfrm>
            <a:off x="4292427" y="5096510"/>
            <a:ext cx="1812925" cy="307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00B050"/>
                </a:solidFill>
              </a:rPr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324AE-C715-4B9C-B4D0-FE9C6E8A12EC}"/>
              </a:ext>
            </a:extLst>
          </p:cNvPr>
          <p:cNvSpPr txBox="1"/>
          <p:nvPr/>
        </p:nvSpPr>
        <p:spPr>
          <a:xfrm>
            <a:off x="7461077" y="4572635"/>
            <a:ext cx="1812925" cy="95408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00B050"/>
                </a:solidFill>
              </a:rPr>
              <a:t>Script Execution</a:t>
            </a: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r>
              <a:rPr lang="en-US" sz="1400" b="1" dirty="0">
                <a:solidFill>
                  <a:srgbClr val="00B050"/>
                </a:solidFill>
              </a:rPr>
              <a:t>Firefox</a:t>
            </a: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r>
              <a:rPr lang="en-US" sz="1400" b="1" dirty="0">
                <a:solidFill>
                  <a:srgbClr val="00B050"/>
                </a:solidFill>
              </a:rPr>
              <a:t>IE</a:t>
            </a: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r>
              <a:rPr lang="en-US" sz="1400" b="1" dirty="0">
                <a:solidFill>
                  <a:srgbClr val="00B050"/>
                </a:solidFill>
              </a:rPr>
              <a:t>Chrome</a:t>
            </a:r>
          </a:p>
        </p:txBody>
      </p:sp>
      <p:sp>
        <p:nvSpPr>
          <p:cNvPr id="10" name="Right Arrow 12">
            <a:extLst>
              <a:ext uri="{FF2B5EF4-FFF2-40B4-BE49-F238E27FC236}">
                <a16:creationId xmlns:a16="http://schemas.microsoft.com/office/drawing/2014/main" id="{74E75D73-0A66-4887-AB0F-E17576CDBCD0}"/>
              </a:ext>
            </a:extLst>
          </p:cNvPr>
          <p:cNvSpPr/>
          <p:nvPr/>
        </p:nvSpPr>
        <p:spPr>
          <a:xfrm>
            <a:off x="2914477" y="4764723"/>
            <a:ext cx="1344612" cy="28575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3">
            <a:extLst>
              <a:ext uri="{FF2B5EF4-FFF2-40B4-BE49-F238E27FC236}">
                <a16:creationId xmlns:a16="http://schemas.microsoft.com/office/drawing/2014/main" id="{686E7EA3-E90C-4A7D-AEAB-292B145B1BEE}"/>
              </a:ext>
            </a:extLst>
          </p:cNvPr>
          <p:cNvSpPr/>
          <p:nvPr/>
        </p:nvSpPr>
        <p:spPr>
          <a:xfrm>
            <a:off x="6138689" y="4764723"/>
            <a:ext cx="1322388" cy="28575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Down Arrow 14">
            <a:extLst>
              <a:ext uri="{FF2B5EF4-FFF2-40B4-BE49-F238E27FC236}">
                <a16:creationId xmlns:a16="http://schemas.microsoft.com/office/drawing/2014/main" id="{5A96D332-A6D5-497A-A1E4-3C11DA9C5D6D}"/>
              </a:ext>
            </a:extLst>
          </p:cNvPr>
          <p:cNvSpPr/>
          <p:nvPr/>
        </p:nvSpPr>
        <p:spPr>
          <a:xfrm>
            <a:off x="5056014" y="5404485"/>
            <a:ext cx="285750" cy="522288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1EA5EE-300F-4F33-A662-3CAA67C9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750" y="1675587"/>
            <a:ext cx="5830114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435</TotalTime>
  <Words>106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Trebuchet MS</vt:lpstr>
      <vt:lpstr>Wingdings</vt:lpstr>
      <vt:lpstr>Wingdings 3</vt:lpstr>
      <vt:lpstr>Facet</vt:lpstr>
      <vt:lpstr>Test Automation</vt:lpstr>
      <vt:lpstr>PowerPoint Presentation</vt:lpstr>
      <vt:lpstr>PowerPoint Presentation</vt:lpstr>
      <vt:lpstr>Technical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</dc:title>
  <dc:creator>Ranjit Singh</dc:creator>
  <cp:lastModifiedBy>Ranjit Singh</cp:lastModifiedBy>
  <cp:revision>9</cp:revision>
  <dcterms:created xsi:type="dcterms:W3CDTF">2018-09-29T07:38:23Z</dcterms:created>
  <dcterms:modified xsi:type="dcterms:W3CDTF">2018-10-01T08:58:49Z</dcterms:modified>
</cp:coreProperties>
</file>