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B590-8A4B-4ABE-8697-E2E7A1AA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sr-Latn-RS" dirty="0"/>
              <a:t>baze i Database as a service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94D6-8F22-4C05-B3B4-229ED1B27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Dimitrije Mitić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– korisna statistika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96739" cy="3541714"/>
          </a:xfrm>
        </p:spPr>
        <p:txBody>
          <a:bodyPr>
            <a:normAutofit/>
          </a:bodyPr>
          <a:lstStyle/>
          <a:p>
            <a:endParaRPr lang="sr-Latn-RS" dirty="0">
              <a:effectLst/>
              <a:ea typeface="Calibri" panose="020F0502020204030204" pitchFamily="34" charset="0"/>
            </a:endParaRPr>
          </a:p>
          <a:p>
            <a:endParaRPr lang="sr-Latn-RS" sz="2000" dirty="0"/>
          </a:p>
          <a:p>
            <a:endParaRPr lang="sr-Latn-R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B709CD-08BF-4508-BAC3-33CCD2FFCA7B}"/>
              </a:ext>
            </a:extLst>
          </p:cNvPr>
          <p:cNvGrpSpPr/>
          <p:nvPr/>
        </p:nvGrpSpPr>
        <p:grpSpPr>
          <a:xfrm>
            <a:off x="2098658" y="1802168"/>
            <a:ext cx="8226072" cy="4696286"/>
            <a:chOff x="0" y="0"/>
            <a:chExt cx="5827395" cy="37670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CE05D2-E36A-4EB6-8A66-CFDBAD727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7395" cy="351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5EE8355A-8D51-4600-BC77-6947AFD2FF82}"/>
                </a:ext>
              </a:extLst>
            </p:cNvPr>
            <p:cNvSpPr txBox="1"/>
            <p:nvPr/>
          </p:nvSpPr>
          <p:spPr>
            <a:xfrm>
              <a:off x="0" y="3573781"/>
              <a:ext cx="5827395" cy="19329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7 Stats tab ElephantSQL Web Konzole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2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4238454" cy="3541714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Backup baza za plaćene planove se radi na dnevnom nivou na Cloud-u</a:t>
            </a:r>
          </a:p>
          <a:p>
            <a:r>
              <a:rPr lang="sr-Latn-RS" dirty="0"/>
              <a:t>Backup celog servera se radi na nedeljnom nivou</a:t>
            </a:r>
          </a:p>
          <a:p>
            <a:r>
              <a:rPr lang="sr-Latn-RS" dirty="0"/>
              <a:t>WAL fajl se uploaduje svaki drugi minut na Amazon Object Store</a:t>
            </a:r>
          </a:p>
          <a:p>
            <a:r>
              <a:rPr lang="sr-Latn-RS" dirty="0"/>
              <a:t>Point in time recovery</a:t>
            </a:r>
          </a:p>
          <a:p>
            <a:r>
              <a:rPr lang="sr-Latn-RS" dirty="0"/>
              <a:t>Backup-i se mogu i ručno kreirati</a:t>
            </a:r>
          </a:p>
          <a:p>
            <a:endParaRPr lang="sr-Latn-RS" dirty="0">
              <a:effectLst/>
              <a:ea typeface="Calibri" panose="020F0502020204030204" pitchFamily="34" charset="0"/>
            </a:endParaRPr>
          </a:p>
          <a:p>
            <a:endParaRPr lang="sr-Latn-RS" sz="2000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0BF9D-854B-419B-A488-163F2CE6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43" y="2171701"/>
            <a:ext cx="5905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backup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50CEC-3BFA-4745-9B8F-3869EFD8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152" y="2351939"/>
            <a:ext cx="8216721" cy="2781837"/>
          </a:xfrm>
        </p:spPr>
      </p:pic>
    </p:spTree>
    <p:extLst>
      <p:ext uri="{BB962C8B-B14F-4D97-AF65-F5344CB8AC3E}">
        <p14:creationId xmlns:p14="http://schemas.microsoft.com/office/powerpoint/2010/main" val="35209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B8F5-649B-45AB-B083-0693D692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– Follower opcija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400B-E8EE-48A1-B29B-20185E76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04785" cy="3541714"/>
          </a:xfrm>
        </p:spPr>
        <p:txBody>
          <a:bodyPr/>
          <a:lstStyle/>
          <a:p>
            <a:r>
              <a:rPr lang="sr-Latn-RS" dirty="0"/>
              <a:t>Read only kopija glavne baze, ali i hot-standby</a:t>
            </a:r>
          </a:p>
          <a:p>
            <a:r>
              <a:rPr lang="sr-Latn-RS" dirty="0"/>
              <a:t>Failover vreme je 30s</a:t>
            </a:r>
          </a:p>
          <a:p>
            <a:r>
              <a:rPr lang="sr-Latn-RS" dirty="0"/>
              <a:t>Promene na glavnoj bazi se automatski strimuje do Follower-a</a:t>
            </a:r>
          </a:p>
          <a:p>
            <a:r>
              <a:rPr lang="sr-Latn-RS" dirty="0"/>
              <a:t>Maksimizacija dostupnosti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7DF252-AAAE-458D-B2BE-6B50EB5EEF54}"/>
              </a:ext>
            </a:extLst>
          </p:cNvPr>
          <p:cNvGrpSpPr/>
          <p:nvPr/>
        </p:nvGrpSpPr>
        <p:grpSpPr>
          <a:xfrm>
            <a:off x="5540855" y="2097088"/>
            <a:ext cx="6417365" cy="4028504"/>
            <a:chOff x="0" y="0"/>
            <a:chExt cx="5710555" cy="36653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70D871-84EA-46C7-819F-4A8C44E0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68" y="0"/>
              <a:ext cx="5013325" cy="3342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73D739B4-EBD5-4C73-B1DC-5570F0ED5060}"/>
                </a:ext>
              </a:extLst>
            </p:cNvPr>
            <p:cNvSpPr txBox="1"/>
            <p:nvPr/>
          </p:nvSpPr>
          <p:spPr>
            <a:xfrm>
              <a:off x="0" y="3401696"/>
              <a:ext cx="5710555" cy="26365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1 Details tab ElephantSQL konzole za instancu sa dedicated planom i detaljima o follower-u [11]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99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2249487"/>
            <a:ext cx="4238454" cy="3541714"/>
          </a:xfrm>
        </p:spPr>
        <p:txBody>
          <a:bodyPr>
            <a:normAutofit/>
          </a:bodyPr>
          <a:lstStyle/>
          <a:p>
            <a:r>
              <a:rPr lang="sr-Latn-RS" dirty="0"/>
              <a:t>Dijagrami performasni za:</a:t>
            </a:r>
          </a:p>
          <a:p>
            <a:pPr lvl="1"/>
            <a:r>
              <a:rPr lang="sr-Latn-RS" dirty="0"/>
              <a:t>CPU</a:t>
            </a:r>
          </a:p>
          <a:p>
            <a:pPr lvl="1"/>
            <a:r>
              <a:rPr lang="sr-Latn-RS" dirty="0"/>
              <a:t>RAM</a:t>
            </a:r>
          </a:p>
          <a:p>
            <a:pPr lvl="1"/>
            <a:r>
              <a:rPr lang="sr-Latn-RS" dirty="0"/>
              <a:t>HARD</a:t>
            </a:r>
          </a:p>
          <a:p>
            <a:endParaRPr lang="sr-Latn-RS" dirty="0">
              <a:effectLst/>
              <a:ea typeface="Calibri" panose="020F0502020204030204" pitchFamily="34" charset="0"/>
            </a:endParaRPr>
          </a:p>
          <a:p>
            <a:endParaRPr lang="sr-Latn-RS" sz="2000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46E29-F48F-4C0C-8E51-5406949E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835" y="2097088"/>
            <a:ext cx="6130344" cy="35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Monitoring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8A134-F0C7-43E8-BF82-511F0441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30" y="2097088"/>
            <a:ext cx="6362163" cy="4481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40DBD-F300-441A-AE5F-5F660A263354}"/>
              </a:ext>
            </a:extLst>
          </p:cNvPr>
          <p:cNvSpPr txBox="1"/>
          <p:nvPr/>
        </p:nvSpPr>
        <p:spPr>
          <a:xfrm>
            <a:off x="3667932" y="1727756"/>
            <a:ext cx="472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Dijagram iskorišćenosti RAM-a i prostora na disku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D588-6CFB-4E6C-9F32-181ADF90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Cloud servisi i 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56DB-350E-416F-89F0-6F72E5AECB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Cloud platforma</a:t>
            </a:r>
          </a:p>
          <a:p>
            <a:r>
              <a:rPr lang="sr-Latn-RS" sz="2000" dirty="0"/>
              <a:t>Software as a service</a:t>
            </a:r>
          </a:p>
          <a:p>
            <a:r>
              <a:rPr lang="sr-Latn-RS" sz="2000" dirty="0"/>
              <a:t>DBaaS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260A42-6CCB-412D-9114-C96A39316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5879" y="2026803"/>
            <a:ext cx="7631753" cy="3541714"/>
          </a:xfrm>
        </p:spPr>
      </p:pic>
    </p:spTree>
    <p:extLst>
      <p:ext uri="{BB962C8B-B14F-4D97-AF65-F5344CB8AC3E}">
        <p14:creationId xmlns:p14="http://schemas.microsoft.com/office/powerpoint/2010/main" val="7675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Karakteristike cloud 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6829" cy="3541714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Cloud provajder je zadužen za: pokretanje, konfigurisanje i održavanje baze</a:t>
            </a:r>
          </a:p>
          <a:p>
            <a:r>
              <a:rPr lang="sr-Latn-RS" dirty="0"/>
              <a:t>Konekcija putem javne mreže (Interneta)</a:t>
            </a:r>
          </a:p>
          <a:p>
            <a:r>
              <a:rPr lang="sr-Latn-RS" dirty="0"/>
              <a:t>Komunikacija uz pomoć API-a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web </a:t>
            </a:r>
            <a:r>
              <a:rPr lang="en-US" dirty="0" err="1"/>
              <a:t>konzole</a:t>
            </a:r>
            <a:r>
              <a:rPr lang="sr-Latn-RS" dirty="0"/>
              <a:t> </a:t>
            </a:r>
          </a:p>
          <a:p>
            <a:r>
              <a:rPr lang="sr-Latn-RS" dirty="0"/>
              <a:t>Infrastruktura u vlasnistvu provajdera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2182D8-6237-4AE6-831D-142088C581C4}"/>
              </a:ext>
            </a:extLst>
          </p:cNvPr>
          <p:cNvSpPr txBox="1">
            <a:spLocks/>
          </p:cNvSpPr>
          <p:nvPr/>
        </p:nvSpPr>
        <p:spPr>
          <a:xfrm>
            <a:off x="6558271" y="2249487"/>
            <a:ext cx="46468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000" dirty="0"/>
              <a:t>Ušteda novca i vremena</a:t>
            </a:r>
          </a:p>
          <a:p>
            <a:r>
              <a:rPr lang="sr-Latn-RS" sz="2000" dirty="0"/>
              <a:t> Laka skalabilnost, mogućnost autoscaling-a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Cloud Baza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253687" cy="3541714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Zakup virtuelne mašine od provajedera</a:t>
            </a:r>
          </a:p>
          <a:p>
            <a:r>
              <a:rPr lang="sr-Latn-RS" dirty="0"/>
              <a:t>Baza kao servis (DBaaS) – korisnik plaća pretplatu na servis, na osnovu iskorišćenosti</a:t>
            </a:r>
          </a:p>
          <a:p>
            <a:pPr lvl="1"/>
            <a:r>
              <a:rPr lang="sr-Latn-RS" dirty="0"/>
              <a:t>Primeri: </a:t>
            </a:r>
            <a:r>
              <a:rPr lang="en-US" sz="1800" dirty="0">
                <a:effectLst/>
                <a:ea typeface="Calibri" panose="020F0502020204030204" pitchFamily="34" charset="0"/>
              </a:rPr>
              <a:t>Google’s </a:t>
            </a:r>
            <a:r>
              <a:rPr lang="sr-Latn-RS" sz="1800" dirty="0">
                <a:effectLst/>
                <a:ea typeface="Calibri" panose="020F0502020204030204" pitchFamily="34" charset="0"/>
              </a:rPr>
              <a:t>BigTable</a:t>
            </a:r>
            <a:r>
              <a:rPr lang="en-US" sz="1800" dirty="0">
                <a:effectLst/>
                <a:ea typeface="Calibri" panose="020F0502020204030204" pitchFamily="34" charset="0"/>
                <a:cs typeface="TimesNewRomanPSMT"/>
              </a:rPr>
              <a:t>,</a:t>
            </a:r>
            <a:r>
              <a:rPr lang="sr-Latn-RS" sz="1800" dirty="0">
                <a:effectLst/>
                <a:ea typeface="Calibri" panose="020F0502020204030204" pitchFamily="34" charset="0"/>
              </a:rPr>
              <a:t> Amazon Relational Database Service i Azure SQL Database </a:t>
            </a:r>
          </a:p>
          <a:p>
            <a:r>
              <a:rPr lang="sr-Latn-RS" dirty="0"/>
              <a:t>Cloud baze mogu biti i tipa: </a:t>
            </a:r>
          </a:p>
          <a:p>
            <a:pPr lvl="1"/>
            <a:r>
              <a:rPr lang="sr-Latn-RS" dirty="0"/>
              <a:t>Relacione (</a:t>
            </a:r>
            <a:r>
              <a:rPr lang="sr-Latn-RS" sz="1800" dirty="0">
                <a:effectLst/>
                <a:ea typeface="Calibri" panose="020F0502020204030204" pitchFamily="34" charset="0"/>
              </a:rPr>
              <a:t>Amazon RDS, Google Cloud SQL, Oracle Database Cloud Service)</a:t>
            </a:r>
            <a:endParaRPr lang="sr-Latn-RS" dirty="0"/>
          </a:p>
          <a:p>
            <a:pPr lvl="1"/>
            <a:r>
              <a:rPr lang="sr-Latn-RS" dirty="0"/>
              <a:t>NoSQL (</a:t>
            </a:r>
            <a:r>
              <a:rPr lang="sr-Latn-RS" sz="1800" dirty="0">
                <a:effectLst/>
                <a:ea typeface="Calibri" panose="020F0502020204030204" pitchFamily="34" charset="0"/>
              </a:rPr>
              <a:t>Goolge Cloud Datastore, AmazonSimpleDB, MongoDB preko Amazon EC2 ili kao DBaaS)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1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D588-6CFB-4E6C-9F32-181ADF90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Prednosti i nedostaci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8842F9-A896-497C-A087-7A6D42D9BB6F}"/>
              </a:ext>
            </a:extLst>
          </p:cNvPr>
          <p:cNvGrpSpPr/>
          <p:nvPr/>
        </p:nvGrpSpPr>
        <p:grpSpPr>
          <a:xfrm>
            <a:off x="3015432" y="2167932"/>
            <a:ext cx="6157959" cy="3575919"/>
            <a:chOff x="0" y="0"/>
            <a:chExt cx="5835144" cy="33790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A4EAA6-8393-434F-BD00-5B74B174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27395" cy="3215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B6FB4A4-DFD9-40DD-B42D-D99E55972D54}"/>
                </a:ext>
              </a:extLst>
            </p:cNvPr>
            <p:cNvSpPr txBox="1"/>
            <p:nvPr/>
          </p:nvSpPr>
          <p:spPr>
            <a:xfrm>
              <a:off x="7749" y="3153897"/>
              <a:ext cx="5827395" cy="2251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2 Poređenje cloud i tradicionalnih baza [3]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3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596739" cy="3541714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PostgreSQL baza hostovana na cloud-u</a:t>
            </a:r>
          </a:p>
          <a:p>
            <a:r>
              <a:rPr lang="sr-Latn-RS" dirty="0">
                <a:effectLst/>
                <a:ea typeface="Calibri" panose="020F0502020204030204" pitchFamily="34" charset="0"/>
              </a:rPr>
              <a:t>Moguća je integracija ElephantSQL-a sa popularnim Cloud platformama (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Web Services (AWS), Google Cloud Platfrom, Microsoft Azure i IBM Cloud)</a:t>
            </a:r>
          </a:p>
          <a:p>
            <a:r>
              <a:rPr lang="sr-Latn-RS" dirty="0">
                <a:effectLst/>
                <a:ea typeface="Calibri" panose="020F0502020204030204" pitchFamily="34" charset="0"/>
              </a:rPr>
              <a:t>Backup</a:t>
            </a:r>
          </a:p>
          <a:p>
            <a:r>
              <a:rPr lang="sr-Latn-RS" dirty="0">
                <a:effectLst/>
                <a:ea typeface="Calibri" panose="020F0502020204030204" pitchFamily="34" charset="0"/>
              </a:rPr>
              <a:t>Follower sistem</a:t>
            </a:r>
          </a:p>
          <a:p>
            <a:r>
              <a:rPr lang="sr-Latn-RS" dirty="0">
                <a:ea typeface="Calibri" panose="020F0502020204030204" pitchFamily="34" charset="0"/>
              </a:rPr>
              <a:t>Monitoring</a:t>
            </a:r>
          </a:p>
          <a:p>
            <a:r>
              <a:rPr lang="sr-Latn-RS" dirty="0">
                <a:effectLst/>
                <a:ea typeface="Calibri" panose="020F0502020204030204" pitchFamily="34" charset="0"/>
              </a:rPr>
              <a:t>Statistike</a:t>
            </a:r>
          </a:p>
          <a:p>
            <a:endParaRPr lang="sr-Latn-RS" dirty="0">
              <a:effectLst/>
              <a:ea typeface="Calibri" panose="020F0502020204030204" pitchFamily="34" charset="0"/>
            </a:endParaRPr>
          </a:p>
          <a:p>
            <a:endParaRPr lang="sr-Latn-RS" sz="2000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489948-5B04-4691-812D-B4E9D645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19" y="756803"/>
            <a:ext cx="3110467" cy="15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planovi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799"/>
            <a:ext cx="4096413" cy="3003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000" dirty="0"/>
          </a:p>
          <a:p>
            <a:r>
              <a:rPr lang="sr-Latn-RS" dirty="0"/>
              <a:t>Deljivi planovi</a:t>
            </a:r>
          </a:p>
          <a:p>
            <a:r>
              <a:rPr lang="sr-Latn-RS" dirty="0"/>
              <a:t>Namenski planovi</a:t>
            </a:r>
          </a:p>
          <a:p>
            <a:r>
              <a:rPr lang="sr-Latn-RS" dirty="0"/>
              <a:t>Namenski planovi sa Follower opcijom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36D00C-40C1-4C5A-9E3E-CF6899E29833}"/>
              </a:ext>
            </a:extLst>
          </p:cNvPr>
          <p:cNvGrpSpPr/>
          <p:nvPr/>
        </p:nvGrpSpPr>
        <p:grpSpPr>
          <a:xfrm>
            <a:off x="5237826" y="2175029"/>
            <a:ext cx="6357723" cy="3756028"/>
            <a:chOff x="0" y="0"/>
            <a:chExt cx="5819775" cy="2944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DD87E1-3167-4161-A8F4-A61FAB3E0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19775" cy="27120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172D18BB-6058-4065-9B27-4E7FAD7D2D6B}"/>
                </a:ext>
              </a:extLst>
            </p:cNvPr>
            <p:cNvSpPr txBox="1"/>
            <p:nvPr/>
          </p:nvSpPr>
          <p:spPr>
            <a:xfrm>
              <a:off x="0" y="2766061"/>
              <a:ext cx="5819775" cy="17861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3 Detalii instance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56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interakcija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F50D-8ED7-43CC-9D50-00678F73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799"/>
            <a:ext cx="4096413" cy="3003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2000" dirty="0"/>
          </a:p>
          <a:p>
            <a:r>
              <a:rPr lang="sr-Latn-RS" dirty="0"/>
              <a:t>Preko Web konzole</a:t>
            </a:r>
          </a:p>
          <a:p>
            <a:r>
              <a:rPr lang="sr-Latn-RS" dirty="0"/>
              <a:t>pgAdmin</a:t>
            </a:r>
          </a:p>
          <a:p>
            <a:r>
              <a:rPr lang="sr-Latn-RS" dirty="0"/>
              <a:t>psql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AD06F4-B095-481C-BC53-2DA7F8A75656}"/>
              </a:ext>
            </a:extLst>
          </p:cNvPr>
          <p:cNvGrpSpPr/>
          <p:nvPr/>
        </p:nvGrpSpPr>
        <p:grpSpPr>
          <a:xfrm>
            <a:off x="5237826" y="2026067"/>
            <a:ext cx="6534937" cy="3797685"/>
            <a:chOff x="0" y="0"/>
            <a:chExt cx="5819775" cy="29369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BE6E16E-F0F1-4B90-8565-2C1D33304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819775" cy="26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D7AC2462-E771-4F8A-8A27-BAF42C63E625}"/>
                </a:ext>
              </a:extLst>
            </p:cNvPr>
            <p:cNvSpPr txBox="1"/>
            <p:nvPr/>
          </p:nvSpPr>
          <p:spPr>
            <a:xfrm>
              <a:off x="0" y="2719706"/>
              <a:ext cx="5819775" cy="217224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4 Izdavanje upita korišćenjem ElephantSQL Browser-a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1710-380D-49D2-8791-AD718F5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Elephant sQL - interakcija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973D13-DDB3-408D-8495-39871675FD95}"/>
              </a:ext>
            </a:extLst>
          </p:cNvPr>
          <p:cNvGrpSpPr/>
          <p:nvPr/>
        </p:nvGrpSpPr>
        <p:grpSpPr>
          <a:xfrm>
            <a:off x="2684625" y="1773929"/>
            <a:ext cx="5935591" cy="4516776"/>
            <a:chOff x="0" y="0"/>
            <a:chExt cx="4301490" cy="358726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5CCEF1-C995-4289-97C2-A592AFC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301490" cy="3345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58DFA532-FFFF-42B7-9CD3-7E45E888E819}"/>
                </a:ext>
              </a:extLst>
            </p:cNvPr>
            <p:cNvSpPr txBox="1"/>
            <p:nvPr/>
          </p:nvSpPr>
          <p:spPr>
            <a:xfrm>
              <a:off x="0" y="3404235"/>
              <a:ext cx="4301490" cy="18302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rgbClr val="44546A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Slika 5 Konektovanje na bazu uz pomoć PgAdmin alata</a:t>
              </a:r>
              <a:endParaRPr lang="en-US" sz="900" i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541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2689</TotalTime>
  <Words>364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CLOUD baze i Database as a service</vt:lpstr>
      <vt:lpstr>Cloud servisi i baze</vt:lpstr>
      <vt:lpstr>Karakteristike cloud baza podataka</vt:lpstr>
      <vt:lpstr>Tipovi Cloud Baza</vt:lpstr>
      <vt:lpstr>Prednosti i nedostaci</vt:lpstr>
      <vt:lpstr>Elephant sQL</vt:lpstr>
      <vt:lpstr>Elephant sQL - planovi</vt:lpstr>
      <vt:lpstr>Elephant sQL - interakcija</vt:lpstr>
      <vt:lpstr>Elephant sQL - interakcija</vt:lpstr>
      <vt:lpstr>Elephant sQL – korisna statistika</vt:lpstr>
      <vt:lpstr>Elephant sQL - backup</vt:lpstr>
      <vt:lpstr>Elephant sQL - backup</vt:lpstr>
      <vt:lpstr>Elephant SQL – Follower opcija</vt:lpstr>
      <vt:lpstr>Elephant sQL - Monitoring</vt:lpstr>
      <vt:lpstr>Elephant sQL -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Skladištenje i indeksi</dc:title>
  <dc:creator>Mitar Miric</dc:creator>
  <cp:lastModifiedBy>Mitar Miric</cp:lastModifiedBy>
  <cp:revision>67</cp:revision>
  <dcterms:created xsi:type="dcterms:W3CDTF">2020-08-25T11:05:17Z</dcterms:created>
  <dcterms:modified xsi:type="dcterms:W3CDTF">2020-08-31T20:10:05Z</dcterms:modified>
</cp:coreProperties>
</file>