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B590-8A4B-4ABE-8697-E2E7A1AA5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Skladištenje i indeksi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94D6-8F22-4C05-B3B4-229ED1B27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Dimitrije Mitić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podataka kod POSTGRSQL-a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90EBDD-F308-48D5-BE41-7B38E39F7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Klaster – skup svih baza na jednom serveru</a:t>
            </a:r>
          </a:p>
          <a:p>
            <a:r>
              <a:rPr lang="sr-Latn-RS" dirty="0"/>
              <a:t>Baza kao kolekcija database object-a (OID)</a:t>
            </a:r>
          </a:p>
          <a:p>
            <a:r>
              <a:rPr lang="sr-Latn-RS" dirty="0"/>
              <a:t>Fajlovi organizovani  kao heap strukture</a:t>
            </a:r>
          </a:p>
          <a:p>
            <a:r>
              <a:rPr lang="sr-Latn-RS" dirty="0"/>
              <a:t>Pretraga: sekvencijalno i uz pomoć indeksa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1CF2B-DFFE-4FBF-A5AD-2B1082B2DA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1741983"/>
            <a:ext cx="5402171" cy="21141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BF932-9EC3-4CA0-B957-E65A433C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17" y="4092606"/>
            <a:ext cx="5699466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9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4F7E-382B-4104-AA69-F578D86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Indeksa KOD Postresql-a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8ED6-5D82-4946-B828-A1665C644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Hash indeksi – dobri samo za pretrage bazirane na jednakosti</a:t>
            </a:r>
          </a:p>
          <a:p>
            <a:r>
              <a:rPr lang="sr-Latn-RS" dirty="0"/>
              <a:t>Btree indeksi – za pretrage bazirane na jednakosti ali i na raznim opsezima</a:t>
            </a:r>
          </a:p>
          <a:p>
            <a:r>
              <a:rPr lang="sr-Latn-RS" dirty="0"/>
              <a:t>GIN indeksi – za full-text pretrage</a:t>
            </a:r>
          </a:p>
          <a:p>
            <a:r>
              <a:rPr lang="sr-Latn-RS" dirty="0"/>
              <a:t>GiST indeksi – za pretragu kompleksnih tipova podataka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32843-B159-402A-9FA5-BD4F341A37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4F7E-382B-4104-AA69-F578D86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Kreiranje indeksa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E3E4CA-5B28-4BAA-BE4F-E6F09699FF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6232" y="2493125"/>
            <a:ext cx="5718180" cy="26761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CDABB-888C-45A3-8FB1-A41C0658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482" y="3805965"/>
            <a:ext cx="3177060" cy="680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3917A-6FB1-4231-BEB7-1D6313825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482" y="1681137"/>
            <a:ext cx="4502015" cy="1867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7E44DE-C0A8-4140-93BE-08729B9B1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481" y="4780207"/>
            <a:ext cx="4502015" cy="18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4F7E-382B-4104-AA69-F578D86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parcijalni indeks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84521-F250-4355-BD74-43EA8E9F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81" y="2493125"/>
            <a:ext cx="3075819" cy="97131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8E90A-6D07-457F-A970-3DDF4222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Kreiranje indeksa samo za delove tabele</a:t>
            </a:r>
          </a:p>
          <a:p>
            <a:r>
              <a:rPr lang="sr-Latn-RS" dirty="0"/>
              <a:t>U upitu je potrebno navesti obe kolone (indeksiranu i onu koja sadrži uslov)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4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73F1-D5A2-44AB-B76D-44F3C32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Kompozitni indeksi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3424-7A96-4699-BF3D-7FDF4A891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Indeks kreiran nad više kolona</a:t>
            </a:r>
          </a:p>
          <a:p>
            <a:r>
              <a:rPr lang="sr-Latn-RS" dirty="0"/>
              <a:t>U okviru ovakvog indeksa, data entry su sortirani najpre na osnovu prvog search key-a, pa potom na osnovu drugog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B0F542-998D-407D-94DE-DA820B213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0264" y="1713391"/>
            <a:ext cx="4900450" cy="14052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AE8F19-3596-45D9-9C6D-2F56602E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3429000"/>
            <a:ext cx="5561710" cy="27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medijuma za skladištenje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Primarna skladišta</a:t>
            </a:r>
          </a:p>
          <a:p>
            <a:r>
              <a:rPr lang="sr-Latn-RS" sz="2800" dirty="0"/>
              <a:t>Sekundarna skladišta</a:t>
            </a:r>
          </a:p>
          <a:p>
            <a:r>
              <a:rPr lang="sr-Latn-RS" sz="2800" dirty="0"/>
              <a:t>Tercijalna skladišta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30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Blokovi, Slogovi, Fajlovi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Blok (Stranica) – osnovna jedinica transfera između glavne memorije i hard diska</a:t>
            </a:r>
          </a:p>
          <a:p>
            <a:r>
              <a:rPr lang="sr-Latn-RS" dirty="0"/>
              <a:t>Slog – red, torka (locira se uz pomoć RID-a)</a:t>
            </a:r>
          </a:p>
          <a:p>
            <a:r>
              <a:rPr lang="sr-Latn-RS" dirty="0"/>
              <a:t>Fajl – kolekcija blokova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28AC0B-4026-4C70-9A71-46EA6AC1C0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1923" y="2249488"/>
            <a:ext cx="3555766" cy="3541712"/>
          </a:xfrm>
        </p:spPr>
      </p:pic>
    </p:spTree>
    <p:extLst>
      <p:ext uri="{BB962C8B-B14F-4D97-AF65-F5344CB8AC3E}">
        <p14:creationId xmlns:p14="http://schemas.microsoft.com/office/powerpoint/2010/main" val="152861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fajlova na Disku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53332" cy="3541714"/>
          </a:xfrm>
        </p:spPr>
        <p:txBody>
          <a:bodyPr>
            <a:normAutofit/>
          </a:bodyPr>
          <a:lstStyle/>
          <a:p>
            <a:r>
              <a:rPr lang="sr-Latn-RS" sz="2800" dirty="0"/>
              <a:t>Cilj: Naći način na koji fizički uskladištiti podatke na disk, tako da bi im se najefikasnije pristupallo</a:t>
            </a:r>
          </a:p>
          <a:p>
            <a:r>
              <a:rPr lang="sr-Latn-RS" sz="2800" dirty="0"/>
              <a:t>Načini organizacije fajlova:</a:t>
            </a:r>
          </a:p>
          <a:p>
            <a:pPr lvl="1"/>
            <a:r>
              <a:rPr lang="sr-Latn-RS" sz="2400" i="1" dirty="0"/>
              <a:t>Heap Files</a:t>
            </a:r>
          </a:p>
          <a:p>
            <a:pPr lvl="1"/>
            <a:r>
              <a:rPr lang="sr-Latn-RS" sz="2400" i="1" dirty="0"/>
              <a:t>Sorted Files</a:t>
            </a:r>
          </a:p>
          <a:p>
            <a:pPr lvl="1"/>
            <a:r>
              <a:rPr lang="sr-Latn-RS" sz="2400" i="1" dirty="0"/>
              <a:t>Hashed Files</a:t>
            </a:r>
          </a:p>
        </p:txBody>
      </p:sp>
    </p:spTree>
    <p:extLst>
      <p:ext uri="{BB962C8B-B14F-4D97-AF65-F5344CB8AC3E}">
        <p14:creationId xmlns:p14="http://schemas.microsoft.com/office/powerpoint/2010/main" val="40412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53332" cy="3541714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Pomoćna, uređena struktura podataka koja ubrzava određene vrste pretraga (na osnovu ključa pretrage)</a:t>
            </a:r>
          </a:p>
          <a:p>
            <a:r>
              <a:rPr lang="sr-Latn-RS" dirty="0"/>
              <a:t>Onovna ideja: indeks na kraju knjige</a:t>
            </a:r>
            <a:endParaRPr lang="en-US" dirty="0"/>
          </a:p>
          <a:p>
            <a:r>
              <a:rPr lang="en-US" dirty="0"/>
              <a:t>Za </a:t>
            </a:r>
            <a:r>
              <a:rPr lang="sr-Latn-RS" dirty="0"/>
              <a:t>svako polje pretrage (k) u indeksu se čuva odgovarajući data entry (k*)</a:t>
            </a:r>
          </a:p>
          <a:p>
            <a:r>
              <a:rPr lang="sr-Latn-RS" dirty="0"/>
              <a:t>Sadržaj data entry-a može biti:</a:t>
            </a:r>
          </a:p>
          <a:p>
            <a:pPr lvl="1"/>
            <a:r>
              <a:rPr lang="sr-Latn-RS" dirty="0"/>
              <a:t>Sam slog </a:t>
            </a:r>
          </a:p>
          <a:p>
            <a:pPr lvl="1"/>
            <a:r>
              <a:rPr lang="sr-Latn-RS" dirty="0"/>
              <a:t>Par (k, rid)</a:t>
            </a:r>
          </a:p>
          <a:p>
            <a:pPr lvl="1"/>
            <a:r>
              <a:rPr lang="sr-Latn-RS" dirty="0"/>
              <a:t>Par (k, rid list)</a:t>
            </a:r>
          </a:p>
          <a:p>
            <a:endParaRPr lang="sr-Latn-RS" sz="2800" dirty="0"/>
          </a:p>
          <a:p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16228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98CF-51FC-47E3-9E67-C59C05B9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iNdeksa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EA94-428B-4035-A0FC-46EA78BC3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Klasterovani i neklasterovani</a:t>
            </a:r>
          </a:p>
          <a:p>
            <a:r>
              <a:rPr lang="en-US" dirty="0"/>
              <a:t>P</a:t>
            </a:r>
            <a:r>
              <a:rPr lang="sr-Latn-RS" dirty="0"/>
              <a:t>rimarni i sekundarni</a:t>
            </a:r>
          </a:p>
          <a:p>
            <a:r>
              <a:rPr lang="sr-Latn-RS" dirty="0"/>
              <a:t>Gusti (dense) i retki (sparse)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EA046A-CCBD-4D8F-A1AD-7E7D7FFCB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1931" y="749778"/>
            <a:ext cx="5335480" cy="23834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62A83F-A4C7-4936-9B45-446CAC60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77" y="3429000"/>
            <a:ext cx="3812681" cy="30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 kao strukture podataka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53332" cy="3541714"/>
          </a:xfrm>
        </p:spPr>
        <p:txBody>
          <a:bodyPr>
            <a:normAutofit/>
          </a:bodyPr>
          <a:lstStyle/>
          <a:p>
            <a:r>
              <a:rPr lang="sr-Latn-RS" sz="2800" dirty="0"/>
              <a:t>Hash bazirani indeksi</a:t>
            </a:r>
          </a:p>
          <a:p>
            <a:r>
              <a:rPr lang="sr-Latn-RS" sz="2800" dirty="0"/>
              <a:t>Indeksi bazirani na strukturi stabla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7971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DAB-1246-44EE-961A-D09AB6E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HASH Bazirani indeksi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051CC-6AA8-4244-AA67-D85BF564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4" y="2474095"/>
            <a:ext cx="7877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7B99-E6AA-4731-B6E4-3C3EF95F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indeksi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32524-7C15-4117-B27B-4D303FF65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78" y="2212129"/>
            <a:ext cx="7244068" cy="367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020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1955</TotalTime>
  <Words>313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Skladištenje i indeksi </vt:lpstr>
      <vt:lpstr>Tipovi medijuma za skladištenje</vt:lpstr>
      <vt:lpstr>Blokovi, Slogovi, Fajlovi</vt:lpstr>
      <vt:lpstr>Organizacija fajlova na Disku</vt:lpstr>
      <vt:lpstr>Indeksi</vt:lpstr>
      <vt:lpstr>Tipovi iNdeksa</vt:lpstr>
      <vt:lpstr>Indeksi kao strukture podataka</vt:lpstr>
      <vt:lpstr>HASH Bazirani indeksi</vt:lpstr>
      <vt:lpstr>B+ Tree bazirani indeksi</vt:lpstr>
      <vt:lpstr>Organizacija podataka kod POSTGRSQL-a</vt:lpstr>
      <vt:lpstr>TiPOVI Indeksa KOD Postresql-a</vt:lpstr>
      <vt:lpstr>Primer – Kreiranje indeksa</vt:lpstr>
      <vt:lpstr>Primer – parcijalni indeks</vt:lpstr>
      <vt:lpstr>Kompozitni indeksi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Skladištenje i indeksi</dc:title>
  <dc:creator>Mitar Miric</dc:creator>
  <cp:lastModifiedBy>Mitar Miric</cp:lastModifiedBy>
  <cp:revision>37</cp:revision>
  <dcterms:created xsi:type="dcterms:W3CDTF">2020-08-25T11:05:17Z</dcterms:created>
  <dcterms:modified xsi:type="dcterms:W3CDTF">2020-08-31T20:14:53Z</dcterms:modified>
</cp:coreProperties>
</file>