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8" r:id="rId5"/>
    <p:sldId id="270" r:id="rId6"/>
    <p:sldId id="271" r:id="rId7"/>
    <p:sldId id="273" r:id="rId8"/>
    <p:sldId id="269" r:id="rId9"/>
    <p:sldId id="274" r:id="rId10"/>
    <p:sldId id="275" r:id="rId11"/>
    <p:sldId id="277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B590-8A4B-4ABE-8697-E2E7A1AA5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4400" dirty="0"/>
              <a:t>Obrada transakcija, planovi izvršavanja, izolacija i zaključavanje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F94D6-8F22-4C05-B3B4-229ED1B27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Dimitrije Mitić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7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7576-6D32-4947-927C-DE5488EF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TWO-PHASE 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C0D8-DDFA-477A-99B4-1E93E27754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Baziran na korišćenju shared/exclusive lock-ovima</a:t>
            </a:r>
          </a:p>
          <a:p>
            <a:r>
              <a:rPr lang="sr-Latn-RS" dirty="0"/>
              <a:t>Dve faze:</a:t>
            </a:r>
          </a:p>
          <a:p>
            <a:pPr lvl="1"/>
            <a:r>
              <a:rPr lang="sr-Latn-RS" dirty="0"/>
              <a:t>Expanding – pribavljanje lock-ova</a:t>
            </a:r>
          </a:p>
          <a:p>
            <a:pPr lvl="1"/>
            <a:r>
              <a:rPr lang="sr-Latn-RS" dirty="0"/>
              <a:t>Shrinking – oslobađanje zauzetih lockova</a:t>
            </a:r>
          </a:p>
          <a:p>
            <a:r>
              <a:rPr lang="sr-Latn-RS" dirty="0"/>
              <a:t>Striktna varijanta</a:t>
            </a:r>
          </a:p>
          <a:p>
            <a:r>
              <a:rPr lang="sr-Latn-RS" dirty="0"/>
              <a:t>Problemi:</a:t>
            </a:r>
          </a:p>
          <a:p>
            <a:pPr lvl="1"/>
            <a:r>
              <a:rPr lang="sr-Latn-RS" dirty="0"/>
              <a:t>Deadlock</a:t>
            </a:r>
          </a:p>
          <a:p>
            <a:pPr lvl="1"/>
            <a:r>
              <a:rPr lang="sr-Latn-RS" dirty="0"/>
              <a:t>Starvation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6F7A55-42E5-4D91-89E1-19FB01AB83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8770" y="3767611"/>
            <a:ext cx="3322842" cy="26907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69CAAF-E787-41DC-8697-059EF7715887}"/>
              </a:ext>
            </a:extLst>
          </p:cNvPr>
          <p:cNvSpPr txBox="1"/>
          <p:nvPr/>
        </p:nvSpPr>
        <p:spPr>
          <a:xfrm>
            <a:off x="7723572" y="342900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Deadlock problem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FDF3F-DC7D-443F-A95E-E8A7D7F1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357" y="1811073"/>
            <a:ext cx="2717330" cy="1417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40615B-CD77-4B00-A8E5-C8CA117AA824}"/>
              </a:ext>
            </a:extLst>
          </p:cNvPr>
          <p:cNvSpPr txBox="1"/>
          <p:nvPr/>
        </p:nvSpPr>
        <p:spPr>
          <a:xfrm>
            <a:off x="7734525" y="1441741"/>
            <a:ext cx="217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Shared/Exclusive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A9F1-38BA-4E76-86E9-962F36E9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Postgresql - TRANSAKCIJE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D59B-A139-4519-9DC8-9F7FD1AAAF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Svaka transakcija ima svoj ID (txid)</a:t>
            </a:r>
          </a:p>
          <a:p>
            <a:r>
              <a:rPr lang="sr-Latn-RS" dirty="0"/>
              <a:t>Startovanje transakcije: BEGIN (BEGIN TRANSACTION, BEGIN WORK)</a:t>
            </a:r>
          </a:p>
          <a:p>
            <a:r>
              <a:rPr lang="sr-Latn-RS" dirty="0"/>
              <a:t>Okončanje transakcije: COMMIT, ROLLBACK</a:t>
            </a:r>
          </a:p>
          <a:p>
            <a:r>
              <a:rPr lang="sr-Latn-RS" dirty="0"/>
              <a:t>Granularnija kontrola: SAVEPOINT, ROLLBACK TO</a:t>
            </a:r>
          </a:p>
          <a:p>
            <a:endParaRPr lang="sr-Latn-RS" dirty="0"/>
          </a:p>
          <a:p>
            <a:pPr lvl="1"/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9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A9F1-38BA-4E76-86E9-962F36E9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Postgresql - MVCC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D59B-A139-4519-9DC8-9F7FD1AAAF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Čuvaju se više verzija istog reda (tuple)</a:t>
            </a:r>
          </a:p>
          <a:p>
            <a:r>
              <a:rPr lang="sr-Latn-RS" dirty="0"/>
              <a:t>Operacije čitanja i upisa se ne blokiraju</a:t>
            </a:r>
          </a:p>
          <a:p>
            <a:r>
              <a:rPr lang="sr-Latn-RS" dirty="0"/>
              <a:t> Dodatna polja: t_xmin, t_xmax</a:t>
            </a:r>
          </a:p>
          <a:p>
            <a:r>
              <a:rPr lang="sr-Latn-RS" dirty="0"/>
              <a:t>Snapshot - koje su transakcije u datom trenutku aktivne,  a koje ne</a:t>
            </a:r>
          </a:p>
          <a:p>
            <a:r>
              <a:rPr lang="sr-Latn-RS" dirty="0"/>
              <a:t>Clog – trenutni status svake transakcije</a:t>
            </a:r>
          </a:p>
          <a:p>
            <a:r>
              <a:rPr lang="sr-Latn-RS" dirty="0"/>
              <a:t>Vidljivost reda: (t_xmin,t_xmax) + clog + Snapshot</a:t>
            </a:r>
          </a:p>
          <a:p>
            <a:pPr lvl="1"/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462F7-EA8D-40E4-AD34-F3D5AD1A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22" y="2249486"/>
            <a:ext cx="5070383" cy="28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C09-CF17-40EC-AC93-C0AEA902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Nivoi izolacije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87FE-7098-4E92-9EEE-6B85D25C4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Read Uncommited</a:t>
            </a:r>
          </a:p>
          <a:p>
            <a:r>
              <a:rPr lang="sr-Latn-RS" dirty="0"/>
              <a:t>Read Commited</a:t>
            </a:r>
          </a:p>
          <a:p>
            <a:pPr lvl="1"/>
            <a:r>
              <a:rPr lang="sr-Latn-RS" dirty="0"/>
              <a:t>Sprečava Dirty Read</a:t>
            </a:r>
          </a:p>
          <a:p>
            <a:pPr lvl="1"/>
            <a:r>
              <a:rPr lang="sr-Latn-RS" dirty="0"/>
              <a:t>Ne sprečava Unrepeatable read i Phantom read probleme</a:t>
            </a:r>
          </a:p>
          <a:p>
            <a:r>
              <a:rPr lang="sr-Latn-RS" dirty="0"/>
              <a:t>Repeatable Read</a:t>
            </a:r>
          </a:p>
          <a:p>
            <a:pPr lvl="1"/>
            <a:r>
              <a:rPr lang="sr-Latn-RS" dirty="0"/>
              <a:t>Sprečava Dirty Read, Unrepeatablei Phantom Read probleme</a:t>
            </a:r>
          </a:p>
          <a:p>
            <a:pPr lvl="1"/>
            <a:r>
              <a:rPr lang="sr-Latn-RS" dirty="0"/>
              <a:t>Ne sprečava anomalije serijalizacije</a:t>
            </a:r>
          </a:p>
          <a:p>
            <a:r>
              <a:rPr lang="sr-Latn-RS" dirty="0"/>
              <a:t>Serializable</a:t>
            </a:r>
          </a:p>
          <a:p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3FD3A-FD39-40A0-99D5-4DFEDDB091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C09-CF17-40EC-AC93-C0AEA902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Nivoi izolacije - READ COMMITED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F77215-7675-4136-9079-CEACD1B2D8D6}"/>
              </a:ext>
            </a:extLst>
          </p:cNvPr>
          <p:cNvGrpSpPr/>
          <p:nvPr/>
        </p:nvGrpSpPr>
        <p:grpSpPr>
          <a:xfrm>
            <a:off x="2006328" y="2032987"/>
            <a:ext cx="7430635" cy="3495873"/>
            <a:chOff x="0" y="0"/>
            <a:chExt cx="5827395" cy="22472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C47AA8E-7635-4BC4-BC1B-00E27A57D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827395" cy="202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 Box 28">
              <a:extLst>
                <a:ext uri="{FF2B5EF4-FFF2-40B4-BE49-F238E27FC236}">
                  <a16:creationId xmlns:a16="http://schemas.microsoft.com/office/drawing/2014/main" id="{AFB09881-01FD-450C-9759-D52BEBA36F91}"/>
                </a:ext>
              </a:extLst>
            </p:cNvPr>
            <p:cNvSpPr txBox="1"/>
            <p:nvPr/>
          </p:nvSpPr>
          <p:spPr>
            <a:xfrm>
              <a:off x="0" y="2076451"/>
              <a:ext cx="5827395" cy="170804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11 Primer Read Commited transakcije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25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C09-CF17-40EC-AC93-C0AEA902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Nivoi izolacije – Repeatable read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2DC59A-F574-42F4-A9A3-514FCECFCCC8}"/>
              </a:ext>
            </a:extLst>
          </p:cNvPr>
          <p:cNvGrpSpPr/>
          <p:nvPr/>
        </p:nvGrpSpPr>
        <p:grpSpPr>
          <a:xfrm>
            <a:off x="2101934" y="1905781"/>
            <a:ext cx="7984955" cy="3949354"/>
            <a:chOff x="0" y="0"/>
            <a:chExt cx="5819775" cy="22782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2B028BC-8020-4EF1-B0BE-764B61D31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819775" cy="20072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Text Box 27">
              <a:extLst>
                <a:ext uri="{FF2B5EF4-FFF2-40B4-BE49-F238E27FC236}">
                  <a16:creationId xmlns:a16="http://schemas.microsoft.com/office/drawing/2014/main" id="{9C2C2383-F811-47C2-8B3E-74779CA3CDBB}"/>
                </a:ext>
              </a:extLst>
            </p:cNvPr>
            <p:cNvSpPr txBox="1"/>
            <p:nvPr/>
          </p:nvSpPr>
          <p:spPr>
            <a:xfrm>
              <a:off x="0" y="2061210"/>
              <a:ext cx="5819775" cy="21704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12 Primer funkcionisanja  Repeatable Read nivoa izolacije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81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C09-CF17-40EC-AC93-C0AEA902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Nivoi izolacije – Lost update problem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759F3F-B24D-473A-A5C3-4929E3D70682}"/>
              </a:ext>
            </a:extLst>
          </p:cNvPr>
          <p:cNvGrpSpPr/>
          <p:nvPr/>
        </p:nvGrpSpPr>
        <p:grpSpPr>
          <a:xfrm>
            <a:off x="2799039" y="1740024"/>
            <a:ext cx="6590745" cy="2370338"/>
            <a:chOff x="0" y="0"/>
            <a:chExt cx="5676900" cy="22155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8A5502-3094-458C-80B7-0CB7720C0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676900" cy="186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32">
              <a:extLst>
                <a:ext uri="{FF2B5EF4-FFF2-40B4-BE49-F238E27FC236}">
                  <a16:creationId xmlns:a16="http://schemas.microsoft.com/office/drawing/2014/main" id="{69BFA155-5598-4ECC-8952-B75CDF021B61}"/>
                </a:ext>
              </a:extLst>
            </p:cNvPr>
            <p:cNvSpPr txBox="1"/>
            <p:nvPr/>
          </p:nvSpPr>
          <p:spPr>
            <a:xfrm>
              <a:off x="0" y="1927860"/>
              <a:ext cx="5676900" cy="28765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13 Lost Update problem kod Read Commited nivoa izolacije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9ACE7B-185A-427E-99EB-99A3A7738BD2}"/>
              </a:ext>
            </a:extLst>
          </p:cNvPr>
          <p:cNvGrpSpPr/>
          <p:nvPr/>
        </p:nvGrpSpPr>
        <p:grpSpPr>
          <a:xfrm>
            <a:off x="2799038" y="4442155"/>
            <a:ext cx="6664557" cy="1887624"/>
            <a:chOff x="0" y="0"/>
            <a:chExt cx="5829300" cy="161353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BFC4D73-466C-484B-9F0C-222C7E3F6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829300" cy="126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 Box 36">
              <a:extLst>
                <a:ext uri="{FF2B5EF4-FFF2-40B4-BE49-F238E27FC236}">
                  <a16:creationId xmlns:a16="http://schemas.microsoft.com/office/drawing/2014/main" id="{39025718-4A46-441F-A069-1660B9846F34}"/>
                </a:ext>
              </a:extLst>
            </p:cNvPr>
            <p:cNvSpPr txBox="1"/>
            <p:nvPr/>
          </p:nvSpPr>
          <p:spPr>
            <a:xfrm>
              <a:off x="0" y="1325880"/>
              <a:ext cx="5829300" cy="28765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14	 Primer </a:t>
              </a:r>
              <a:r>
                <a:rPr lang="sr-Latn-R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sprečavanja Lost Update-a korišćenjem Repeatable Read nivoa izolacije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65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C09-CF17-40EC-AC93-C0AEA902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Nivoi izolacije – anomalije serijalizacije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96B4E5-38C4-43E8-8052-38D5FC81D0C5}"/>
              </a:ext>
            </a:extLst>
          </p:cNvPr>
          <p:cNvGrpSpPr/>
          <p:nvPr/>
        </p:nvGrpSpPr>
        <p:grpSpPr>
          <a:xfrm>
            <a:off x="2815776" y="1767094"/>
            <a:ext cx="7340277" cy="4472388"/>
            <a:chOff x="0" y="124679"/>
            <a:chExt cx="5829300" cy="365484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EDAD54-5B1F-4F19-9BCA-89570AAC5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" y="124679"/>
              <a:ext cx="5608320" cy="33576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38">
              <a:extLst>
                <a:ext uri="{FF2B5EF4-FFF2-40B4-BE49-F238E27FC236}">
                  <a16:creationId xmlns:a16="http://schemas.microsoft.com/office/drawing/2014/main" id="{DC3BE84F-4310-4474-9A62-6A39754C68A2}"/>
                </a:ext>
              </a:extLst>
            </p:cNvPr>
            <p:cNvSpPr txBox="1"/>
            <p:nvPr/>
          </p:nvSpPr>
          <p:spPr>
            <a:xfrm>
              <a:off x="0" y="3550921"/>
              <a:ext cx="5829300" cy="2286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15 Primer Write Skew anomalija kod Repeatable Read nivoa izolacije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65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C09-CF17-40EC-AC93-C0AEA902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Nivoi izolacije – Serializable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C823DE-4CDC-46CA-8DE8-95D74929C299}"/>
              </a:ext>
            </a:extLst>
          </p:cNvPr>
          <p:cNvGrpSpPr/>
          <p:nvPr/>
        </p:nvGrpSpPr>
        <p:grpSpPr>
          <a:xfrm>
            <a:off x="2565646" y="1757775"/>
            <a:ext cx="7723573" cy="4481707"/>
            <a:chOff x="0" y="0"/>
            <a:chExt cx="5829300" cy="28422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53C8FC-24B9-4DFC-A763-83A0E46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829300" cy="2606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45C5574B-D4B7-44D0-807C-5A3B9E63005A}"/>
                </a:ext>
              </a:extLst>
            </p:cNvPr>
            <p:cNvSpPr txBox="1"/>
            <p:nvPr/>
          </p:nvSpPr>
          <p:spPr>
            <a:xfrm>
              <a:off x="0" y="2659381"/>
              <a:ext cx="5829300" cy="18288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16 Primer sprečavanja Write skew anomalije korišćenjem Serailizable nivoa izolacije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00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C09-CF17-40EC-AC93-C0AEA902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Eksplicitno zaključavanje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87FE-7098-4E92-9EEE-6B85D25C4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sz="2000" dirty="0"/>
              <a:t>Korisnik eksplicitno kontrolise pristup podacima (tabela, red, stranica)</a:t>
            </a:r>
          </a:p>
          <a:p>
            <a:r>
              <a:rPr lang="sr-Latn-RS" sz="2000" dirty="0"/>
              <a:t> Modovi zaključavanja i konflikti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6FDD65-B1C7-460D-A0F3-3ED69FB7171E}"/>
              </a:ext>
            </a:extLst>
          </p:cNvPr>
          <p:cNvGrpSpPr/>
          <p:nvPr/>
        </p:nvGrpSpPr>
        <p:grpSpPr>
          <a:xfrm>
            <a:off x="2431411" y="3725860"/>
            <a:ext cx="7326002" cy="2513622"/>
            <a:chOff x="0" y="0"/>
            <a:chExt cx="5821680" cy="17754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5C7BEE-77E5-4888-B2A5-351B34242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821680" cy="152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 Box 44">
              <a:extLst>
                <a:ext uri="{FF2B5EF4-FFF2-40B4-BE49-F238E27FC236}">
                  <a16:creationId xmlns:a16="http://schemas.microsoft.com/office/drawing/2014/main" id="{B250AC51-153A-4B2B-A9F1-2B791B88F624}"/>
                </a:ext>
              </a:extLst>
            </p:cNvPr>
            <p:cNvSpPr txBox="1"/>
            <p:nvPr/>
          </p:nvSpPr>
          <p:spPr>
            <a:xfrm>
              <a:off x="0" y="1577341"/>
              <a:ext cx="5821680" cy="19812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17 Modovi zaključavanja tabela</a:t>
              </a:r>
              <a:r>
                <a:rPr lang="en-US" sz="1100" i="0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[9]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78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4F61F-3CA8-421F-A2FC-1D09710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Transakcije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17B658-2999-4590-8239-84BDC6E580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sz="2800" dirty="0"/>
              <a:t>DBMS kao višekorisnički sistem</a:t>
            </a:r>
          </a:p>
          <a:p>
            <a:r>
              <a:rPr lang="sr-Latn-RS" sz="2800" dirty="0"/>
              <a:t>Transakcija – program u izvršenju DBMS-a (logička jedinica obrade podataka)</a:t>
            </a:r>
          </a:p>
          <a:p>
            <a:r>
              <a:rPr lang="sr-Latn-RS" sz="2800" dirty="0"/>
              <a:t>Sastoji se od </a:t>
            </a:r>
            <a:r>
              <a:rPr lang="sr-Latn-RS" sz="2800" i="1" dirty="0"/>
              <a:t>read </a:t>
            </a:r>
            <a:r>
              <a:rPr lang="sr-Latn-RS" sz="2800" dirty="0"/>
              <a:t> i </a:t>
            </a:r>
            <a:r>
              <a:rPr lang="sr-Latn-RS" sz="2800" i="1" dirty="0"/>
              <a:t>write </a:t>
            </a:r>
            <a:r>
              <a:rPr lang="sr-Latn-RS" sz="2800" dirty="0"/>
              <a:t>operacija </a:t>
            </a:r>
          </a:p>
          <a:p>
            <a:r>
              <a:rPr lang="sr-Latn-RS" sz="2800" dirty="0"/>
              <a:t>Krajnje stanje u kome se mogu naći: COMMITED ili ABORTED</a:t>
            </a:r>
          </a:p>
          <a:p>
            <a:r>
              <a:rPr lang="sr-Latn-RS" sz="2800" dirty="0"/>
              <a:t>Kontrola konkurencije i oporavak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30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C09-CF17-40EC-AC93-C0AEA902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Eksplicitno zaključavanje - primer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64FA55-E194-4C39-BBF4-B0926A378169}"/>
              </a:ext>
            </a:extLst>
          </p:cNvPr>
          <p:cNvGrpSpPr/>
          <p:nvPr/>
        </p:nvGrpSpPr>
        <p:grpSpPr>
          <a:xfrm>
            <a:off x="2139519" y="1805903"/>
            <a:ext cx="8136828" cy="4079992"/>
            <a:chOff x="0" y="0"/>
            <a:chExt cx="5821680" cy="329946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92D097A-416F-4EA4-AB2A-49478428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821680" cy="3063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Text Box 47">
              <a:extLst>
                <a:ext uri="{FF2B5EF4-FFF2-40B4-BE49-F238E27FC236}">
                  <a16:creationId xmlns:a16="http://schemas.microsoft.com/office/drawing/2014/main" id="{859DF2F5-7131-45F5-BD95-08176589727C}"/>
                </a:ext>
              </a:extLst>
            </p:cNvPr>
            <p:cNvSpPr txBox="1"/>
            <p:nvPr/>
          </p:nvSpPr>
          <p:spPr>
            <a:xfrm>
              <a:off x="0" y="3116581"/>
              <a:ext cx="5821680" cy="18288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18 Primer eksplicitnog </a:t>
              </a:r>
              <a:r>
                <a:rPr lang="sr-Latn-R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zaključavanja tabele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47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C09-CF17-40EC-AC93-C0AEA902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Eksplicitno zaključavanje - redovi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C2090C-6CF9-499E-AEB4-F3E6DA3629F9}"/>
              </a:ext>
            </a:extLst>
          </p:cNvPr>
          <p:cNvGrpSpPr/>
          <p:nvPr/>
        </p:nvGrpSpPr>
        <p:grpSpPr>
          <a:xfrm>
            <a:off x="971401" y="2521258"/>
            <a:ext cx="3795908" cy="2138371"/>
            <a:chOff x="0" y="0"/>
            <a:chExt cx="4975860" cy="246126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9ACD0B-BD92-423A-A1A3-B023BF294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75860" cy="2179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50">
              <a:extLst>
                <a:ext uri="{FF2B5EF4-FFF2-40B4-BE49-F238E27FC236}">
                  <a16:creationId xmlns:a16="http://schemas.microsoft.com/office/drawing/2014/main" id="{C7523034-1303-4ECF-9FE3-E95CB4E8C37A}"/>
                </a:ext>
              </a:extLst>
            </p:cNvPr>
            <p:cNvSpPr txBox="1"/>
            <p:nvPr/>
          </p:nvSpPr>
          <p:spPr>
            <a:xfrm>
              <a:off x="0" y="2232661"/>
              <a:ext cx="4975860" cy="2286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19 Modovi zaključavanja redova </a:t>
              </a:r>
              <a:r>
                <a:rPr lang="en-US" sz="1100" i="0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[9]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FFC92D9-C57B-435E-B475-DD133C3669B1}"/>
              </a:ext>
            </a:extLst>
          </p:cNvPr>
          <p:cNvGrpSpPr/>
          <p:nvPr/>
        </p:nvGrpSpPr>
        <p:grpSpPr>
          <a:xfrm>
            <a:off x="5033382" y="2317384"/>
            <a:ext cx="6418811" cy="2734010"/>
            <a:chOff x="0" y="0"/>
            <a:chExt cx="5821680" cy="224790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2A22CD-B36B-4F45-90CB-A90C76148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821680" cy="1988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Text Box 53">
              <a:extLst>
                <a:ext uri="{FF2B5EF4-FFF2-40B4-BE49-F238E27FC236}">
                  <a16:creationId xmlns:a16="http://schemas.microsoft.com/office/drawing/2014/main" id="{23C92D89-E596-43BD-8592-82104C112582}"/>
                </a:ext>
              </a:extLst>
            </p:cNvPr>
            <p:cNvSpPr txBox="1"/>
            <p:nvPr/>
          </p:nvSpPr>
          <p:spPr>
            <a:xfrm>
              <a:off x="0" y="2042161"/>
              <a:ext cx="5821680" cy="20574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20 Primer zaključavanja reda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75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4F61F-3CA8-421F-A2FC-1D09710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</a:t>
            </a:r>
            <a:r>
              <a:rPr lang="sr-Latn-RS" dirty="0"/>
              <a:t>svojstva</a:t>
            </a:r>
            <a:r>
              <a:rPr lang="en-US" dirty="0"/>
              <a:t> </a:t>
            </a:r>
            <a:r>
              <a:rPr lang="sr-Latn-RS" dirty="0"/>
              <a:t>Transakcije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17B658-2999-4590-8239-84BDC6E580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Atomičnost</a:t>
            </a:r>
          </a:p>
          <a:p>
            <a:r>
              <a:rPr lang="sr-Latn-RS" sz="2800" dirty="0"/>
              <a:t>Konzistentnost</a:t>
            </a:r>
          </a:p>
          <a:p>
            <a:r>
              <a:rPr lang="sr-Latn-RS" sz="2800" dirty="0"/>
              <a:t>Izolacija</a:t>
            </a:r>
          </a:p>
          <a:p>
            <a:r>
              <a:rPr lang="sr-Latn-RS" sz="2800" dirty="0"/>
              <a:t>Postojanost</a:t>
            </a:r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9750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527B5-EC9A-4A7D-90CB-9A7EF013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3" y="1066802"/>
            <a:ext cx="4649783" cy="823912"/>
          </a:xfrm>
        </p:spPr>
        <p:txBody>
          <a:bodyPr>
            <a:normAutofit/>
          </a:bodyPr>
          <a:lstStyle/>
          <a:p>
            <a:r>
              <a:rPr lang="sr-Latn-RS" sz="2800" dirty="0"/>
              <a:t>Kontrola konkurencije</a:t>
            </a: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17B658-2999-4590-8239-84BDC6E58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08" y="2070099"/>
            <a:ext cx="4878391" cy="2717801"/>
          </a:xfrm>
        </p:spPr>
        <p:txBody>
          <a:bodyPr>
            <a:normAutofit fontScale="85000" lnSpcReduction="20000"/>
          </a:bodyPr>
          <a:lstStyle/>
          <a:p>
            <a:r>
              <a:rPr lang="sr-Latn-RS" sz="2800" dirty="0"/>
              <a:t>Stara se o svojstvu izolacije</a:t>
            </a:r>
          </a:p>
          <a:p>
            <a:r>
              <a:rPr lang="sr-Latn-RS" sz="2800" dirty="0"/>
              <a:t>Problemi koji se mogu javiti</a:t>
            </a:r>
          </a:p>
          <a:p>
            <a:pPr lvl="1"/>
            <a:r>
              <a:rPr lang="sr-Latn-RS" sz="2100" dirty="0"/>
              <a:t>Gubitak pri ažuriranju (Lost Update Problem)</a:t>
            </a:r>
          </a:p>
          <a:p>
            <a:pPr lvl="1"/>
            <a:r>
              <a:rPr lang="sr-Latn-RS" sz="2100" dirty="0"/>
              <a:t>Privremeno ažuriranje (Dirty Read)</a:t>
            </a:r>
          </a:p>
          <a:p>
            <a:pPr lvl="1"/>
            <a:r>
              <a:rPr lang="sr-Latn-RS" sz="2100" dirty="0"/>
              <a:t>Neponovljivo čitanje (Unrepeatable Read)</a:t>
            </a:r>
          </a:p>
          <a:p>
            <a:pPr lvl="1"/>
            <a:r>
              <a:rPr lang="sr-Latn-RS" sz="2100" dirty="0"/>
              <a:t>Nekorektno sabiranje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A3AFA-8C25-4237-90D9-CAFB61A10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66802"/>
            <a:ext cx="4646602" cy="823912"/>
          </a:xfrm>
        </p:spPr>
        <p:txBody>
          <a:bodyPr>
            <a:normAutofit/>
          </a:bodyPr>
          <a:lstStyle/>
          <a:p>
            <a:r>
              <a:rPr lang="sr-Latn-RS" sz="2800" dirty="0"/>
              <a:t>Menadžment oporavka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201CE-6572-4215-A940-2A0B0A230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82" y="2070099"/>
            <a:ext cx="4875210" cy="2717801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Stara se o svojstvima Atomičnosti i Postojanosti </a:t>
            </a:r>
          </a:p>
          <a:p>
            <a:r>
              <a:rPr lang="sr-Latn-RS" dirty="0"/>
              <a:t>U koliko dođe do otkaza toku izvršavanja transkacije, baza se mora vratiti na stanje pre početka izvršenja iste</a:t>
            </a:r>
          </a:p>
          <a:p>
            <a:r>
              <a:rPr lang="sr-Latn-RS" dirty="0"/>
              <a:t>Održavanje log fajla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4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4F61F-3CA8-421F-A2FC-1D09710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Rasporedi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17B658-2999-4590-8239-84BDC6E580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Lista operacija iz različitih transakcija, pri čemu je redosled operacija isti kao i kod transakcija</a:t>
            </a:r>
          </a:p>
          <a:p>
            <a:r>
              <a:rPr lang="sr-Latn-RS" dirty="0"/>
              <a:t>Konkretna ili potencijalna sekvenca izvršavanja operacija</a:t>
            </a:r>
          </a:p>
          <a:p>
            <a:r>
              <a:rPr lang="sr-Latn-RS" dirty="0"/>
              <a:t>Konfliktne operacije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4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A9F1-38BA-4E76-86E9-962F36E9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Serijski i Serijabilni rasporedi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D59B-A139-4519-9DC8-9F7FD1AAAF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Serijski rasporedi – transakciije se izvršavaju sekvencijalno</a:t>
            </a:r>
          </a:p>
          <a:p>
            <a:r>
              <a:rPr lang="sr-Latn-RS" dirty="0"/>
              <a:t>Serijabilni raspored – neserijski raspored koji ima iste operacije i isti efekat na bazu kao neki serijski raspored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5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A9F1-38BA-4E76-86E9-962F36E9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Rasporedi - OPORAVAK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D59B-A139-4519-9DC8-9F7FD1AAAF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Recoverable i Nonrecoverable</a:t>
            </a:r>
          </a:p>
          <a:p>
            <a:r>
              <a:rPr lang="sr-Latn-RS" dirty="0"/>
              <a:t>Cascading rollback problem</a:t>
            </a:r>
          </a:p>
          <a:p>
            <a:r>
              <a:rPr lang="sr-Latn-RS" dirty="0"/>
              <a:t>Rešenje:</a:t>
            </a:r>
          </a:p>
          <a:p>
            <a:pPr lvl="1"/>
            <a:r>
              <a:rPr lang="sr-Latn-RS" dirty="0"/>
              <a:t>Cascadless rasporedi</a:t>
            </a:r>
          </a:p>
          <a:p>
            <a:pPr lvl="1"/>
            <a:r>
              <a:rPr lang="sr-Latn-RS" dirty="0"/>
              <a:t>Striktni rasporedi</a:t>
            </a:r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747D59-8673-4E54-8F7C-80D68A1A17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3572" y="2249486"/>
            <a:ext cx="5592113" cy="18863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26B22-19AA-4917-A17B-8534B2C8B99A}"/>
              </a:ext>
            </a:extLst>
          </p:cNvPr>
          <p:cNvSpPr txBox="1"/>
          <p:nvPr/>
        </p:nvSpPr>
        <p:spPr>
          <a:xfrm>
            <a:off x="6782539" y="1803955"/>
            <a:ext cx="417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Recoverable i Norecoverable rasporedi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9D3D4-C805-43E2-8DC4-C25C8DEA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72" y="4713542"/>
            <a:ext cx="5592112" cy="1776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D33C3A-F2CD-46C9-8BA2-DB018D085675}"/>
              </a:ext>
            </a:extLst>
          </p:cNvPr>
          <p:cNvSpPr txBox="1"/>
          <p:nvPr/>
        </p:nvSpPr>
        <p:spPr>
          <a:xfrm>
            <a:off x="7474998" y="4344210"/>
            <a:ext cx="328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Cascading i Cascadless rasporedi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0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4F61F-3CA8-421F-A2FC-1D09710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Kontrola konkurencije - problemi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8B46F9-DA5A-407B-86DB-8F48510589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972800"/>
            <a:ext cx="9258841" cy="3469211"/>
          </a:xfrm>
        </p:spPr>
      </p:pic>
    </p:spTree>
    <p:extLst>
      <p:ext uri="{BB962C8B-B14F-4D97-AF65-F5344CB8AC3E}">
        <p14:creationId xmlns:p14="http://schemas.microsoft.com/office/powerpoint/2010/main" val="201061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A9F1-38BA-4E76-86E9-962F36E9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Protokoli kontrole konkurencije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D59B-A139-4519-9DC8-9F7FD1AAAF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Set pravila kojih se pridržavaju sve transakcije</a:t>
            </a:r>
          </a:p>
          <a:p>
            <a:r>
              <a:rPr lang="sr-Latn-RS" dirty="0"/>
              <a:t>Tehnike kontrole konkurentnog izvršavanja:</a:t>
            </a:r>
          </a:p>
          <a:p>
            <a:pPr lvl="1"/>
            <a:r>
              <a:rPr lang="sr-Latn-RS" dirty="0"/>
              <a:t>Two-phase locking (2PL)</a:t>
            </a:r>
          </a:p>
          <a:p>
            <a:pPr lvl="1"/>
            <a:r>
              <a:rPr lang="sr-Latn-RS" dirty="0"/>
              <a:t>Timestamps</a:t>
            </a:r>
          </a:p>
          <a:p>
            <a:pPr lvl="1"/>
            <a:r>
              <a:rPr lang="sr-Latn-RS" dirty="0"/>
              <a:t>Multi version concurency control (MVCC)</a:t>
            </a:r>
          </a:p>
          <a:p>
            <a:pPr lvl="1"/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44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3126</TotalTime>
  <Words>534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Tw Cen MT</vt:lpstr>
      <vt:lpstr>Circuit</vt:lpstr>
      <vt:lpstr>Obrada transakcija, planovi izvršavanja, izolacija i zaključavanje </vt:lpstr>
      <vt:lpstr>Transakcije</vt:lpstr>
      <vt:lpstr>Acid svojstva Transakcije</vt:lpstr>
      <vt:lpstr>PowerPoint Presentation</vt:lpstr>
      <vt:lpstr>Rasporedi</vt:lpstr>
      <vt:lpstr>Serijski i Serijabilni rasporedi</vt:lpstr>
      <vt:lpstr>Rasporedi - OPORAVAK</vt:lpstr>
      <vt:lpstr>Kontrola konkurencije - problemi</vt:lpstr>
      <vt:lpstr>Protokoli kontrole konkurencije</vt:lpstr>
      <vt:lpstr>TWO-PHASE LOCKING</vt:lpstr>
      <vt:lpstr>Postgresql - TRANSAKCIJE </vt:lpstr>
      <vt:lpstr>Postgresql - MVCC</vt:lpstr>
      <vt:lpstr>Nivoi izolacije</vt:lpstr>
      <vt:lpstr>Nivoi izolacije - READ COMMITED</vt:lpstr>
      <vt:lpstr>Nivoi izolacije – Repeatable read</vt:lpstr>
      <vt:lpstr>Nivoi izolacije – Lost update problem</vt:lpstr>
      <vt:lpstr>Nivoi izolacije – anomalije serijalizacije</vt:lpstr>
      <vt:lpstr>Nivoi izolacije – Serializable</vt:lpstr>
      <vt:lpstr>Eksplicitno zaključavanje</vt:lpstr>
      <vt:lpstr>Eksplicitno zaključavanje - primer</vt:lpstr>
      <vt:lpstr>Eksplicitno zaključavanje - redovi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Skladištenje i indeksi</dc:title>
  <dc:creator>Mitar Miric</dc:creator>
  <cp:lastModifiedBy>Mitar Miric</cp:lastModifiedBy>
  <cp:revision>89</cp:revision>
  <dcterms:created xsi:type="dcterms:W3CDTF">2020-08-25T11:05:17Z</dcterms:created>
  <dcterms:modified xsi:type="dcterms:W3CDTF">2020-08-30T20:39:34Z</dcterms:modified>
</cp:coreProperties>
</file>