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1" r:id="rId6"/>
    <p:sldId id="267" r:id="rId7"/>
    <p:sldId id="268" r:id="rId8"/>
    <p:sldId id="269" r:id="rId9"/>
    <p:sldId id="263" r:id="rId10"/>
    <p:sldId id="271" r:id="rId11"/>
    <p:sldId id="260" r:id="rId12"/>
    <p:sldId id="270" r:id="rId13"/>
    <p:sldId id="272" r:id="rId14"/>
    <p:sldId id="274" r:id="rId15"/>
    <p:sldId id="273"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ндрей Дмитракович" initials="АД" lastIdx="3" clrIdx="0">
    <p:extLst>
      <p:ext uri="{19B8F6BF-5375-455C-9EA6-DF929625EA0E}">
        <p15:presenceInfo xmlns:p15="http://schemas.microsoft.com/office/powerpoint/2012/main" userId="b5e8ebee16ded7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373" autoAdjust="0"/>
  </p:normalViewPr>
  <p:slideViewPr>
    <p:cSldViewPr snapToGrid="0">
      <p:cViewPr varScale="1">
        <p:scale>
          <a:sx n="86" d="100"/>
          <a:sy n="86" d="100"/>
        </p:scale>
        <p:origin x="14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37F01-D667-4AA1-A855-6C071D32A5BF}" type="datetimeFigureOut">
              <a:rPr lang="ru-RU" smtClean="0"/>
              <a:t>12.01.2022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9A15-25E0-4EFC-AE60-5F4B1D2C49DD}" type="slidenum">
              <a:rPr lang="ru-RU" smtClean="0"/>
              <a:t>‹#›</a:t>
            </a:fld>
            <a:endParaRPr lang="ru-RU"/>
          </a:p>
        </p:txBody>
      </p:sp>
    </p:spTree>
    <p:extLst>
      <p:ext uri="{BB962C8B-B14F-4D97-AF65-F5344CB8AC3E}">
        <p14:creationId xmlns:p14="http://schemas.microsoft.com/office/powerpoint/2010/main" val="100345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Мой рассказ будет посвящен асинхронности, что это такое, зачем она нужна, как реализуется асинхронность в </a:t>
            </a:r>
            <a:r>
              <a:rPr lang="en-US" dirty="0"/>
              <a:t>PHP </a:t>
            </a:r>
            <a:r>
              <a:rPr lang="ru-RU" dirty="0"/>
              <a:t>и что нам дают </a:t>
            </a:r>
            <a:r>
              <a:rPr lang="ru-RU" dirty="0" err="1"/>
              <a:t>файберы</a:t>
            </a:r>
            <a:r>
              <a:rPr lang="ru-RU" dirty="0"/>
              <a:t>, которые появились в </a:t>
            </a:r>
            <a:r>
              <a:rPr lang="en-US" dirty="0"/>
              <a:t>PHP 8.1</a:t>
            </a:r>
            <a:r>
              <a:rPr lang="ru-RU" dirty="0"/>
              <a:t> </a:t>
            </a:r>
          </a:p>
        </p:txBody>
      </p:sp>
      <p:sp>
        <p:nvSpPr>
          <p:cNvPr id="4" name="Номер слайда 3"/>
          <p:cNvSpPr>
            <a:spLocks noGrp="1"/>
          </p:cNvSpPr>
          <p:nvPr>
            <p:ph type="sldNum" sz="quarter" idx="5"/>
          </p:nvPr>
        </p:nvSpPr>
        <p:spPr/>
        <p:txBody>
          <a:bodyPr/>
          <a:lstStyle/>
          <a:p>
            <a:fld id="{D89B9A15-25E0-4EFC-AE60-5F4B1D2C49DD}" type="slidenum">
              <a:rPr lang="ru-RU" smtClean="0"/>
              <a:t>1</a:t>
            </a:fld>
            <a:endParaRPr lang="ru-RU"/>
          </a:p>
        </p:txBody>
      </p:sp>
    </p:spTree>
    <p:extLst>
      <p:ext uri="{BB962C8B-B14F-4D97-AF65-F5344CB8AC3E}">
        <p14:creationId xmlns:p14="http://schemas.microsoft.com/office/powerpoint/2010/main" val="28867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Когда у нас есть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 мы можем, например:</a:t>
            </a:r>
            <a:br>
              <a:rPr lang="ru-RU" dirty="0"/>
            </a:br>
            <a:br>
              <a:rPr lang="ru-RU" dirty="0"/>
            </a:br>
            <a:r>
              <a:rPr lang="ru-RU" sz="1200" b="0" i="0" kern="1200" dirty="0">
                <a:solidFill>
                  <a:schemeClr val="tx1"/>
                </a:solidFill>
                <a:effectLst/>
                <a:latin typeface="+mn-lt"/>
                <a:ea typeface="+mn-ea"/>
                <a:cs typeface="+mn-cs"/>
              </a:rPr>
              <a:t>установить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и получить те же </a:t>
            </a:r>
            <a:r>
              <a:rPr lang="ru-RU" sz="1200" b="0" i="0" kern="1200" dirty="0" err="1">
                <a:solidFill>
                  <a:schemeClr val="tx1"/>
                </a:solidFill>
                <a:effectLst/>
                <a:latin typeface="+mn-lt"/>
                <a:ea typeface="+mn-ea"/>
                <a:cs typeface="+mn-cs"/>
              </a:rPr>
              <a:t>affected</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rows</a:t>
            </a:r>
            <a:r>
              <a:rPr lang="ru-RU" sz="1200" b="0" i="0" kern="1200" dirty="0">
                <a:solidFill>
                  <a:schemeClr val="tx1"/>
                </a:solidFill>
                <a:effectLst/>
                <a:latin typeface="+mn-lt"/>
                <a:ea typeface="+mn-ea"/>
                <a:cs typeface="+mn-cs"/>
              </a:rPr>
              <a:t>, которые нам возвращает </a:t>
            </a:r>
            <a:r>
              <a:rPr lang="ru-RU" sz="1200" b="0" i="0" kern="1200" dirty="0" err="1">
                <a:solidFill>
                  <a:schemeClr val="tx1"/>
                </a:solidFill>
                <a:effectLst/>
                <a:latin typeface="+mn-lt"/>
                <a:ea typeface="+mn-ea"/>
                <a:cs typeface="+mn-cs"/>
              </a:rPr>
              <a:t>PDOConnection</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обработать ошибку, добавить в лог;</a:t>
            </a:r>
          </a:p>
          <a:p>
            <a:r>
              <a:rPr lang="ru-RU" sz="1200" b="0" i="0" kern="1200" dirty="0">
                <a:solidFill>
                  <a:schemeClr val="tx1"/>
                </a:solidFill>
                <a:effectLst/>
                <a:latin typeface="+mn-lt"/>
                <a:ea typeface="+mn-ea"/>
                <a:cs typeface="+mn-cs"/>
              </a:rPr>
              <a:t>попытаться заново выполнить запрос, если SQL-сервер ответил ошибкой.</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10</a:t>
            </a:fld>
            <a:endParaRPr lang="ru-RU"/>
          </a:p>
        </p:txBody>
      </p:sp>
    </p:spTree>
    <p:extLst>
      <p:ext uri="{BB962C8B-B14F-4D97-AF65-F5344CB8AC3E}">
        <p14:creationId xmlns:p14="http://schemas.microsoft.com/office/powerpoint/2010/main" val="1029235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111111"/>
                </a:solidFill>
                <a:effectLst/>
                <a:latin typeface="-apple-system"/>
              </a:rPr>
              <a:t>Остается вопрос: мы поставили </a:t>
            </a:r>
            <a:r>
              <a:rPr lang="ru-RU" b="0" i="0" dirty="0" err="1">
                <a:solidFill>
                  <a:srgbClr val="111111"/>
                </a:solidFill>
                <a:effectLst/>
                <a:latin typeface="-apple-system"/>
              </a:rPr>
              <a:t>колбэк</a:t>
            </a:r>
            <a:r>
              <a:rPr lang="ru-RU" b="0" i="0" dirty="0">
                <a:solidFill>
                  <a:srgbClr val="111111"/>
                </a:solidFill>
                <a:effectLst/>
                <a:latin typeface="-apple-system"/>
              </a:rPr>
              <a:t>, а кто будет вызывать </a:t>
            </a:r>
            <a:r>
              <a:rPr lang="ru-RU" dirty="0" err="1"/>
              <a:t>resolve</a:t>
            </a:r>
            <a:r>
              <a:rPr lang="ru-RU" b="0" i="0" dirty="0">
                <a:solidFill>
                  <a:srgbClr val="111111"/>
                </a:solidFill>
                <a:effectLst/>
                <a:latin typeface="-apple-system"/>
              </a:rPr>
              <a:t> и </a:t>
            </a:r>
            <a:r>
              <a:rPr lang="ru-RU" dirty="0" err="1"/>
              <a:t>reject</a:t>
            </a:r>
            <a:r>
              <a:rPr lang="ru-RU" b="0" i="0" dirty="0">
                <a:solidFill>
                  <a:srgbClr val="111111"/>
                </a:solidFill>
                <a:effectLst/>
                <a:latin typeface="-apple-system"/>
              </a:rPr>
              <a:t>?</a:t>
            </a:r>
            <a:br>
              <a:rPr lang="ru-RU" dirty="0"/>
            </a:br>
            <a:br>
              <a:rPr lang="ru-RU" dirty="0"/>
            </a:br>
            <a:r>
              <a:rPr lang="ru-RU" b="0" i="0" dirty="0" err="1">
                <a:solidFill>
                  <a:srgbClr val="111111"/>
                </a:solidFill>
                <a:effectLst/>
                <a:latin typeface="Fira Sans"/>
              </a:rPr>
              <a:t>Event</a:t>
            </a:r>
            <a:r>
              <a:rPr lang="ru-RU" b="0" i="0" dirty="0">
                <a:solidFill>
                  <a:srgbClr val="111111"/>
                </a:solidFill>
                <a:effectLst/>
                <a:latin typeface="Fira Sans"/>
              </a:rPr>
              <a:t> </a:t>
            </a:r>
            <a:r>
              <a:rPr lang="ru-RU" b="0" i="0" dirty="0" err="1">
                <a:solidFill>
                  <a:srgbClr val="111111"/>
                </a:solidFill>
                <a:effectLst/>
                <a:latin typeface="Fira Sans"/>
              </a:rPr>
              <a:t>Loop</a:t>
            </a:r>
            <a:endParaRPr lang="ru-RU" b="0" i="0" dirty="0">
              <a:solidFill>
                <a:srgbClr val="111111"/>
              </a:solidFill>
              <a:effectLst/>
              <a:latin typeface="Fira Sans"/>
            </a:endParaRPr>
          </a:p>
          <a:p>
            <a:pPr algn="l">
              <a:buFont typeface="Arial" panose="020B0604020202020204" pitchFamily="34" charset="0"/>
              <a:buNone/>
            </a:pPr>
            <a:br>
              <a:rPr lang="ru-RU" dirty="0"/>
            </a:br>
            <a:r>
              <a:rPr lang="ru-RU" b="0" i="0" dirty="0">
                <a:solidFill>
                  <a:srgbClr val="111111"/>
                </a:solidFill>
                <a:effectLst/>
                <a:latin typeface="-apple-system"/>
              </a:rPr>
              <a:t>Существует концепция </a:t>
            </a:r>
            <a:r>
              <a:rPr lang="ru-RU" b="1" i="0" dirty="0" err="1">
                <a:solidFill>
                  <a:srgbClr val="111111"/>
                </a:solidFill>
                <a:effectLst/>
                <a:latin typeface="-apple-system"/>
              </a:rPr>
              <a:t>Event</a:t>
            </a:r>
            <a:r>
              <a:rPr lang="ru-RU" b="1" i="0" dirty="0">
                <a:solidFill>
                  <a:srgbClr val="111111"/>
                </a:solidFill>
                <a:effectLst/>
                <a:latin typeface="-apple-system"/>
              </a:rPr>
              <a:t> </a:t>
            </a:r>
            <a:r>
              <a:rPr lang="ru-RU" b="1" i="0" dirty="0" err="1">
                <a:solidFill>
                  <a:srgbClr val="111111"/>
                </a:solidFill>
                <a:effectLst/>
                <a:latin typeface="-apple-system"/>
              </a:rPr>
              <a:t>Loop</a:t>
            </a:r>
            <a:r>
              <a:rPr lang="ru-RU" b="1" i="0" dirty="0">
                <a:solidFill>
                  <a:srgbClr val="111111"/>
                </a:solidFill>
                <a:effectLst/>
                <a:latin typeface="-apple-system"/>
              </a:rPr>
              <a:t> — цикл событий</a:t>
            </a:r>
            <a:r>
              <a:rPr lang="ru-RU" b="0" i="0" dirty="0">
                <a:solidFill>
                  <a:srgbClr val="111111"/>
                </a:solidFill>
                <a:effectLst/>
                <a:latin typeface="-apple-system"/>
              </a:rPr>
              <a:t>. Он умеет обрабатывать сообщения в асинхронной среде. Для асинхронного I/O это будут сообщения от ОС о том, что сокет готов к чтению или записи.</a:t>
            </a:r>
            <a:br>
              <a:rPr lang="ru-RU" dirty="0"/>
            </a:br>
            <a:br>
              <a:rPr lang="ru-RU" dirty="0"/>
            </a:br>
            <a:r>
              <a:rPr lang="ru-RU" b="0" i="0" dirty="0">
                <a:solidFill>
                  <a:srgbClr val="111111"/>
                </a:solidFill>
                <a:effectLst/>
                <a:latin typeface="-apple-system"/>
              </a:rPr>
              <a:t>Как это работает.</a:t>
            </a:r>
            <a:br>
              <a:rPr lang="ru-RU" dirty="0"/>
            </a:br>
            <a:br>
              <a:rPr lang="ru-RU" dirty="0"/>
            </a:br>
            <a:r>
              <a:rPr lang="ru-RU" b="0" i="0" dirty="0">
                <a:solidFill>
                  <a:srgbClr val="111111"/>
                </a:solidFill>
                <a:effectLst/>
                <a:latin typeface="-apple-system"/>
              </a:rPr>
              <a:t>Клиент сообщает </a:t>
            </a: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что его интересует какой-то сокет.</a:t>
            </a:r>
          </a:p>
          <a:p>
            <a:pPr algn="l">
              <a:buFont typeface="Arial" panose="020B0604020202020204" pitchFamily="34" charset="0"/>
              <a:buChar char="•"/>
            </a:pP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опрашивает ОС через системный вызов </a:t>
            </a:r>
            <a:r>
              <a:rPr lang="ru-RU" b="0" i="0" dirty="0" err="1">
                <a:solidFill>
                  <a:srgbClr val="111111"/>
                </a:solidFill>
                <a:effectLst/>
                <a:latin typeface="-apple-system"/>
              </a:rPr>
              <a:t>stream_select</a:t>
            </a:r>
            <a:r>
              <a:rPr lang="ru-RU" b="0" i="0" dirty="0">
                <a:solidFill>
                  <a:srgbClr val="111111"/>
                </a:solidFill>
                <a:effectLst/>
                <a:latin typeface="-apple-system"/>
              </a:rPr>
              <a:t>: готов ли сокет, все ли данные записались, пришли ли данные с другой стороны.</a:t>
            </a:r>
          </a:p>
          <a:p>
            <a:pPr algn="l">
              <a:buFont typeface="Arial" panose="020B0604020202020204" pitchFamily="34" charset="0"/>
              <a:buChar char="•"/>
            </a:pPr>
            <a:r>
              <a:rPr lang="ru-RU" b="0" i="0" dirty="0">
                <a:solidFill>
                  <a:srgbClr val="111111"/>
                </a:solidFill>
                <a:effectLst/>
                <a:latin typeface="-apple-system"/>
              </a:rPr>
              <a:t>Если ОС сообщает, что сокет не готов, заблокирован, то </a:t>
            </a: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повторяет цикл.</a:t>
            </a:r>
          </a:p>
          <a:p>
            <a:pPr algn="l">
              <a:buFont typeface="Arial" panose="020B0604020202020204" pitchFamily="34" charset="0"/>
              <a:buChar char="•"/>
            </a:pPr>
            <a:r>
              <a:rPr lang="ru-RU" b="0" i="0" dirty="0">
                <a:solidFill>
                  <a:srgbClr val="111111"/>
                </a:solidFill>
                <a:effectLst/>
                <a:latin typeface="-apple-system"/>
              </a:rPr>
              <a:t>Когда ОС оповещает о готовности сокета, </a:t>
            </a:r>
            <a:r>
              <a:rPr lang="ru-RU" b="0" i="0" dirty="0" err="1">
                <a:solidFill>
                  <a:srgbClr val="111111"/>
                </a:solidFill>
                <a:effectLst/>
                <a:latin typeface="-apple-system"/>
              </a:rPr>
              <a:t>Event</a:t>
            </a:r>
            <a:r>
              <a:rPr lang="ru-RU" b="0" i="0" dirty="0">
                <a:solidFill>
                  <a:srgbClr val="111111"/>
                </a:solidFill>
                <a:effectLst/>
                <a:latin typeface="-apple-system"/>
              </a:rPr>
              <a:t> </a:t>
            </a:r>
            <a:r>
              <a:rPr lang="ru-RU" b="0" i="0" dirty="0" err="1">
                <a:solidFill>
                  <a:srgbClr val="111111"/>
                </a:solidFill>
                <a:effectLst/>
                <a:latin typeface="-apple-system"/>
              </a:rPr>
              <a:t>Loop</a:t>
            </a:r>
            <a:r>
              <a:rPr lang="ru-RU" b="0" i="0" dirty="0">
                <a:solidFill>
                  <a:srgbClr val="111111"/>
                </a:solidFill>
                <a:effectLst/>
                <a:latin typeface="-apple-system"/>
              </a:rPr>
              <a:t> возвращает управление в клиент и разрешает (</a:t>
            </a:r>
            <a:r>
              <a:rPr lang="ru-RU" b="0" i="0" dirty="0" err="1">
                <a:solidFill>
                  <a:srgbClr val="111111"/>
                </a:solidFill>
                <a:effectLst/>
                <a:latin typeface="-apple-system"/>
              </a:rPr>
              <a:t>resolve</a:t>
            </a:r>
            <a:r>
              <a:rPr lang="ru-RU" b="0" i="0" dirty="0">
                <a:solidFill>
                  <a:srgbClr val="111111"/>
                </a:solidFill>
                <a:effectLst/>
                <a:latin typeface="-apple-system"/>
              </a:rPr>
              <a:t> или </a:t>
            </a:r>
            <a:r>
              <a:rPr lang="ru-RU" b="0" i="0" dirty="0" err="1">
                <a:solidFill>
                  <a:srgbClr val="111111"/>
                </a:solidFill>
                <a:effectLst/>
                <a:latin typeface="-apple-system"/>
              </a:rPr>
              <a:t>reject</a:t>
            </a:r>
            <a:r>
              <a:rPr lang="ru-RU" b="0" i="0" dirty="0">
                <a:solidFill>
                  <a:srgbClr val="111111"/>
                </a:solidFill>
                <a:effectLst/>
                <a:latin typeface="-apple-system"/>
              </a:rPr>
              <a:t>) </a:t>
            </a:r>
            <a:r>
              <a:rPr lang="ru-RU" b="0" i="0" dirty="0" err="1">
                <a:solidFill>
                  <a:srgbClr val="111111"/>
                </a:solidFill>
                <a:effectLst/>
                <a:latin typeface="-apple-system"/>
              </a:rPr>
              <a:t>Promise</a:t>
            </a:r>
            <a:r>
              <a:rPr lang="ru-RU" b="0" i="0" dirty="0">
                <a:solidFill>
                  <a:srgbClr val="111111"/>
                </a:solidFill>
                <a:effectLst/>
                <a:latin typeface="-apple-system"/>
              </a:rPr>
              <a:t>.</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11</a:t>
            </a:fld>
            <a:endParaRPr lang="ru-RU"/>
          </a:p>
        </p:txBody>
      </p:sp>
    </p:spTree>
    <p:extLst>
      <p:ext uri="{BB962C8B-B14F-4D97-AF65-F5344CB8AC3E}">
        <p14:creationId xmlns:p14="http://schemas.microsoft.com/office/powerpoint/2010/main" val="1504263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11111"/>
                </a:solidFill>
                <a:effectLst/>
                <a:latin typeface="-apple-system"/>
              </a:rPr>
              <a:t>Существует три основных реализации.</a:t>
            </a:r>
            <a:br>
              <a:rPr lang="ru-RU" dirty="0"/>
            </a:br>
            <a:br>
              <a:rPr lang="ru-RU" dirty="0"/>
            </a:br>
            <a:r>
              <a:rPr lang="ru-RU" b="1" i="0" dirty="0" err="1">
                <a:solidFill>
                  <a:srgbClr val="111111"/>
                </a:solidFill>
                <a:effectLst/>
                <a:latin typeface="-apple-system"/>
              </a:rPr>
              <a:t>ReactPHP</a:t>
            </a:r>
            <a:r>
              <a:rPr lang="ru-RU" b="0" i="0" dirty="0">
                <a:solidFill>
                  <a:srgbClr val="111111"/>
                </a:solidFill>
                <a:effectLst/>
                <a:latin typeface="-apple-system"/>
              </a:rPr>
              <a:t>. Самый старый проект, начинался еще с PHP 5.3. Сейчас минимальная требуемая версия PHP 5.3.8. Проект реализует стандарт </a:t>
            </a:r>
            <a:r>
              <a:rPr lang="ru-RU" b="1" i="0" dirty="0" err="1">
                <a:solidFill>
                  <a:srgbClr val="111111"/>
                </a:solidFill>
                <a:effectLst/>
                <a:latin typeface="-apple-system"/>
              </a:rPr>
              <a:t>Promises</a:t>
            </a:r>
            <a:r>
              <a:rPr lang="ru-RU" b="1" i="0" dirty="0">
                <a:solidFill>
                  <a:srgbClr val="111111"/>
                </a:solidFill>
                <a:effectLst/>
                <a:latin typeface="-apple-system"/>
              </a:rPr>
              <a:t>/A</a:t>
            </a:r>
            <a:r>
              <a:rPr lang="ru-RU" b="0" i="0" dirty="0">
                <a:solidFill>
                  <a:srgbClr val="111111"/>
                </a:solidFill>
                <a:effectLst/>
                <a:latin typeface="-apple-system"/>
              </a:rPr>
              <a:t> из мира </a:t>
            </a:r>
            <a:r>
              <a:rPr lang="ru-RU" b="0" i="0" dirty="0" err="1">
                <a:solidFill>
                  <a:srgbClr val="111111"/>
                </a:solidFill>
                <a:effectLst/>
                <a:latin typeface="-apple-system"/>
              </a:rPr>
              <a:t>JavaScript</a:t>
            </a:r>
            <a:r>
              <a:rPr lang="ru-RU" b="0" i="0" dirty="0">
                <a:solidFill>
                  <a:srgbClr val="111111"/>
                </a:solidFill>
                <a:effectLst/>
                <a:latin typeface="-apple-system"/>
              </a:rPr>
              <a:t>.</a:t>
            </a:r>
            <a:br>
              <a:rPr lang="ru-RU" dirty="0"/>
            </a:br>
            <a:br>
              <a:rPr lang="ru-RU" dirty="0"/>
            </a:br>
            <a:r>
              <a:rPr lang="ru-RU" b="1" i="0" dirty="0">
                <a:solidFill>
                  <a:srgbClr val="111111"/>
                </a:solidFill>
                <a:effectLst/>
                <a:latin typeface="-apple-system"/>
              </a:rPr>
              <a:t>AMPHP</a:t>
            </a:r>
            <a:r>
              <a:rPr lang="ru-RU" b="0" i="0" dirty="0">
                <a:solidFill>
                  <a:srgbClr val="111111"/>
                </a:solidFill>
                <a:effectLst/>
                <a:latin typeface="-apple-system"/>
              </a:rPr>
              <a:t>. Именно эту реализацию я предпочитаю использовать. Минимальное требование PHP 7.0, а со следующей версии уже 7.3. Здесь используются </a:t>
            </a:r>
            <a:r>
              <a:rPr lang="ru-RU" b="0" i="0" dirty="0" err="1">
                <a:solidFill>
                  <a:srgbClr val="111111"/>
                </a:solidFill>
                <a:effectLst/>
                <a:latin typeface="-apple-system"/>
              </a:rPr>
              <a:t>корутины</a:t>
            </a:r>
            <a:r>
              <a:rPr lang="ru-RU" b="0" i="0" dirty="0">
                <a:solidFill>
                  <a:srgbClr val="111111"/>
                </a:solidFill>
                <a:effectLst/>
                <a:latin typeface="-apple-system"/>
              </a:rPr>
              <a:t> поверх </a:t>
            </a:r>
            <a:r>
              <a:rPr lang="ru-RU" b="0" i="0" dirty="0" err="1">
                <a:solidFill>
                  <a:srgbClr val="111111"/>
                </a:solidFill>
                <a:effectLst/>
                <a:latin typeface="-apple-system"/>
              </a:rPr>
              <a:t>Promise</a:t>
            </a:r>
            <a:r>
              <a:rPr lang="ru-RU" b="0" i="0" dirty="0">
                <a:solidFill>
                  <a:srgbClr val="111111"/>
                </a:solidFill>
                <a:effectLst/>
                <a:latin typeface="-apple-system"/>
              </a:rPr>
              <a:t>.</a:t>
            </a:r>
            <a:br>
              <a:rPr lang="ru-RU" dirty="0"/>
            </a:br>
            <a:br>
              <a:rPr lang="ru-RU" dirty="0"/>
            </a:br>
            <a:r>
              <a:rPr lang="ru-RU" b="1" i="0" dirty="0" err="1">
                <a:solidFill>
                  <a:srgbClr val="111111"/>
                </a:solidFill>
                <a:effectLst/>
                <a:latin typeface="-apple-system"/>
              </a:rPr>
              <a:t>Swoole</a:t>
            </a:r>
            <a:r>
              <a:rPr lang="ru-RU" b="0" i="0" dirty="0">
                <a:solidFill>
                  <a:srgbClr val="111111"/>
                </a:solidFill>
                <a:effectLst/>
                <a:latin typeface="-apple-system"/>
              </a:rPr>
              <a:t>. Это интересный китайский фреймворк, в котором разработчики пытаются перенести в PHP некоторые концепции из мира </a:t>
            </a:r>
            <a:r>
              <a:rPr lang="ru-RU" b="0" i="0" dirty="0" err="1">
                <a:solidFill>
                  <a:srgbClr val="111111"/>
                </a:solidFill>
                <a:effectLst/>
                <a:latin typeface="-apple-system"/>
              </a:rPr>
              <a:t>Go</a:t>
            </a:r>
            <a:r>
              <a:rPr lang="ru-RU" b="0" i="0" dirty="0">
                <a:solidFill>
                  <a:srgbClr val="111111"/>
                </a:solidFill>
                <a:effectLst/>
                <a:latin typeface="-apple-system"/>
              </a:rPr>
              <a:t>. На английском документация неполная, большая часть на </a:t>
            </a:r>
            <a:r>
              <a:rPr lang="ru-RU" b="0" i="0" dirty="0" err="1">
                <a:solidFill>
                  <a:srgbClr val="111111"/>
                </a:solidFill>
                <a:effectLst/>
                <a:latin typeface="-apple-system"/>
              </a:rPr>
              <a:t>GitHub</a:t>
            </a:r>
            <a:r>
              <a:rPr lang="ru-RU" b="0" i="0" dirty="0">
                <a:solidFill>
                  <a:srgbClr val="111111"/>
                </a:solidFill>
                <a:effectLst/>
                <a:latin typeface="-apple-system"/>
              </a:rPr>
              <a:t> на китайском. Если знаете язык — вперед, но мне пока работать страшно.</a:t>
            </a:r>
            <a:br>
              <a:rPr lang="ru-RU" dirty="0"/>
            </a:b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12</a:t>
            </a:fld>
            <a:endParaRPr lang="ru-RU"/>
          </a:p>
        </p:txBody>
      </p:sp>
    </p:spTree>
    <p:extLst>
      <p:ext uri="{BB962C8B-B14F-4D97-AF65-F5344CB8AC3E}">
        <p14:creationId xmlns:p14="http://schemas.microsoft.com/office/powerpoint/2010/main" val="2777856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Посмотрим как будет выглядеть клиент с использованием </a:t>
            </a:r>
            <a:r>
              <a:rPr lang="ru-RU"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для </a:t>
            </a:r>
            <a:r>
              <a:rPr lang="ru-RU" sz="1200" b="0" i="0" kern="1200" dirty="0" err="1">
                <a:solidFill>
                  <a:schemeClr val="tx1"/>
                </a:solidFill>
                <a:effectLst/>
                <a:latin typeface="+mn-lt"/>
                <a:ea typeface="+mn-ea"/>
                <a:cs typeface="+mn-cs"/>
              </a:rPr>
              <a:t>MySQL</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Все почти также, как мы написали: создаем </a:t>
            </a:r>
            <a:r>
              <a:rPr lang="ru-RU" dirty="0" err="1"/>
              <a:t>Сonnection</a:t>
            </a:r>
            <a:r>
              <a:rPr lang="ru-RU" sz="1200" b="0" i="0" kern="1200" dirty="0">
                <a:solidFill>
                  <a:schemeClr val="tx1"/>
                </a:solidFill>
                <a:effectLst/>
                <a:latin typeface="+mn-lt"/>
                <a:ea typeface="+mn-ea"/>
                <a:cs typeface="+mn-cs"/>
              </a:rPr>
              <a:t> и выполняем запрос. Можем установить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для обработки результатов (вернуть </a:t>
            </a:r>
            <a:r>
              <a:rPr lang="ru-RU" dirty="0" err="1"/>
              <a:t>affected</a:t>
            </a:r>
            <a:r>
              <a:rPr lang="ru-RU" dirty="0"/>
              <a:t> </a:t>
            </a:r>
            <a:r>
              <a:rPr lang="ru-RU" dirty="0" err="1"/>
              <a:t>rows</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и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для обработки ошибок:</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a:t>
            </a:r>
            <a:r>
              <a:rPr lang="ru-RU" sz="1200" b="0" i="0" kern="1200" dirty="0">
                <a:solidFill>
                  <a:schemeClr val="tx1"/>
                </a:solidFill>
                <a:effectLst/>
                <a:latin typeface="+mn-lt"/>
                <a:ea typeface="+mn-ea"/>
                <a:cs typeface="+mn-cs"/>
              </a:rPr>
              <a:t>параметр</a:t>
            </a:r>
            <a:r>
              <a:rPr lang="en-US" sz="1200" b="0" i="0" kern="1200" dirty="0">
                <a:solidFill>
                  <a:schemeClr val="tx1"/>
                </a:solidFill>
                <a:effectLst/>
                <a:latin typeface="+mn-lt"/>
                <a:ea typeface="+mn-ea"/>
                <a:cs typeface="+mn-cs"/>
              </a:rPr>
              <a:t> </a:t>
            </a:r>
            <a:r>
              <a:rPr lang="en-US" dirty="0">
                <a:solidFill>
                  <a:srgbClr val="6E7781"/>
                </a:solidFill>
                <a:latin typeface="Consolas" panose="020B0609020204030204" pitchFamily="49" charset="0"/>
              </a:rPr>
              <a:t>resolved. 2 rejected</a:t>
            </a:r>
            <a:endParaRPr lang="ru-RU" sz="1200" b="0" i="0" kern="1200" dirty="0">
              <a:solidFill>
                <a:schemeClr val="tx1"/>
              </a:solidFill>
              <a:effectLst/>
              <a:latin typeface="+mn-lt"/>
              <a:ea typeface="+mn-ea"/>
              <a:cs typeface="+mn-cs"/>
            </a:endParaRP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Из этих </a:t>
            </a:r>
            <a:r>
              <a:rPr lang="ru-RU" sz="1200" b="0" i="0" kern="1200" dirty="0" err="1">
                <a:solidFill>
                  <a:schemeClr val="tx1"/>
                </a:solidFill>
                <a:effectLst/>
                <a:latin typeface="+mn-lt"/>
                <a:ea typeface="+mn-ea"/>
                <a:cs typeface="+mn-cs"/>
              </a:rPr>
              <a:t>колбэков</a:t>
            </a:r>
            <a:r>
              <a:rPr lang="ru-RU" sz="1200" b="0" i="0" kern="1200" dirty="0">
                <a:solidFill>
                  <a:schemeClr val="tx1"/>
                </a:solidFill>
                <a:effectLst/>
                <a:latin typeface="+mn-lt"/>
                <a:ea typeface="+mn-ea"/>
                <a:cs typeface="+mn-cs"/>
              </a:rPr>
              <a:t> можно строить длинные-длинные цепочки, потому что каждый результат </a:t>
            </a:r>
            <a:r>
              <a:rPr lang="ru-RU" dirty="0" err="1"/>
              <a:t>then</a:t>
            </a:r>
            <a:r>
              <a:rPr lang="ru-RU" sz="1200" b="0" i="0" kern="1200" dirty="0">
                <a:solidFill>
                  <a:schemeClr val="tx1"/>
                </a:solidFill>
                <a:effectLst/>
                <a:latin typeface="+mn-lt"/>
                <a:ea typeface="+mn-ea"/>
                <a:cs typeface="+mn-cs"/>
              </a:rPr>
              <a:t> в </a:t>
            </a:r>
            <a:r>
              <a:rPr lang="ru-RU"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также возвращает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Это решение проблемы, которая называется «</a:t>
            </a:r>
            <a:r>
              <a:rPr lang="ru-RU" sz="1200" b="0" i="0" kern="1200" dirty="0" err="1">
                <a:solidFill>
                  <a:schemeClr val="tx1"/>
                </a:solidFill>
                <a:effectLst/>
                <a:latin typeface="+mn-lt"/>
                <a:ea typeface="+mn-ea"/>
                <a:cs typeface="+mn-cs"/>
              </a:rPr>
              <a:t>callback</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hell</a:t>
            </a:r>
            <a:r>
              <a:rPr lang="ru-RU" sz="1200" b="0" i="0" kern="1200" dirty="0">
                <a:solidFill>
                  <a:schemeClr val="tx1"/>
                </a:solidFill>
                <a:effectLst/>
                <a:latin typeface="+mn-lt"/>
                <a:ea typeface="+mn-ea"/>
                <a:cs typeface="+mn-cs"/>
              </a:rPr>
              <a:t>». К сожалению, в реализации </a:t>
            </a:r>
            <a:r>
              <a:rPr lang="ru-RU" sz="1200" b="0" i="0" kern="1200" dirty="0" err="1">
                <a:solidFill>
                  <a:schemeClr val="tx1"/>
                </a:solidFill>
                <a:effectLst/>
                <a:latin typeface="+mn-lt"/>
                <a:ea typeface="+mn-ea"/>
                <a:cs typeface="+mn-cs"/>
              </a:rPr>
              <a:t>ReactPHP</a:t>
            </a:r>
            <a:r>
              <a:rPr lang="ru-RU" sz="1200" b="0" i="0" kern="1200" dirty="0">
                <a:solidFill>
                  <a:schemeClr val="tx1"/>
                </a:solidFill>
                <a:effectLst/>
                <a:latin typeface="+mn-lt"/>
                <a:ea typeface="+mn-ea"/>
                <a:cs typeface="+mn-cs"/>
              </a:rPr>
              <a:t> это приводит к проблеме «</a:t>
            </a:r>
            <a:r>
              <a:rPr lang="ru-RU" sz="1200" b="0" i="0" kern="1200" dirty="0" err="1">
                <a:solidFill>
                  <a:schemeClr val="tx1"/>
                </a:solidFill>
                <a:effectLst/>
                <a:latin typeface="+mn-lt"/>
                <a:ea typeface="+mn-ea"/>
                <a:cs typeface="+mn-cs"/>
              </a:rPr>
              <a:t>Promise</a:t>
            </a:r>
            <a:r>
              <a:rPr lang="ru-RU" sz="1200" b="0" i="0" kern="1200" dirty="0">
                <a:solidFill>
                  <a:schemeClr val="tx1"/>
                </a:solidFill>
                <a:effectLst/>
                <a:latin typeface="+mn-lt"/>
                <a:ea typeface="+mn-ea"/>
                <a:cs typeface="+mn-cs"/>
              </a:rPr>
              <a:t> </a:t>
            </a:r>
            <a:r>
              <a:rPr lang="ru-RU" sz="1200" b="0" i="0" kern="1200" dirty="0" err="1">
                <a:solidFill>
                  <a:schemeClr val="tx1"/>
                </a:solidFill>
                <a:effectLst/>
                <a:latin typeface="+mn-lt"/>
                <a:ea typeface="+mn-ea"/>
                <a:cs typeface="+mn-cs"/>
              </a:rPr>
              <a:t>hell</a:t>
            </a:r>
            <a:r>
              <a:rPr lang="ru-RU" sz="1200" b="0" i="0" kern="1200" dirty="0">
                <a:solidFill>
                  <a:schemeClr val="tx1"/>
                </a:solidFill>
                <a:effectLst/>
                <a:latin typeface="+mn-lt"/>
                <a:ea typeface="+mn-ea"/>
                <a:cs typeface="+mn-cs"/>
              </a:rPr>
              <a:t>», когда </a:t>
            </a:r>
            <a:r>
              <a:rPr lang="ru-RU" sz="1200" b="1" i="0" kern="1200" dirty="0">
                <a:solidFill>
                  <a:schemeClr val="tx1"/>
                </a:solidFill>
                <a:effectLst/>
                <a:latin typeface="+mn-lt"/>
                <a:ea typeface="+mn-ea"/>
                <a:cs typeface="+mn-cs"/>
              </a:rPr>
              <a:t>для корректного подключения </a:t>
            </a:r>
            <a:r>
              <a:rPr lang="ru-RU" sz="1200" b="1" i="0" kern="1200" dirty="0" err="1">
                <a:solidFill>
                  <a:schemeClr val="tx1"/>
                </a:solidFill>
                <a:effectLst/>
                <a:latin typeface="+mn-lt"/>
                <a:ea typeface="+mn-ea"/>
                <a:cs typeface="+mn-cs"/>
              </a:rPr>
              <a:t>RabbitMQ</a:t>
            </a:r>
            <a:r>
              <a:rPr lang="ru-RU" sz="1200" b="1" i="0" kern="1200" dirty="0">
                <a:solidFill>
                  <a:schemeClr val="tx1"/>
                </a:solidFill>
                <a:effectLst/>
                <a:latin typeface="+mn-lt"/>
                <a:ea typeface="+mn-ea"/>
                <a:cs typeface="+mn-cs"/>
              </a:rPr>
              <a:t>, требуется10-11 </a:t>
            </a:r>
            <a:r>
              <a:rPr lang="ru-RU" sz="1200" b="1" i="0" kern="1200" dirty="0" err="1">
                <a:solidFill>
                  <a:schemeClr val="tx1"/>
                </a:solidFill>
                <a:effectLst/>
                <a:latin typeface="+mn-lt"/>
                <a:ea typeface="+mn-ea"/>
                <a:cs typeface="+mn-cs"/>
              </a:rPr>
              <a:t>колбэков</a:t>
            </a:r>
            <a:r>
              <a:rPr lang="ru-RU" sz="1200" b="0" i="0" kern="1200" dirty="0">
                <a:solidFill>
                  <a:schemeClr val="tx1"/>
                </a:solidFill>
                <a:effectLst/>
                <a:latin typeface="+mn-lt"/>
                <a:ea typeface="+mn-ea"/>
                <a:cs typeface="+mn-cs"/>
              </a:rPr>
              <a:t>. Работать с таким кодом и исправлять его сложно. Я быстро понял, что это не мое и перешел на AMPHP.</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13</a:t>
            </a:fld>
            <a:endParaRPr lang="ru-RU"/>
          </a:p>
        </p:txBody>
      </p:sp>
    </p:spTree>
    <p:extLst>
      <p:ext uri="{BB962C8B-B14F-4D97-AF65-F5344CB8AC3E}">
        <p14:creationId xmlns:p14="http://schemas.microsoft.com/office/powerpoint/2010/main" val="68057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15</a:t>
            </a:fld>
            <a:endParaRPr lang="ru-RU"/>
          </a:p>
        </p:txBody>
      </p:sp>
    </p:spTree>
    <p:extLst>
      <p:ext uri="{BB962C8B-B14F-4D97-AF65-F5344CB8AC3E}">
        <p14:creationId xmlns:p14="http://schemas.microsoft.com/office/powerpoint/2010/main" val="286232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dirty="0"/>
              <a:t>Для начала надо сказать пару слов о асинхронности и чем асинхронное выполнение отличается от синхронного.</a:t>
            </a:r>
          </a:p>
          <a:p>
            <a:pPr algn="l"/>
            <a:endParaRPr lang="ru-RU" b="0" i="0" dirty="0">
              <a:solidFill>
                <a:srgbClr val="111111"/>
              </a:solidFill>
              <a:effectLst/>
              <a:latin typeface="-apple-system"/>
            </a:endParaRPr>
          </a:p>
          <a:p>
            <a:pPr algn="l"/>
            <a:r>
              <a:rPr lang="ru-RU" b="0" i="0" dirty="0">
                <a:solidFill>
                  <a:srgbClr val="111111"/>
                </a:solidFill>
                <a:effectLst/>
                <a:latin typeface="-apple-system"/>
              </a:rPr>
              <a:t>При традиционном синхронном подходе код будет выполняться последовательно:</a:t>
            </a:r>
          </a:p>
          <a:p>
            <a:pPr algn="l">
              <a:buFont typeface="Arial" panose="020B0604020202020204" pitchFamily="34" charset="0"/>
              <a:buChar char="•"/>
            </a:pPr>
            <a:r>
              <a:rPr lang="ru-RU" b="0" i="0" dirty="0">
                <a:solidFill>
                  <a:srgbClr val="111111"/>
                </a:solidFill>
                <a:effectLst/>
                <a:latin typeface="-apple-system"/>
              </a:rPr>
              <a:t> Отправляем первый запрос.</a:t>
            </a:r>
          </a:p>
          <a:p>
            <a:pPr algn="l">
              <a:buFont typeface="Arial" panose="020B0604020202020204" pitchFamily="34" charset="0"/>
              <a:buChar char="•"/>
            </a:pPr>
            <a:r>
              <a:rPr lang="ru-RU" b="0" i="0" dirty="0">
                <a:solidFill>
                  <a:srgbClr val="111111"/>
                </a:solidFill>
                <a:effectLst/>
                <a:latin typeface="-apple-system"/>
              </a:rPr>
              <a:t> Ждём ответа.</a:t>
            </a:r>
          </a:p>
          <a:p>
            <a:pPr algn="l">
              <a:buFont typeface="Arial" panose="020B0604020202020204" pitchFamily="34" charset="0"/>
              <a:buChar char="•"/>
            </a:pPr>
            <a:r>
              <a:rPr lang="ru-RU" b="0" i="0" dirty="0">
                <a:solidFill>
                  <a:srgbClr val="111111"/>
                </a:solidFill>
                <a:effectLst/>
                <a:latin typeface="-apple-system"/>
              </a:rPr>
              <a:t> Отправляем второй запрос.</a:t>
            </a:r>
          </a:p>
          <a:p>
            <a:pPr algn="l">
              <a:buFont typeface="Arial" panose="020B0604020202020204" pitchFamily="34" charset="0"/>
              <a:buChar char="•"/>
            </a:pPr>
            <a:r>
              <a:rPr lang="ru-RU" b="0" i="0" dirty="0">
                <a:solidFill>
                  <a:srgbClr val="111111"/>
                </a:solidFill>
                <a:effectLst/>
                <a:latin typeface="-apple-system"/>
              </a:rPr>
              <a:t> Ждём ответа.</a:t>
            </a:r>
          </a:p>
          <a:p>
            <a:pPr algn="l">
              <a:buFont typeface="Arial" panose="020B0604020202020204" pitchFamily="34" charset="0"/>
              <a:buNone/>
            </a:pPr>
            <a:endParaRPr lang="ru-RU" b="0" i="0" dirty="0">
              <a:solidFill>
                <a:srgbClr val="111111"/>
              </a:solidFill>
              <a:effectLst/>
              <a:latin typeface="-apple-system"/>
            </a:endParaRPr>
          </a:p>
          <a:p>
            <a:pPr algn="l"/>
            <a:r>
              <a:rPr lang="ru-RU" b="0" i="0" dirty="0">
                <a:solidFill>
                  <a:srgbClr val="111111"/>
                </a:solidFill>
                <a:effectLst/>
                <a:latin typeface="-apple-system"/>
              </a:rPr>
              <a:t>Здесь каждая операция блокирует поток выполнения. В большинстве случаев для PHP это нормально. Проблемы могут возникнуть только тогда, когда таких блокирующих вызовов много, а производительность для этой программы критична. Такая программа не будет использовать все доступные ей ресурсы, и </a:t>
            </a:r>
            <a:r>
              <a:rPr lang="ru-RU" b="0" i="0" dirty="0" err="1">
                <a:solidFill>
                  <a:srgbClr val="111111"/>
                </a:solidFill>
                <a:effectLst/>
                <a:latin typeface="-apple-system"/>
              </a:rPr>
              <a:t>бОльшую</a:t>
            </a:r>
            <a:r>
              <a:rPr lang="ru-RU" b="0" i="0" dirty="0">
                <a:solidFill>
                  <a:srgbClr val="111111"/>
                </a:solidFill>
                <a:effectLst/>
                <a:latin typeface="-apple-system"/>
              </a:rPr>
              <a:t> часть времени будет простаивать. Пока выполняются</a:t>
            </a:r>
            <a:r>
              <a:rPr lang="en-US" b="0" i="0" dirty="0">
                <a:solidFill>
                  <a:srgbClr val="111111"/>
                </a:solidFill>
                <a:effectLst/>
                <a:latin typeface="-apple-system"/>
              </a:rPr>
              <a:t> </a:t>
            </a:r>
            <a:r>
              <a:rPr lang="ru-RU" b="0" i="0" dirty="0">
                <a:solidFill>
                  <a:srgbClr val="111111"/>
                </a:solidFill>
                <a:effectLst/>
                <a:latin typeface="-apple-system"/>
              </a:rPr>
              <a:t>любых операций ввода / вывода (</a:t>
            </a:r>
            <a:r>
              <a:rPr lang="en-US" b="0" i="0" dirty="0">
                <a:solidFill>
                  <a:srgbClr val="111111"/>
                </a:solidFill>
                <a:effectLst/>
                <a:latin typeface="-apple-system"/>
              </a:rPr>
              <a:t>I/O</a:t>
            </a:r>
            <a:r>
              <a:rPr lang="ru-RU" b="0" i="0" dirty="0">
                <a:solidFill>
                  <a:srgbClr val="111111"/>
                </a:solidFill>
                <a:effectLst/>
                <a:latin typeface="-apple-system"/>
              </a:rPr>
              <a:t>), процессор (CPU) ничем не занят. И наоборот, когда процессор (CPU) вычисляет что-то сложное вся программа "замирает" и не отвечает на ввод.</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2</a:t>
            </a:fld>
            <a:endParaRPr lang="ru-RU"/>
          </a:p>
        </p:txBody>
      </p:sp>
    </p:spTree>
    <p:extLst>
      <p:ext uri="{BB962C8B-B14F-4D97-AF65-F5344CB8AC3E}">
        <p14:creationId xmlns:p14="http://schemas.microsoft.com/office/powerpoint/2010/main" val="61244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В случае асинхронного подхода мы можем начать выполнение сразу нескольких задач, и при этом не нужно дожидаться окончания одной задачи, чтобы начать другую. И чем больше операций мы выполним асинхронно, тем быстрее отработает наша программа.</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3</a:t>
            </a:fld>
            <a:endParaRPr lang="ru-RU"/>
          </a:p>
        </p:txBody>
      </p:sp>
    </p:spTree>
    <p:extLst>
      <p:ext uri="{BB962C8B-B14F-4D97-AF65-F5344CB8AC3E}">
        <p14:creationId xmlns:p14="http://schemas.microsoft.com/office/powerpoint/2010/main" val="352011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На этом моменте стоит упомянуть что асинхронность и параллелизм это не одно и тоже.</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При конкурентном выполнении у нас две задачи могут запускаться, выполняться и завершаться в перекрывающиеся периоды времени. Это не означает, что обе они будут выполняться одновременно в один момент времени. Хорошей аналогией здесь может быть ваш компьютер. Когда у нас выполняются две программы на одноядерном CPU, то нет никакой возможности выполнять их параллельно. Им всё равно придётся как-то делить время CPU. Таким образом операционная система решает что нужно сначала запустить одну программу, затем другую. Или операционная система может сначала выполнить небольшую часть одной программы, а затем также небольшую часть другой. Вторая программа может начать выполняться раньше, чем выполнится первая.</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Напротив, параллелизм - это когда две задачи выполняются буквально одновременно. Можно продолжить пример с компьютером и здесь представить многопоточную программу, которая выполняется на многоядерном процессоре. Параллельное выполнение требует соответствующего железа, которое способно выполнять сразу несколько задач одновременно. На одноядерном процессоре мы можем получить только конкурентное выполнение задач, но никак не параллельное. Параллелизм можно рассматривать как особый случай конкурентности, при котором задачи действительно выполняются одновременно.</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Из всего этого можно сделать выводы, что приложение может выполняться конкурентно, но не параллельно. Это будет означать, что приложение выполняет сразу несколько задач, но никакие две задачи не выполняются одновременно.</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4</a:t>
            </a:fld>
            <a:endParaRPr lang="ru-RU"/>
          </a:p>
        </p:txBody>
      </p:sp>
    </p:spTree>
    <p:extLst>
      <p:ext uri="{BB962C8B-B14F-4D97-AF65-F5344CB8AC3E}">
        <p14:creationId xmlns:p14="http://schemas.microsoft.com/office/powerpoint/2010/main" val="217457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Но вернёмся к PHP, который является однопоточным языком программирования. Это означает, что в один момент времени может выполняться только одна строчка PHP кода. Чтобы понять как это влияет на асинхронность для начала надо понять разницу между процессами и потоками.</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Не важно на каком языке вы пишите, ваш код компилируется или интерпретируется в двоичный файл. Во время выполнения этого бинарного кода программе нужно получить от операционной системы некоторые ресурсы: адресное пространство в памяти, PID (идентификатор процесса) и другие. Может быть запущено несколько инстансов одной программы, каждый при этом будет отдельным процессом внутри операционной системы. Все процессы изолированы друг от друга. Каждый процесс считает себя единственным запущенным в операционной системе, и что больше никаких программ нет. Часто можно увидеть ситуацию, когда одна программа "зависает", но при этом из неё можно выйти, не оказывая влияния на другие запущенные программы.</a:t>
            </a:r>
          </a:p>
          <a:p>
            <a:r>
              <a:rPr lang="ru-RU" sz="1200" b="0" i="0" kern="1200" dirty="0">
                <a:solidFill>
                  <a:schemeClr val="tx1"/>
                </a:solidFill>
                <a:effectLst/>
                <a:latin typeface="+mn-lt"/>
                <a:ea typeface="+mn-ea"/>
                <a:cs typeface="+mn-cs"/>
              </a:rPr>
              <a:t>Итак, процесс запускается, получает свою собственную память и остальные ресурсы. Все потоки внутри этого процесса делят эту память и ресурсы. У каждого процесса есть как минимум один основной поток выполнения. После того как этот поток заканчивает выполнение, сам процесс и программа завершаются. Процесс можно рассматривать как контейнер с бинарным кодом, памятью и другими ресурсами операционной системы.</a:t>
            </a:r>
          </a:p>
          <a:p>
            <a:endParaRPr lang="ru-RU"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Однопоточная конкурентность</a:t>
            </a:r>
          </a:p>
          <a:p>
            <a:r>
              <a:rPr lang="ru-RU" sz="1200" b="0" i="0" kern="1200" dirty="0">
                <a:solidFill>
                  <a:schemeClr val="tx1"/>
                </a:solidFill>
                <a:effectLst/>
                <a:latin typeface="+mn-lt"/>
                <a:ea typeface="+mn-ea"/>
                <a:cs typeface="+mn-cs"/>
              </a:rPr>
              <a:t>Когда у нас есть несколько потоков внутри одного процесса, то можно сразу обрабатывать несколько задач одновременно. Более того, в большинстве случаев мы имеем системы с несколькими процессорами или многоядерными процессорами. Это позволяет реализовать конкурентность в наших программах.</a:t>
            </a:r>
          </a:p>
          <a:p>
            <a:r>
              <a:rPr lang="ru-RU" sz="1200" b="0" i="0" kern="1200" dirty="0">
                <a:solidFill>
                  <a:schemeClr val="tx1"/>
                </a:solidFill>
                <a:effectLst/>
                <a:latin typeface="+mn-lt"/>
                <a:ea typeface="+mn-ea"/>
                <a:cs typeface="+mn-cs"/>
              </a:rPr>
              <a:t>Но, так же важно понимать, что конкурентное выполнение не означает многопоточность. В большинстве случаев однопоточный параллелизм - неплохое решение. Со всеми своими преимуществами потоков, многопоточные программы могут стать (и обязательно станут) неподдерживаемыми монстрами из кучи потоков. Да конечно, коммуникация между потоками достаточно быстрая и дешевая, но при этом нужно помнить, что проблема в одном потоке внутри процесса, может задеть все остальные потоки да и сам процесс (скажем привет синхронизации и </a:t>
            </a:r>
            <a:r>
              <a:rPr lang="ru-RU" sz="1200" b="0" i="0" kern="1200" dirty="0" err="1">
                <a:solidFill>
                  <a:schemeClr val="tx1"/>
                </a:solidFill>
                <a:effectLst/>
                <a:latin typeface="+mn-lt"/>
                <a:ea typeface="+mn-ea"/>
                <a:cs typeface="+mn-cs"/>
              </a:rPr>
              <a:t>дедлокам</a:t>
            </a:r>
            <a:r>
              <a:rPr lang="ru-RU" sz="1200" b="0" i="0" kern="1200" dirty="0">
                <a:solidFill>
                  <a:schemeClr val="tx1"/>
                </a:solidFill>
                <a:effectLst/>
                <a:latin typeface="+mn-lt"/>
                <a:ea typeface="+mn-ea"/>
                <a:cs typeface="+mn-cs"/>
              </a:rPr>
              <a:t>).</a:t>
            </a:r>
          </a:p>
          <a:p>
            <a:r>
              <a:rPr lang="ru-RU" sz="1200" b="0" i="0" kern="1200" dirty="0">
                <a:solidFill>
                  <a:schemeClr val="tx1"/>
                </a:solidFill>
                <a:effectLst/>
                <a:latin typeface="+mn-lt"/>
                <a:ea typeface="+mn-ea"/>
                <a:cs typeface="+mn-cs"/>
              </a:rPr>
              <a:t>Производительность приложения зависит от того, насколько оптимально оно использует доступные ему ресурсы (CPU, память и другие). Некоторые операции в нашей программе могут потребовать значительного времени для завершения и в это время хотелось бы иметь возможность делать что-то ещё, а не просто ждать. Вот тут то нам и пригодится конкурентность. Давайте рассмотрим две основные причины, почему операции могут долго выполняться:</a:t>
            </a:r>
          </a:p>
          <a:p>
            <a:r>
              <a:rPr lang="ru-RU" sz="1200" b="0" i="0" kern="1200" dirty="0">
                <a:solidFill>
                  <a:schemeClr val="tx1"/>
                </a:solidFill>
                <a:effectLst/>
                <a:latin typeface="+mn-lt"/>
                <a:ea typeface="+mn-ea"/>
                <a:cs typeface="+mn-cs"/>
              </a:rPr>
              <a:t>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которые требуют тяжелых вычислений. Они требуют процессорного времени.</a:t>
            </a:r>
          </a:p>
          <a:p>
            <a:r>
              <a:rPr lang="ru-RU" sz="1200" b="0" i="0" kern="1200" dirty="0">
                <a:solidFill>
                  <a:schemeClr val="tx1"/>
                </a:solidFill>
                <a:effectLst/>
                <a:latin typeface="+mn-lt"/>
                <a:ea typeface="+mn-ea"/>
                <a:cs typeface="+mn-cs"/>
              </a:rPr>
              <a:t>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которые зависят от сети/оборудования/взаимодействия с пользователем. Они требуют просто времени: нужно дождаться определенного события.</a:t>
            </a:r>
          </a:p>
          <a:p>
            <a:r>
              <a:rPr lang="ru-RU" sz="1200" b="0" i="0" kern="1200" dirty="0">
                <a:solidFill>
                  <a:schemeClr val="tx1"/>
                </a:solidFill>
                <a:effectLst/>
                <a:latin typeface="+mn-lt"/>
                <a:ea typeface="+mn-ea"/>
                <a:cs typeface="+mn-cs"/>
              </a:rPr>
              <a:t>При выполнении 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задачи поток выполнения блокируется из-за того, что он слишком активно используется. Например, когда нам нужно сделать какие-то сложные вычисления или </a:t>
            </a:r>
            <a:r>
              <a:rPr lang="ru-RU" sz="1200" b="0" i="0" kern="1200" dirty="0" err="1">
                <a:solidFill>
                  <a:schemeClr val="tx1"/>
                </a:solidFill>
                <a:effectLst/>
                <a:latin typeface="+mn-lt"/>
                <a:ea typeface="+mn-ea"/>
                <a:cs typeface="+mn-cs"/>
              </a:rPr>
              <a:t>отрендерить</a:t>
            </a:r>
            <a:r>
              <a:rPr lang="ru-RU" sz="1200" b="0" i="0" kern="1200" dirty="0">
                <a:solidFill>
                  <a:schemeClr val="tx1"/>
                </a:solidFill>
                <a:effectLst/>
                <a:latin typeface="+mn-lt"/>
                <a:ea typeface="+mn-ea"/>
                <a:cs typeface="+mn-cs"/>
              </a:rPr>
              <a:t> 3д модель. Для таких операций лучше всего подходит многопоточность. На многопроцессорных системах несколько потоков на самом деле могут параллельно проводить какие-то вычисления. Таким образом достигается более высокая общая производительность.</a:t>
            </a:r>
          </a:p>
          <a:p>
            <a:r>
              <a:rPr lang="ru-RU" sz="1200" b="0" i="0" kern="1200" dirty="0">
                <a:solidFill>
                  <a:schemeClr val="tx1"/>
                </a:solidFill>
                <a:effectLst/>
                <a:latin typeface="+mn-lt"/>
                <a:ea typeface="+mn-ea"/>
                <a:cs typeface="+mn-cs"/>
              </a:rPr>
              <a:t>С другой стороны при выполнении 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поток выполнения блокируется потому что ему приходится ждать данные из источника ввода/вывода (сеть, жесткий диск и др.). Когда операционная система видит, что сейчас для этого потока нет никаких данных, то он переводится в "спящий режим". В таком состоянии поток не выполняется, он просто ждёт. И в данной ситуации многопоточность нам ничем не поможет. Ну создадим мы много потоков, которые будут ждать выполнения некоторого события. От этого само событие быстрее не произойдет.</a:t>
            </a:r>
          </a:p>
          <a:p>
            <a:r>
              <a:rPr lang="ru-RU" sz="1200" b="0" i="0" kern="1200" dirty="0">
                <a:solidFill>
                  <a:schemeClr val="tx1"/>
                </a:solidFill>
                <a:effectLst/>
                <a:latin typeface="+mn-lt"/>
                <a:ea typeface="+mn-ea"/>
                <a:cs typeface="+mn-cs"/>
              </a:rPr>
              <a:t>А теперь поговорим о PHP. В большинстве случаев это язык для веб-приложений, где у нас очень много разного I/O: ходим в файловую систему, делаем сетевые запросы или обрабатываем команды в терминале. Исходя из этого однопоточный PHP не так уж и плох для реализации конкурентности, и что </a:t>
            </a:r>
            <a:r>
              <a:rPr lang="ru-RU" sz="1200" b="0" i="0" kern="1200" dirty="0" err="1">
                <a:solidFill>
                  <a:schemeClr val="tx1"/>
                </a:solidFill>
                <a:effectLst/>
                <a:latin typeface="+mn-lt"/>
                <a:ea typeface="+mn-ea"/>
                <a:cs typeface="+mn-cs"/>
              </a:rPr>
              <a:t>однопоточность</a:t>
            </a:r>
            <a:r>
              <a:rPr lang="ru-RU" sz="1200" b="0" i="0" kern="1200" dirty="0">
                <a:solidFill>
                  <a:schemeClr val="tx1"/>
                </a:solidFill>
                <a:effectLst/>
                <a:latin typeface="+mn-lt"/>
                <a:ea typeface="+mn-ea"/>
                <a:cs typeface="+mn-cs"/>
              </a:rPr>
              <a:t> в этом случае - не ограничение, а наоборот возможность.</a:t>
            </a:r>
          </a:p>
          <a:p>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5</a:t>
            </a:fld>
            <a:endParaRPr lang="ru-RU"/>
          </a:p>
        </p:txBody>
      </p:sp>
    </p:spTree>
    <p:extLst>
      <p:ext uri="{BB962C8B-B14F-4D97-AF65-F5344CB8AC3E}">
        <p14:creationId xmlns:p14="http://schemas.microsoft.com/office/powerpoint/2010/main" val="479303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При выполнении CPU-</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задачи поток выполнения блокируется из-за того, что он слишком активно используется. Например, когда нам нужно сделать какие-то сложные вычисления или </a:t>
            </a:r>
            <a:r>
              <a:rPr lang="ru-RU" sz="1200" b="0" i="0" kern="1200" dirty="0" err="1">
                <a:solidFill>
                  <a:schemeClr val="tx1"/>
                </a:solidFill>
                <a:effectLst/>
                <a:latin typeface="+mn-lt"/>
                <a:ea typeface="+mn-ea"/>
                <a:cs typeface="+mn-cs"/>
              </a:rPr>
              <a:t>отрендерить</a:t>
            </a:r>
            <a:r>
              <a:rPr lang="ru-RU" sz="1200" b="0" i="0" kern="1200" dirty="0">
                <a:solidFill>
                  <a:schemeClr val="tx1"/>
                </a:solidFill>
                <a:effectLst/>
                <a:latin typeface="+mn-lt"/>
                <a:ea typeface="+mn-ea"/>
                <a:cs typeface="+mn-cs"/>
              </a:rPr>
              <a:t> 3д модель. Для таких операций лучше всего подходит многопоточность. На многопроцессорных системах несколько потоков на самом деле могут параллельно проводить какие-то вычисления. Таким образом достигается более высокая общая производительность.</a:t>
            </a:r>
          </a:p>
          <a:p>
            <a:r>
              <a:rPr lang="ru-RU" sz="1200" b="0" i="0" kern="1200" dirty="0">
                <a:solidFill>
                  <a:schemeClr val="tx1"/>
                </a:solidFill>
                <a:effectLst/>
                <a:latin typeface="+mn-lt"/>
                <a:ea typeface="+mn-ea"/>
                <a:cs typeface="+mn-cs"/>
              </a:rPr>
              <a:t>С другой стороны при выполнении I/O-</a:t>
            </a:r>
            <a:r>
              <a:rPr lang="ru-RU" sz="1200" b="0" i="0" kern="1200" dirty="0" err="1">
                <a:solidFill>
                  <a:schemeClr val="tx1"/>
                </a:solidFill>
                <a:effectLst/>
                <a:latin typeface="+mn-lt"/>
                <a:ea typeface="+mn-ea"/>
                <a:cs typeface="+mn-cs"/>
              </a:rPr>
              <a:t>bound</a:t>
            </a:r>
            <a:r>
              <a:rPr lang="ru-RU" sz="1200" b="0" i="0" kern="1200" dirty="0">
                <a:solidFill>
                  <a:schemeClr val="tx1"/>
                </a:solidFill>
                <a:effectLst/>
                <a:latin typeface="+mn-lt"/>
                <a:ea typeface="+mn-ea"/>
                <a:cs typeface="+mn-cs"/>
              </a:rPr>
              <a:t> операции поток выполнения блокируется потому что ему приходится ждать данные из источника ввода/вывода (сеть, жесткий диск и др.). Когда операционная система видит, что сейчас для этого потока нет никаких данных, то он переводится в "спящий режим". В таком состоянии поток не выполняется, он просто ждёт. И в данной ситуации многопоточность нам ничем не поможет. Ну создадим мы много потоков, которые будут ждать выполнения некоторого события. От этого само событие быстрее не произойдет.</a:t>
            </a:r>
          </a:p>
          <a:p>
            <a:r>
              <a:rPr lang="ru-RU" sz="1200" b="0" i="0" kern="1200" dirty="0">
                <a:solidFill>
                  <a:schemeClr val="tx1"/>
                </a:solidFill>
                <a:effectLst/>
                <a:latin typeface="+mn-lt"/>
                <a:ea typeface="+mn-ea"/>
                <a:cs typeface="+mn-cs"/>
              </a:rPr>
              <a:t>А теперь поговорим о PHP. В большинстве случаев это язык для веб-приложений, где у нас очень много разного I/O: ходим в файловую систему, делаем сетевые запросы или обрабатываем команды в терминале. Исходя из этого однопоточный PHP не так уж и плох для реализации конкурентности, и что </a:t>
            </a:r>
            <a:r>
              <a:rPr lang="ru-RU" sz="1200" b="0" i="0" kern="1200" dirty="0" err="1">
                <a:solidFill>
                  <a:schemeClr val="tx1"/>
                </a:solidFill>
                <a:effectLst/>
                <a:latin typeface="+mn-lt"/>
                <a:ea typeface="+mn-ea"/>
                <a:cs typeface="+mn-cs"/>
              </a:rPr>
              <a:t>однопоточность</a:t>
            </a:r>
            <a:r>
              <a:rPr lang="ru-RU" sz="1200" b="0" i="0" kern="1200" dirty="0">
                <a:solidFill>
                  <a:schemeClr val="tx1"/>
                </a:solidFill>
                <a:effectLst/>
                <a:latin typeface="+mn-lt"/>
                <a:ea typeface="+mn-ea"/>
                <a:cs typeface="+mn-cs"/>
              </a:rPr>
              <a:t> в этом случае - не ограничение, а наоборот возможность.</a:t>
            </a:r>
          </a:p>
          <a:p>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6</a:t>
            </a:fld>
            <a:endParaRPr lang="ru-RU"/>
          </a:p>
        </p:txBody>
      </p:sp>
    </p:spTree>
    <p:extLst>
      <p:ext uri="{BB962C8B-B14F-4D97-AF65-F5344CB8AC3E}">
        <p14:creationId xmlns:p14="http://schemas.microsoft.com/office/powerpoint/2010/main" val="108842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PHP создавался с намерением всегда выполняться синхронно и быть блокирующим. Все </a:t>
            </a:r>
            <a:r>
              <a:rPr lang="ru-RU" sz="1200" b="0" i="0" kern="1200" dirty="0" err="1">
                <a:solidFill>
                  <a:schemeClr val="tx1"/>
                </a:solidFill>
                <a:effectLst/>
                <a:latin typeface="+mn-lt"/>
                <a:ea typeface="+mn-ea"/>
                <a:cs typeface="+mn-cs"/>
              </a:rPr>
              <a:t>нативные</a:t>
            </a:r>
            <a:r>
              <a:rPr lang="ru-RU" sz="1200" b="0" i="0" kern="1200" dirty="0">
                <a:solidFill>
                  <a:schemeClr val="tx1"/>
                </a:solidFill>
                <a:effectLst/>
                <a:latin typeface="+mn-lt"/>
                <a:ea typeface="+mn-ea"/>
                <a:cs typeface="+mn-cs"/>
              </a:rPr>
              <a:t> функции для работы с I/O в PHP блокируют поток выполнения.</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7</a:t>
            </a:fld>
            <a:endParaRPr lang="ru-RU"/>
          </a:p>
        </p:txBody>
      </p:sp>
    </p:spTree>
    <p:extLst>
      <p:ext uri="{BB962C8B-B14F-4D97-AF65-F5344CB8AC3E}">
        <p14:creationId xmlns:p14="http://schemas.microsoft.com/office/powerpoint/2010/main" val="21006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Что делает такой клиент? Подключается к нашему SQL-серверу, переводит работу сокета в неблокирующий режим, пакует запрос в бинарный формат понятный SQL-серверу, записывает данные в сокет.</a:t>
            </a:r>
            <a:br>
              <a:rPr lang="ru-RU" dirty="0"/>
            </a:br>
            <a:br>
              <a:rPr lang="ru-RU" dirty="0"/>
            </a:br>
            <a:r>
              <a:rPr lang="ru-RU" sz="1200" b="0" i="0" kern="1200" dirty="0">
                <a:solidFill>
                  <a:schemeClr val="tx1"/>
                </a:solidFill>
                <a:effectLst/>
                <a:latin typeface="+mn-lt"/>
                <a:ea typeface="+mn-ea"/>
                <a:cs typeface="+mn-cs"/>
              </a:rPr>
              <a:t>Так как сокет в неблокирующем режиме, то операция записи со стороны PHP выполняется быстро.</a:t>
            </a:r>
            <a:br>
              <a:rPr lang="ru-RU" dirty="0"/>
            </a:br>
            <a:br>
              <a:rPr lang="ru-RU" dirty="0"/>
            </a:br>
            <a:r>
              <a:rPr lang="ru-RU" sz="1200" b="0" i="0" kern="1200" dirty="0">
                <a:solidFill>
                  <a:schemeClr val="tx1"/>
                </a:solidFill>
                <a:effectLst/>
                <a:latin typeface="+mn-lt"/>
                <a:ea typeface="+mn-ea"/>
                <a:cs typeface="+mn-cs"/>
              </a:rPr>
              <a:t>Но что вернется как результат такой операции? Мы не знаем, что ответит SQL-сервер. Он может долго выполнять запрос или не выполнить вообще. Но что-то же надо вернуть? Если мы используем PDO и вызываем </a:t>
            </a:r>
            <a:r>
              <a:rPr lang="ru-RU" dirty="0" err="1"/>
              <a:t>update</a:t>
            </a:r>
            <a:r>
              <a:rPr lang="ru-RU" sz="1200" b="0" i="0" kern="1200" dirty="0">
                <a:solidFill>
                  <a:schemeClr val="tx1"/>
                </a:solidFill>
                <a:effectLst/>
                <a:latin typeface="+mn-lt"/>
                <a:ea typeface="+mn-ea"/>
                <a:cs typeface="+mn-cs"/>
              </a:rPr>
              <a:t> запроса на SQL-сервере, нам возвращается </a:t>
            </a:r>
            <a:r>
              <a:rPr lang="ru-RU" dirty="0" err="1"/>
              <a:t>affected</a:t>
            </a:r>
            <a:r>
              <a:rPr lang="ru-RU" dirty="0"/>
              <a:t> </a:t>
            </a:r>
            <a:r>
              <a:rPr lang="ru-RU" dirty="0" err="1"/>
              <a:t>rows</a:t>
            </a:r>
            <a:r>
              <a:rPr lang="ru-RU" sz="1200" b="0" i="0" kern="1200" dirty="0">
                <a:solidFill>
                  <a:schemeClr val="tx1"/>
                </a:solidFill>
                <a:effectLst/>
                <a:latin typeface="+mn-lt"/>
                <a:ea typeface="+mn-ea"/>
                <a:cs typeface="+mn-cs"/>
              </a:rPr>
              <a:t> — количество строк измененных этим запросом. Это мы вернуть пока не можем, поэтому только</a:t>
            </a:r>
            <a:r>
              <a:rPr lang="ru-RU" sz="1200" b="1" i="0" kern="1200" dirty="0">
                <a:solidFill>
                  <a:schemeClr val="tx1"/>
                </a:solidFill>
                <a:effectLst/>
                <a:latin typeface="+mn-lt"/>
                <a:ea typeface="+mn-ea"/>
                <a:cs typeface="+mn-cs"/>
              </a:rPr>
              <a:t> обещаем</a:t>
            </a:r>
            <a:r>
              <a:rPr lang="ru-RU" sz="1200" b="0" i="0" kern="1200" dirty="0">
                <a:solidFill>
                  <a:schemeClr val="tx1"/>
                </a:solidFill>
                <a:effectLst/>
                <a:latin typeface="+mn-lt"/>
                <a:ea typeface="+mn-ea"/>
                <a:cs typeface="+mn-cs"/>
              </a:rPr>
              <a:t> возврат.</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8</a:t>
            </a:fld>
            <a:endParaRPr lang="ru-RU"/>
          </a:p>
        </p:txBody>
      </p:sp>
    </p:spTree>
    <p:extLst>
      <p:ext uri="{BB962C8B-B14F-4D97-AF65-F5344CB8AC3E}">
        <p14:creationId xmlns:p14="http://schemas.microsoft.com/office/powerpoint/2010/main" val="272756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a:solidFill>
                  <a:schemeClr val="tx1"/>
                </a:solidFill>
                <a:effectLst/>
                <a:latin typeface="+mn-lt"/>
                <a:ea typeface="+mn-ea"/>
                <a:cs typeface="+mn-cs"/>
              </a:rPr>
              <a:t>Promise</a:t>
            </a:r>
            <a:endParaRPr lang="ru-RU" sz="1200" b="0" i="0" kern="1200" dirty="0">
              <a:solidFill>
                <a:schemeClr val="tx1"/>
              </a:solidFill>
              <a:effectLst/>
              <a:latin typeface="+mn-lt"/>
              <a:ea typeface="+mn-ea"/>
              <a:cs typeface="+mn-cs"/>
            </a:endParaRPr>
          </a:p>
          <a:p>
            <a:br>
              <a:rPr lang="ru-RU" dirty="0"/>
            </a:br>
            <a:r>
              <a:rPr lang="ru-RU" sz="1200" b="0" i="0" kern="1200" dirty="0">
                <a:solidFill>
                  <a:schemeClr val="tx1"/>
                </a:solidFill>
                <a:effectLst/>
                <a:latin typeface="+mn-lt"/>
                <a:ea typeface="+mn-ea"/>
                <a:cs typeface="+mn-cs"/>
              </a:rPr>
              <a:t>Это концепция из мира асинхронного программирования.</a:t>
            </a:r>
            <a:br>
              <a:rPr lang="ru-RU" dirty="0"/>
            </a:br>
            <a:r>
              <a:rPr lang="ru-RU" dirty="0" err="1"/>
              <a:t>Promise</a:t>
            </a:r>
            <a:r>
              <a:rPr lang="ru-RU" dirty="0"/>
              <a:t> — это объект-обертка над результатом асинхронной операции. При этом результат операции нам пока неизвестен.</a:t>
            </a:r>
            <a:r>
              <a:rPr lang="en-US" dirty="0"/>
              <a:t> </a:t>
            </a:r>
            <a:br>
              <a:rPr lang="ru-RU" dirty="0"/>
            </a:br>
            <a:br>
              <a:rPr lang="ru-RU" dirty="0"/>
            </a:br>
            <a:r>
              <a:rPr lang="ru-RU" sz="1200" b="0" i="0" kern="1200" dirty="0">
                <a:solidFill>
                  <a:schemeClr val="tx1"/>
                </a:solidFill>
                <a:effectLst/>
                <a:latin typeface="+mn-lt"/>
                <a:ea typeface="+mn-ea"/>
                <a:cs typeface="+mn-cs"/>
              </a:rPr>
              <a:t>Как работает </a:t>
            </a:r>
            <a:r>
              <a:rPr lang="ru-RU" sz="1200" b="0" i="0" kern="1200" dirty="0" err="1">
                <a:solidFill>
                  <a:schemeClr val="tx1"/>
                </a:solidFill>
                <a:effectLst/>
                <a:latin typeface="+mn-lt"/>
                <a:ea typeface="+mn-ea"/>
                <a:cs typeface="+mn-cs"/>
              </a:rPr>
              <a:t>Promise</a:t>
            </a:r>
            <a:endParaRPr lang="ru-RU" sz="1200" b="0" i="0" kern="1200" dirty="0">
              <a:solidFill>
                <a:schemeClr val="tx1"/>
              </a:solidFill>
              <a:effectLst/>
              <a:latin typeface="+mn-lt"/>
              <a:ea typeface="+mn-ea"/>
              <a:cs typeface="+mn-cs"/>
            </a:endParaRPr>
          </a:p>
          <a:p>
            <a:br>
              <a:rPr lang="ru-RU" dirty="0"/>
            </a:br>
            <a:r>
              <a:rPr lang="ru-RU" sz="1200" b="0" i="0" kern="1200" dirty="0">
                <a:solidFill>
                  <a:schemeClr val="tx1"/>
                </a:solidFill>
                <a:effectLst/>
                <a:latin typeface="+mn-lt"/>
                <a:ea typeface="+mn-ea"/>
                <a:cs typeface="+mn-cs"/>
              </a:rPr>
              <a:t>Так как результата еще нет, мы можем установить только какие-то </a:t>
            </a:r>
            <a:r>
              <a:rPr lang="ru-RU" dirty="0" err="1"/>
              <a:t>callbacks</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Когда данные будут доступны, необходимо выполнить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a:t>
            </a:r>
            <a:r>
              <a:rPr lang="ru-RU" dirty="0" err="1"/>
              <a:t>onResolve</a:t>
            </a:r>
            <a:r>
              <a:rPr lang="ru-RU"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ru-RU" sz="1200" b="0" i="0" kern="1200" dirty="0">
                <a:solidFill>
                  <a:schemeClr val="tx1"/>
                </a:solidFill>
                <a:effectLst/>
                <a:latin typeface="+mn-lt"/>
                <a:ea typeface="+mn-ea"/>
                <a:cs typeface="+mn-cs"/>
              </a:rPr>
              <a:t>Если произойдет ошибка, то выполнится </a:t>
            </a:r>
            <a:r>
              <a:rPr lang="ru-RU" sz="1200" b="0" i="0" kern="1200" dirty="0" err="1">
                <a:solidFill>
                  <a:schemeClr val="tx1"/>
                </a:solidFill>
                <a:effectLst/>
                <a:latin typeface="+mn-lt"/>
                <a:ea typeface="+mn-ea"/>
                <a:cs typeface="+mn-cs"/>
              </a:rPr>
              <a:t>колбэк</a:t>
            </a:r>
            <a:r>
              <a:rPr lang="ru-RU" sz="1200" b="0" i="0" kern="1200" dirty="0">
                <a:solidFill>
                  <a:schemeClr val="tx1"/>
                </a:solidFill>
                <a:effectLst/>
                <a:latin typeface="+mn-lt"/>
                <a:ea typeface="+mn-ea"/>
                <a:cs typeface="+mn-cs"/>
              </a:rPr>
              <a:t> </a:t>
            </a:r>
            <a:r>
              <a:rPr lang="ru-RU" dirty="0" err="1"/>
              <a:t>onReject</a:t>
            </a:r>
            <a:r>
              <a:rPr lang="ru-RU" sz="1200" b="0" i="0" kern="1200" dirty="0">
                <a:solidFill>
                  <a:schemeClr val="tx1"/>
                </a:solidFill>
                <a:effectLst/>
                <a:latin typeface="+mn-lt"/>
                <a:ea typeface="+mn-ea"/>
                <a:cs typeface="+mn-cs"/>
              </a:rPr>
              <a:t> для обработки ошибки.</a:t>
            </a:r>
            <a:endParaRPr lang="ru-RU" dirty="0"/>
          </a:p>
        </p:txBody>
      </p:sp>
      <p:sp>
        <p:nvSpPr>
          <p:cNvPr id="4" name="Номер слайда 3"/>
          <p:cNvSpPr>
            <a:spLocks noGrp="1"/>
          </p:cNvSpPr>
          <p:nvPr>
            <p:ph type="sldNum" sz="quarter" idx="5"/>
          </p:nvPr>
        </p:nvSpPr>
        <p:spPr/>
        <p:txBody>
          <a:bodyPr/>
          <a:lstStyle/>
          <a:p>
            <a:fld id="{D89B9A15-25E0-4EFC-AE60-5F4B1D2C49DD}" type="slidenum">
              <a:rPr lang="ru-RU" smtClean="0"/>
              <a:t>9</a:t>
            </a:fld>
            <a:endParaRPr lang="ru-RU"/>
          </a:p>
        </p:txBody>
      </p:sp>
    </p:spTree>
    <p:extLst>
      <p:ext uri="{BB962C8B-B14F-4D97-AF65-F5344CB8AC3E}">
        <p14:creationId xmlns:p14="http://schemas.microsoft.com/office/powerpoint/2010/main" val="2962315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249224-80C1-407F-B248-C0B4E263A8B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0377CC0-40E4-465E-A55E-2FAD07745B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D0896E7-344D-4DE9-9544-2EC3C0B944B9}"/>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57ECDFB5-9306-493D-B1B1-A6382681D3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0314E2F-F999-4FFA-BAA4-07AB26E13F9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26800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C04630-233D-485E-984D-DA196CA739B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3C68AEB8-B5F3-4B35-8EBB-2308308366FD}"/>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B5C6592-21F8-4516-8AD8-72C548027D44}"/>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9B5D38EC-9B2B-4B66-9ECC-10BA57A94BB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84D0AB-F23E-4858-BC2D-4F9EA967E0EA}"/>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73098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BF99CA2-5816-40E2-BFB7-EF2A54ECC14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7C60C55-AFAE-473F-8C0C-5B6C3CB74F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72F777-225E-40F8-9CCD-75F42770F37B}"/>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71AFC691-4A47-4520-BC6C-1CDD76D248C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4E60A3-BAAA-4AF0-BC72-C661083CE7A3}"/>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253926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679BC5-CCCF-4AF4-95BA-88864F6D214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8D5AE2C-A866-4BD0-883C-7FEE5E6A207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A6BFCF-FA73-4900-8B50-9B6CBCD770EC}"/>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F58F34ED-0FB6-4C7D-8BF9-F97CDF1DCA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39E951-2EBD-4AB5-B323-5452DC918D28}"/>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46305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190AC-996C-4D3B-BA03-9449BBE1E0F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DBADF37-70E5-4C41-9C69-99A4D00F1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237F99E-1F61-4A0B-A461-A16479DCE825}"/>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7960F1DC-77B0-42DC-B5EE-A2E52194BB0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97CF33B-31A0-434A-AB7E-89BB043DC409}"/>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218330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638986-5780-4E64-9AF2-DEFBE818C30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86AC8F-D280-41B3-99DF-B1A5B96187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6FA9421-207B-42AD-B2E5-A1F4C279C35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EDE313F-2C4A-46EC-A04E-5E987B6E3E2E}"/>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6" name="Нижний колонтитул 5">
            <a:extLst>
              <a:ext uri="{FF2B5EF4-FFF2-40B4-BE49-F238E27FC236}">
                <a16:creationId xmlns:a16="http://schemas.microsoft.com/office/drawing/2014/main" id="{93D049C3-3D8C-47FE-950B-67A739B7EF9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A301B7-19C6-4A9C-8BD8-0C2A6EAB9A6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31590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E0ABBE-05B0-4B31-B600-ACEBD4DE434C}"/>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2A86ABC-44A5-40AA-9E98-7D49AC39D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C50EF38-B9F2-47E5-8C48-D8B68F308E8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C5D65A90-41DE-406A-9516-1DA2AA150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7150980-EA85-4A99-BBA9-4089FFEF26C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9071804-DFAC-4134-923B-EF8BFFC39CF6}"/>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8" name="Нижний колонтитул 7">
            <a:extLst>
              <a:ext uri="{FF2B5EF4-FFF2-40B4-BE49-F238E27FC236}">
                <a16:creationId xmlns:a16="http://schemas.microsoft.com/office/drawing/2014/main" id="{8415E074-7265-4EE8-81F5-62701EED17D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0E729BF-EC0E-4081-A079-EBE151F315DE}"/>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165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58EF78-26D3-428B-8BEE-A49D6BC02886}"/>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604663E-6899-40EA-8CC2-C862800B0A37}"/>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4" name="Нижний колонтитул 3">
            <a:extLst>
              <a:ext uri="{FF2B5EF4-FFF2-40B4-BE49-F238E27FC236}">
                <a16:creationId xmlns:a16="http://schemas.microsoft.com/office/drawing/2014/main" id="{0C5C6103-DD17-4583-974F-CCFA87D4AE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E527345-8B25-43F0-8C0C-A3010DEAEE2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37402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E1A811D-9DFC-42DD-AC3C-2F45A8CA64DD}"/>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3" name="Нижний колонтитул 2">
            <a:extLst>
              <a:ext uri="{FF2B5EF4-FFF2-40B4-BE49-F238E27FC236}">
                <a16:creationId xmlns:a16="http://schemas.microsoft.com/office/drawing/2014/main" id="{AFC53170-3AAC-4BF8-9232-8D7018750E2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FCA5022-D1A6-4974-8468-6F15746AEBBA}"/>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130107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13CCA5-E910-41B1-91AF-277AD00C76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DCE65AC9-F77C-4FC3-9137-F5DB31807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603F0FC4-B949-4B2E-A589-E535000D3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BCE6AF1-A48F-4082-841F-859E655FAC65}"/>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6" name="Нижний колонтитул 5">
            <a:extLst>
              <a:ext uri="{FF2B5EF4-FFF2-40B4-BE49-F238E27FC236}">
                <a16:creationId xmlns:a16="http://schemas.microsoft.com/office/drawing/2014/main" id="{41103F3A-AD40-4D38-8C45-548485E00A2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4B089E8-BB62-4E18-9306-681D15B665B5}"/>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304602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AEC9DA-ED1E-4575-BD4A-143FE6EAA4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145BC41A-F832-46BB-8636-8FDD164463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493C213-7D2A-4B48-BD81-199DD801D8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EE1A1A7-8811-437A-BDA1-8740079C4E31}"/>
              </a:ext>
            </a:extLst>
          </p:cNvPr>
          <p:cNvSpPr>
            <a:spLocks noGrp="1"/>
          </p:cNvSpPr>
          <p:nvPr>
            <p:ph type="dt" sz="half" idx="10"/>
          </p:nvPr>
        </p:nvSpPr>
        <p:spPr/>
        <p:txBody>
          <a:bodyPr/>
          <a:lstStyle/>
          <a:p>
            <a:fld id="{CE2EB3E4-AA37-4C06-8331-1684B1E316E6}" type="datetimeFigureOut">
              <a:rPr lang="ru-RU" smtClean="0"/>
              <a:t>12.01.2022</a:t>
            </a:fld>
            <a:endParaRPr lang="ru-RU"/>
          </a:p>
        </p:txBody>
      </p:sp>
      <p:sp>
        <p:nvSpPr>
          <p:cNvPr id="6" name="Нижний колонтитул 5">
            <a:extLst>
              <a:ext uri="{FF2B5EF4-FFF2-40B4-BE49-F238E27FC236}">
                <a16:creationId xmlns:a16="http://schemas.microsoft.com/office/drawing/2014/main" id="{3E21FCDE-D1C4-43FD-8390-03EAFBE42F8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E38FC6B-9943-461E-88AA-936ADFFF2592}"/>
              </a:ext>
            </a:extLst>
          </p:cNvPr>
          <p:cNvSpPr>
            <a:spLocks noGrp="1"/>
          </p:cNvSpPr>
          <p:nvPr>
            <p:ph type="sldNum" sz="quarter" idx="12"/>
          </p:nvPr>
        </p:nvSpPr>
        <p:spPr/>
        <p:txBody>
          <a:bodyPr/>
          <a:lstStyle/>
          <a:p>
            <a:fld id="{1E05CEC7-3824-4C9D-BC78-CA43D2228652}" type="slidenum">
              <a:rPr lang="ru-RU" smtClean="0"/>
              <a:t>‹#›</a:t>
            </a:fld>
            <a:endParaRPr lang="ru-RU"/>
          </a:p>
        </p:txBody>
      </p:sp>
    </p:spTree>
    <p:extLst>
      <p:ext uri="{BB962C8B-B14F-4D97-AF65-F5344CB8AC3E}">
        <p14:creationId xmlns:p14="http://schemas.microsoft.com/office/powerpoint/2010/main" val="411626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D62A56-D476-4057-919B-472650C53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42489F44-ECD8-452D-A0F6-DA32583A8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5481E0-13B3-4E88-BC1C-B94E09237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EB3E4-AA37-4C06-8331-1684B1E316E6}" type="datetimeFigureOut">
              <a:rPr lang="ru-RU" smtClean="0"/>
              <a:t>12.01.2022</a:t>
            </a:fld>
            <a:endParaRPr lang="ru-RU"/>
          </a:p>
        </p:txBody>
      </p:sp>
      <p:sp>
        <p:nvSpPr>
          <p:cNvPr id="5" name="Нижний колонтитул 4">
            <a:extLst>
              <a:ext uri="{FF2B5EF4-FFF2-40B4-BE49-F238E27FC236}">
                <a16:creationId xmlns:a16="http://schemas.microsoft.com/office/drawing/2014/main" id="{3DD1A633-EA6B-45FE-9267-746B5957A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9E80702A-793E-40AE-9071-A39FD350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05CEC7-3824-4C9D-BC78-CA43D2228652}" type="slidenum">
              <a:rPr lang="ru-RU" smtClean="0"/>
              <a:t>‹#›</a:t>
            </a:fld>
            <a:endParaRPr lang="ru-RU"/>
          </a:p>
        </p:txBody>
      </p:sp>
    </p:spTree>
    <p:extLst>
      <p:ext uri="{BB962C8B-B14F-4D97-AF65-F5344CB8AC3E}">
        <p14:creationId xmlns:p14="http://schemas.microsoft.com/office/powerpoint/2010/main" val="364302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783D077-A3BB-41DE-BEEB-89E1183B9159}"/>
              </a:ext>
            </a:extLst>
          </p:cNvPr>
          <p:cNvPicPr>
            <a:picLocks noChangeAspect="1"/>
          </p:cNvPicPr>
          <p:nvPr/>
        </p:nvPicPr>
        <p:blipFill rotWithShape="1">
          <a:blip r:embed="rId3">
            <a:extLst>
              <a:ext uri="{28A0092B-C50C-407E-A947-70E740481C1C}">
                <a14:useLocalDpi xmlns:a14="http://schemas.microsoft.com/office/drawing/2010/main" val="0"/>
              </a:ext>
            </a:extLst>
          </a:blip>
          <a:srcRect t="8563" r="227" b="-8563"/>
          <a:stretch/>
        </p:blipFill>
        <p:spPr>
          <a:xfrm>
            <a:off x="1" y="-1"/>
            <a:ext cx="12192000" cy="7500257"/>
          </a:xfrm>
          <a:prstGeom prst="rect">
            <a:avLst/>
          </a:prstGeom>
        </p:spPr>
      </p:pic>
    </p:spTree>
    <p:extLst>
      <p:ext uri="{BB962C8B-B14F-4D97-AF65-F5344CB8AC3E}">
        <p14:creationId xmlns:p14="http://schemas.microsoft.com/office/powerpoint/2010/main" val="368713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DB85C73-D489-40AA-B5A5-14B5D018D796}"/>
              </a:ext>
            </a:extLst>
          </p:cNvPr>
          <p:cNvSpPr>
            <a:spLocks noGrp="1"/>
          </p:cNvSpPr>
          <p:nvPr>
            <p:ph idx="1"/>
          </p:nvPr>
        </p:nvSpPr>
        <p:spPr>
          <a:xfrm>
            <a:off x="838200" y="968828"/>
            <a:ext cx="10515600" cy="4920343"/>
          </a:xfrm>
        </p:spPr>
        <p:txBody>
          <a:bodyPr>
            <a:normAutofit/>
          </a:bodyPr>
          <a:lstStyle/>
          <a:p>
            <a:pPr marL="0" indent="0">
              <a:lnSpc>
                <a:spcPct val="100000"/>
              </a:lnSpc>
              <a:spcBef>
                <a:spcPts val="600"/>
              </a:spcBef>
              <a:buNone/>
            </a:pPr>
            <a:r>
              <a:rPr lang="en-US" sz="2400" dirty="0">
                <a:solidFill>
                  <a:srgbClr val="24292F"/>
                </a:solidFill>
                <a:latin typeface="Consolas" panose="020B0609020204030204" pitchFamily="49" charset="0"/>
              </a:rPr>
              <a:t>$promise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$this</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execAsync</a:t>
            </a:r>
            <a:r>
              <a:rPr lang="en-US" sz="2400" dirty="0">
                <a:solidFill>
                  <a:srgbClr val="24292F"/>
                </a:solidFill>
                <a:latin typeface="Consolas" panose="020B0609020204030204" pitchFamily="49" charset="0"/>
              </a:rPr>
              <a:t>($</a:t>
            </a:r>
            <a:r>
              <a:rPr lang="en-US" sz="2400" dirty="0" err="1">
                <a:solidFill>
                  <a:srgbClr val="24292F"/>
                </a:solidFill>
                <a:latin typeface="Consolas" panose="020B0609020204030204" pitchFamily="49" charset="0"/>
              </a:rPr>
              <a:t>sql</a:t>
            </a:r>
            <a:r>
              <a:rPr lang="en-US" sz="2400" dirty="0">
                <a:solidFill>
                  <a:srgbClr val="24292F"/>
                </a:solidFill>
                <a:latin typeface="Consolas" panose="020B0609020204030204" pitchFamily="49" charset="0"/>
              </a:rPr>
              <a:t>, $user</a:t>
            </a:r>
            <a:r>
              <a:rPr lang="en-US" sz="2400" dirty="0">
                <a:solidFill>
                  <a:srgbClr val="CF222E"/>
                </a:solidFill>
                <a:latin typeface="Consolas" panose="020B0609020204030204" pitchFamily="49" charset="0"/>
              </a:rPr>
              <a:t>-&gt;</a:t>
            </a:r>
            <a:r>
              <a:rPr lang="en-US" sz="2400" dirty="0">
                <a:solidFill>
                  <a:srgbClr val="8250DF"/>
                </a:solidFill>
                <a:latin typeface="Consolas" panose="020B0609020204030204" pitchFamily="49" charset="0"/>
              </a:rPr>
              <a:t>data</a:t>
            </a:r>
            <a:r>
              <a:rPr lang="en-US" sz="2400" dirty="0">
                <a:solidFill>
                  <a:srgbClr val="24292F"/>
                </a:solidFill>
                <a:latin typeface="Consolas" panose="020B0609020204030204" pitchFamily="49" charset="0"/>
              </a:rPr>
              <a:t>());</a:t>
            </a:r>
          </a:p>
          <a:p>
            <a:pPr marL="0" indent="0">
              <a:lnSpc>
                <a:spcPct val="100000"/>
              </a:lnSpc>
              <a:spcBef>
                <a:spcPts val="600"/>
              </a:spcBef>
              <a:buNone/>
            </a:pPr>
            <a:endParaRPr lang="en-US" sz="2400" dirty="0">
              <a:solidFill>
                <a:srgbClr val="24292F"/>
              </a:solidFill>
              <a:latin typeface="Consolas" panose="020B0609020204030204" pitchFamily="49" charset="0"/>
            </a:endParaRPr>
          </a:p>
          <a:p>
            <a:pPr marL="0" indent="0">
              <a:lnSpc>
                <a:spcPct val="100000"/>
              </a:lnSpc>
              <a:spcBef>
                <a:spcPts val="600"/>
              </a:spcBef>
              <a:buNone/>
            </a:pPr>
            <a:r>
              <a:rPr lang="en-US" sz="2400" dirty="0">
                <a:solidFill>
                  <a:srgbClr val="24292F"/>
                </a:solidFill>
                <a:latin typeface="Consolas" panose="020B0609020204030204" pitchFamily="49" charset="0"/>
              </a:rPr>
              <a:t>$promise</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onResolve</a:t>
            </a:r>
            <a:r>
              <a:rPr lang="en-US" sz="2400" dirty="0">
                <a:solidFill>
                  <a:srgbClr val="24292F"/>
                </a:solidFill>
                <a:latin typeface="Consolas" panose="020B0609020204030204" pitchFamily="49" charset="0"/>
              </a:rPr>
              <a:t>(</a:t>
            </a:r>
            <a:r>
              <a:rPr lang="en-US" sz="2400" dirty="0">
                <a:solidFill>
                  <a:srgbClr val="CF222E"/>
                </a:solidFill>
                <a:latin typeface="Consolas" panose="020B0609020204030204" pitchFamily="49" charset="0"/>
              </a:rPr>
              <a:t>function</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int</a:t>
            </a:r>
            <a:r>
              <a:rPr lang="en-US" sz="2400" dirty="0">
                <a:solidFill>
                  <a:srgbClr val="24292F"/>
                </a:solidFill>
                <a:latin typeface="Consolas" panose="020B0609020204030204" pitchFamily="49" charset="0"/>
              </a:rPr>
              <a:t> $rows) {</a:t>
            </a:r>
          </a:p>
          <a:p>
            <a:pPr marL="0" indent="0">
              <a:lnSpc>
                <a:spcPct val="100000"/>
              </a:lnSpc>
              <a:spcBef>
                <a:spcPts val="600"/>
              </a:spcBef>
              <a:buNone/>
            </a:pP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echo</a:t>
            </a:r>
            <a:r>
              <a:rPr lang="en-US" sz="2400" dirty="0">
                <a:solidFill>
                  <a:srgbClr val="24292F"/>
                </a:solidFill>
                <a:latin typeface="Consolas" panose="020B0609020204030204" pitchFamily="49" charset="0"/>
              </a:rPr>
              <a:t> </a:t>
            </a:r>
            <a:r>
              <a:rPr lang="en-US" sz="2400" dirty="0">
                <a:solidFill>
                  <a:srgbClr val="0A3069"/>
                </a:solidFill>
                <a:latin typeface="Consolas" panose="020B0609020204030204" pitchFamily="49" charset="0"/>
              </a:rPr>
              <a:t>"Affected rows: {</a:t>
            </a:r>
            <a:r>
              <a:rPr lang="en-US" sz="2400" dirty="0">
                <a:solidFill>
                  <a:srgbClr val="24292F"/>
                </a:solidFill>
                <a:latin typeface="Consolas" panose="020B0609020204030204" pitchFamily="49" charset="0"/>
              </a:rPr>
              <a:t>$rows</a:t>
            </a:r>
            <a:r>
              <a:rPr lang="en-US" sz="2400" dirty="0">
                <a:solidFill>
                  <a:srgbClr val="0A3069"/>
                </a:solidFill>
                <a:latin typeface="Consolas" panose="020B0609020204030204" pitchFamily="49" charset="0"/>
              </a:rPr>
              <a:t>}"</a:t>
            </a:r>
            <a:r>
              <a:rPr lang="en-US" sz="2400" dirty="0">
                <a:solidFill>
                  <a:srgbClr val="24292F"/>
                </a:solidFill>
                <a:latin typeface="Consolas" panose="020B0609020204030204" pitchFamily="49" charset="0"/>
              </a:rPr>
              <a:t>;</a:t>
            </a:r>
          </a:p>
          <a:p>
            <a:pPr marL="0" indent="0">
              <a:lnSpc>
                <a:spcPct val="100000"/>
              </a:lnSpc>
              <a:spcBef>
                <a:spcPts val="600"/>
              </a:spcBef>
              <a:buNone/>
            </a:pPr>
            <a:r>
              <a:rPr lang="en-US" sz="2400" dirty="0">
                <a:solidFill>
                  <a:srgbClr val="24292F"/>
                </a:solidFill>
                <a:latin typeface="Consolas" panose="020B0609020204030204" pitchFamily="49" charset="0"/>
              </a:rPr>
              <a:t>});</a:t>
            </a:r>
          </a:p>
          <a:p>
            <a:pPr marL="0" indent="0">
              <a:lnSpc>
                <a:spcPct val="100000"/>
              </a:lnSpc>
              <a:spcBef>
                <a:spcPts val="600"/>
              </a:spcBef>
              <a:buNone/>
            </a:pPr>
            <a:endParaRPr lang="en-US" sz="2400" dirty="0">
              <a:solidFill>
                <a:srgbClr val="24292F"/>
              </a:solidFill>
              <a:latin typeface="Consolas" panose="020B0609020204030204" pitchFamily="49" charset="0"/>
            </a:endParaRPr>
          </a:p>
          <a:p>
            <a:pPr marL="0" indent="0">
              <a:lnSpc>
                <a:spcPct val="100000"/>
              </a:lnSpc>
              <a:spcBef>
                <a:spcPts val="600"/>
              </a:spcBef>
              <a:buNone/>
            </a:pPr>
            <a:r>
              <a:rPr lang="en-US" sz="2400" dirty="0">
                <a:solidFill>
                  <a:srgbClr val="24292F"/>
                </a:solidFill>
                <a:latin typeface="Consolas" panose="020B0609020204030204" pitchFamily="49" charset="0"/>
              </a:rPr>
              <a:t>$promise</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onReject</a:t>
            </a:r>
            <a:r>
              <a:rPr lang="en-US" sz="2400" dirty="0">
                <a:solidFill>
                  <a:srgbClr val="24292F"/>
                </a:solidFill>
                <a:latin typeface="Consolas" panose="020B0609020204030204" pitchFamily="49" charset="0"/>
              </a:rPr>
              <a:t>(</a:t>
            </a:r>
            <a:r>
              <a:rPr lang="en-US" sz="2400" dirty="0">
                <a:solidFill>
                  <a:srgbClr val="CF222E"/>
                </a:solidFill>
                <a:latin typeface="Consolas" panose="020B0609020204030204" pitchFamily="49" charset="0"/>
              </a:rPr>
              <a:t>function</a:t>
            </a: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\Throwable</a:t>
            </a:r>
            <a:r>
              <a:rPr lang="en-US" sz="2400" dirty="0">
                <a:solidFill>
                  <a:srgbClr val="24292F"/>
                </a:solidFill>
                <a:latin typeface="Consolas" panose="020B0609020204030204" pitchFamily="49" charset="0"/>
              </a:rPr>
              <a:t> $error) {</a:t>
            </a:r>
          </a:p>
          <a:p>
            <a:pPr marL="0" indent="0">
              <a:lnSpc>
                <a:spcPct val="100000"/>
              </a:lnSpc>
              <a:spcBef>
                <a:spcPts val="600"/>
              </a:spcBef>
              <a:buNone/>
            </a:pP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log</a:t>
            </a:r>
            <a:r>
              <a:rPr lang="en-US" sz="2400" dirty="0">
                <a:solidFill>
                  <a:srgbClr val="24292F"/>
                </a:solidFill>
                <a:latin typeface="Consolas" panose="020B0609020204030204" pitchFamily="49" charset="0"/>
              </a:rPr>
              <a:t>($error</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getMessage</a:t>
            </a:r>
            <a:r>
              <a:rPr lang="en-US" sz="2400" dirty="0">
                <a:solidFill>
                  <a:srgbClr val="24292F"/>
                </a:solidFill>
                <a:latin typeface="Consolas" panose="020B0609020204030204" pitchFamily="49" charset="0"/>
              </a:rPr>
              <a:t>());</a:t>
            </a:r>
          </a:p>
          <a:p>
            <a:pPr marL="0" indent="0">
              <a:lnSpc>
                <a:spcPct val="100000"/>
              </a:lnSpc>
              <a:spcBef>
                <a:spcPts val="600"/>
              </a:spcBef>
              <a:buNone/>
            </a:pPr>
            <a:r>
              <a:rPr lang="en-US" sz="2400" dirty="0">
                <a:solidFill>
                  <a:srgbClr val="24292F"/>
                </a:solidFill>
                <a:latin typeface="Consolas" panose="020B0609020204030204" pitchFamily="49" charset="0"/>
              </a:rPr>
              <a:t>});</a:t>
            </a:r>
          </a:p>
        </p:txBody>
      </p:sp>
    </p:spTree>
    <p:extLst>
      <p:ext uri="{BB962C8B-B14F-4D97-AF65-F5344CB8AC3E}">
        <p14:creationId xmlns:p14="http://schemas.microsoft.com/office/powerpoint/2010/main" val="56385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17A74DFB-8286-4462-B0F4-11667024B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923"/>
            <a:ext cx="12192000" cy="6174153"/>
          </a:xfrm>
          <a:prstGeom prst="rect">
            <a:avLst/>
          </a:prstGeom>
        </p:spPr>
      </p:pic>
    </p:spTree>
    <p:extLst>
      <p:ext uri="{BB962C8B-B14F-4D97-AF65-F5344CB8AC3E}">
        <p14:creationId xmlns:p14="http://schemas.microsoft.com/office/powerpoint/2010/main" val="386933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51414421-F208-4CE7-ABF6-DB6B58AFA6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0506" y="1002393"/>
            <a:ext cx="916596" cy="1363436"/>
          </a:xfrm>
          <a:prstGeom prst="rect">
            <a:avLst/>
          </a:prstGeom>
        </p:spPr>
      </p:pic>
      <p:pic>
        <p:nvPicPr>
          <p:cNvPr id="6" name="Рисунок 5">
            <a:extLst>
              <a:ext uri="{FF2B5EF4-FFF2-40B4-BE49-F238E27FC236}">
                <a16:creationId xmlns:a16="http://schemas.microsoft.com/office/drawing/2014/main" id="{05FD7C34-39C2-49C3-90D3-C4E821441AB0}"/>
              </a:ext>
            </a:extLst>
          </p:cNvPr>
          <p:cNvPicPr>
            <a:picLocks noChangeAspect="1"/>
          </p:cNvPicPr>
          <p:nvPr/>
        </p:nvPicPr>
        <p:blipFill rotWithShape="1">
          <a:blip r:embed="rId5">
            <a:extLst>
              <a:ext uri="{28A0092B-C50C-407E-A947-70E740481C1C}">
                <a14:useLocalDpi xmlns:a14="http://schemas.microsoft.com/office/drawing/2010/main" val="0"/>
              </a:ext>
            </a:extLst>
          </a:blip>
          <a:srcRect l="7383" t="18662" r="64771" b="17710"/>
          <a:stretch/>
        </p:blipFill>
        <p:spPr>
          <a:xfrm>
            <a:off x="1715169" y="2947325"/>
            <a:ext cx="1480265" cy="1449597"/>
          </a:xfrm>
          <a:prstGeom prst="rect">
            <a:avLst/>
          </a:prstGeom>
        </p:spPr>
      </p:pic>
      <p:pic>
        <p:nvPicPr>
          <p:cNvPr id="8" name="Рисунок 7">
            <a:extLst>
              <a:ext uri="{FF2B5EF4-FFF2-40B4-BE49-F238E27FC236}">
                <a16:creationId xmlns:a16="http://schemas.microsoft.com/office/drawing/2014/main" id="{134C2772-3E2F-4A17-B535-538FE620E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7108" y="4978418"/>
            <a:ext cx="1963392" cy="1178035"/>
          </a:xfrm>
          <a:prstGeom prst="rect">
            <a:avLst/>
          </a:prstGeom>
        </p:spPr>
      </p:pic>
      <p:sp>
        <p:nvSpPr>
          <p:cNvPr id="2" name="Прямоугольник 1">
            <a:extLst>
              <a:ext uri="{FF2B5EF4-FFF2-40B4-BE49-F238E27FC236}">
                <a16:creationId xmlns:a16="http://schemas.microsoft.com/office/drawing/2014/main" id="{3572D4C1-62C2-40B7-99F0-777C4EC0196B}"/>
              </a:ext>
            </a:extLst>
          </p:cNvPr>
          <p:cNvSpPr/>
          <p:nvPr/>
        </p:nvSpPr>
        <p:spPr>
          <a:xfrm>
            <a:off x="4820354" y="1391723"/>
            <a:ext cx="3560398" cy="584775"/>
          </a:xfrm>
          <a:prstGeom prst="rect">
            <a:avLst/>
          </a:prstGeom>
        </p:spPr>
        <p:txBody>
          <a:bodyPr wrap="none">
            <a:spAutoFit/>
          </a:bodyPr>
          <a:lstStyle/>
          <a:p>
            <a:r>
              <a:rPr lang="en-US" sz="3200" dirty="0">
                <a:solidFill>
                  <a:srgbClr val="111111"/>
                </a:solidFill>
                <a:latin typeface="-apple-system"/>
              </a:rPr>
              <a:t>PHP 5.3+, Promise A</a:t>
            </a:r>
            <a:endParaRPr lang="ru-RU" sz="3200" dirty="0"/>
          </a:p>
        </p:txBody>
      </p:sp>
    </p:spTree>
    <p:extLst>
      <p:ext uri="{BB962C8B-B14F-4D97-AF65-F5344CB8AC3E}">
        <p14:creationId xmlns:p14="http://schemas.microsoft.com/office/powerpoint/2010/main" val="617052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5CF0B86-8864-41DC-8D7C-F921DF0CD113}"/>
              </a:ext>
            </a:extLst>
          </p:cNvPr>
          <p:cNvSpPr/>
          <p:nvPr/>
        </p:nvSpPr>
        <p:spPr>
          <a:xfrm>
            <a:off x="838200" y="1874559"/>
            <a:ext cx="10515600" cy="4385816"/>
          </a:xfrm>
          <a:prstGeom prst="rect">
            <a:avLst/>
          </a:prstGeom>
        </p:spPr>
        <p:txBody>
          <a:bodyPr wrap="square">
            <a:spAutoFit/>
          </a:bodyPr>
          <a:lstStyle/>
          <a:p>
            <a:pPr>
              <a:spcBef>
                <a:spcPts val="600"/>
              </a:spcBef>
            </a:pPr>
            <a:r>
              <a:rPr lang="en-US" dirty="0">
                <a:solidFill>
                  <a:srgbClr val="24292F"/>
                </a:solidFill>
                <a:latin typeface="Consolas" panose="020B0609020204030204" pitchFamily="49" charset="0"/>
              </a:rPr>
              <a:t>$connection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new</a:t>
            </a:r>
            <a:r>
              <a:rPr lang="en-US" dirty="0">
                <a:solidFill>
                  <a:srgbClr val="24292F"/>
                </a:solidFill>
                <a:latin typeface="Consolas" panose="020B0609020204030204" pitchFamily="49" charset="0"/>
              </a:rPr>
              <a:t> </a:t>
            </a:r>
            <a:r>
              <a:rPr lang="en-US" dirty="0" err="1">
                <a:solidFill>
                  <a:srgbClr val="0550AE"/>
                </a:solidFill>
                <a:latin typeface="Consolas" panose="020B0609020204030204" pitchFamily="49" charset="0"/>
              </a:rPr>
              <a:t>ConnectionFactory</a:t>
            </a:r>
            <a:r>
              <a:rPr lang="en-US" dirty="0">
                <a:solidFill>
                  <a:srgbClr val="24292F"/>
                </a:solidFill>
                <a:latin typeface="Consolas" panose="020B0609020204030204" pitchFamily="49" charset="0"/>
              </a:rPr>
              <a:t>)</a:t>
            </a:r>
            <a:r>
              <a:rPr lang="en-US" dirty="0">
                <a:solidFill>
                  <a:srgbClr val="CF222E"/>
                </a:solidFill>
                <a:latin typeface="Consolas" panose="020B0609020204030204" pitchFamily="49" charset="0"/>
              </a:rPr>
              <a:t>-&gt;</a:t>
            </a:r>
            <a:r>
              <a:rPr lang="en-US" dirty="0" err="1">
                <a:solidFill>
                  <a:srgbClr val="8250DF"/>
                </a:solidFill>
                <a:latin typeface="Consolas" panose="020B0609020204030204" pitchFamily="49" charset="0"/>
              </a:rPr>
              <a:t>createLazyConnection</a:t>
            </a:r>
            <a:r>
              <a:rPr lang="en-US" dirty="0">
                <a:solidFill>
                  <a:srgbClr val="24292F"/>
                </a:solidFill>
                <a:latin typeface="Consolas" panose="020B0609020204030204" pitchFamily="49" charset="0"/>
              </a:rPr>
              <a:t>();</a:t>
            </a:r>
          </a:p>
          <a:p>
            <a:pPr>
              <a:spcBef>
                <a:spcPts val="600"/>
              </a:spcBef>
            </a:pPr>
            <a:br>
              <a:rPr lang="en-US" dirty="0">
                <a:solidFill>
                  <a:srgbClr val="24292F"/>
                </a:solidFill>
                <a:latin typeface="Consolas" panose="020B0609020204030204" pitchFamily="49" charset="0"/>
              </a:rPr>
            </a:br>
            <a:r>
              <a:rPr lang="en-US" dirty="0">
                <a:solidFill>
                  <a:srgbClr val="24292F"/>
                </a:solidFill>
                <a:latin typeface="Consolas" panose="020B0609020204030204" pitchFamily="49" charset="0"/>
              </a:rPr>
              <a:t>$promise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$connection</a:t>
            </a:r>
            <a:r>
              <a:rPr lang="en-US" dirty="0">
                <a:solidFill>
                  <a:srgbClr val="CF222E"/>
                </a:solidFill>
                <a:latin typeface="Consolas" panose="020B0609020204030204" pitchFamily="49" charset="0"/>
              </a:rPr>
              <a:t>-&gt;</a:t>
            </a:r>
            <a:r>
              <a:rPr lang="en-US" dirty="0">
                <a:solidFill>
                  <a:srgbClr val="8250DF"/>
                </a:solidFill>
                <a:latin typeface="Consolas" panose="020B0609020204030204" pitchFamily="49" charset="0"/>
              </a:rPr>
              <a:t>query</a:t>
            </a:r>
            <a:r>
              <a:rPr lang="en-US" dirty="0">
                <a:solidFill>
                  <a:srgbClr val="24292F"/>
                </a:solidFill>
                <a:latin typeface="Consolas" panose="020B0609020204030204" pitchFamily="49" charset="0"/>
              </a:rPr>
              <a:t>(</a:t>
            </a:r>
            <a:r>
              <a:rPr lang="en-US" dirty="0">
                <a:solidFill>
                  <a:srgbClr val="0A3069"/>
                </a:solidFill>
                <a:latin typeface="Consolas" panose="020B0609020204030204" pitchFamily="49" charset="0"/>
              </a:rPr>
              <a:t>'</a:t>
            </a:r>
            <a:r>
              <a:rPr lang="en-US" dirty="0">
                <a:solidFill>
                  <a:srgbClr val="CF222E"/>
                </a:solidFill>
                <a:latin typeface="Consolas" panose="020B0609020204030204" pitchFamily="49" charset="0"/>
              </a:rPr>
              <a:t>UPDATE</a:t>
            </a:r>
            <a:r>
              <a:rPr lang="en-US" dirty="0">
                <a:solidFill>
                  <a:srgbClr val="24292F"/>
                </a:solidFill>
                <a:latin typeface="Consolas" panose="020B0609020204030204" pitchFamily="49" charset="0"/>
              </a:rPr>
              <a:t> users </a:t>
            </a:r>
            <a:r>
              <a:rPr lang="en-US" dirty="0">
                <a:solidFill>
                  <a:srgbClr val="CF222E"/>
                </a:solidFill>
                <a:latin typeface="Consolas" panose="020B0609020204030204" pitchFamily="49" charset="0"/>
              </a:rPr>
              <a:t>SET</a:t>
            </a:r>
            <a:r>
              <a:rPr lang="en-US" dirty="0">
                <a:solidFill>
                  <a:srgbClr val="24292F"/>
                </a:solidFill>
                <a:latin typeface="Consolas" panose="020B0609020204030204" pitchFamily="49" charset="0"/>
              </a:rPr>
              <a:t> ...</a:t>
            </a:r>
            <a:r>
              <a:rPr lang="en-US" dirty="0">
                <a:solidFill>
                  <a:srgbClr val="0A3069"/>
                </a:solidFill>
                <a:latin typeface="Consolas" panose="020B0609020204030204" pitchFamily="49" charset="0"/>
              </a:rPr>
              <a:t>'</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$promise</a:t>
            </a:r>
            <a:r>
              <a:rPr lang="en-US" dirty="0">
                <a:solidFill>
                  <a:srgbClr val="CF222E"/>
                </a:solidFill>
                <a:latin typeface="Consolas" panose="020B0609020204030204" pitchFamily="49" charset="0"/>
              </a:rPr>
              <a:t>-&gt;</a:t>
            </a:r>
            <a:r>
              <a:rPr lang="en-US" dirty="0">
                <a:solidFill>
                  <a:srgbClr val="8250DF"/>
                </a:solidFill>
                <a:latin typeface="Consolas" panose="020B0609020204030204" pitchFamily="49" charset="0"/>
              </a:rPr>
              <a:t>then</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function</a:t>
            </a:r>
            <a:r>
              <a:rPr lang="en-US" dirty="0">
                <a:solidFill>
                  <a:srgbClr val="24292F"/>
                </a:solidFill>
                <a:latin typeface="Consolas" panose="020B0609020204030204" pitchFamily="49" charset="0"/>
              </a:rPr>
              <a:t> (</a:t>
            </a:r>
            <a:r>
              <a:rPr lang="en-US" dirty="0" err="1">
                <a:solidFill>
                  <a:srgbClr val="0550AE"/>
                </a:solidFill>
                <a:latin typeface="Consolas" panose="020B0609020204030204" pitchFamily="49" charset="0"/>
              </a:rPr>
              <a:t>QueryResult</a:t>
            </a:r>
            <a:r>
              <a:rPr lang="en-US" dirty="0">
                <a:solidFill>
                  <a:srgbClr val="24292F"/>
                </a:solidFill>
                <a:latin typeface="Consolas" panose="020B0609020204030204" pitchFamily="49" charset="0"/>
              </a:rPr>
              <a:t> $command) { </a:t>
            </a:r>
            <a:r>
              <a:rPr lang="en-US" dirty="0">
                <a:solidFill>
                  <a:srgbClr val="6E7781"/>
                </a:solidFill>
                <a:latin typeface="Consolas" panose="020B0609020204030204" pitchFamily="49" charset="0"/>
              </a:rPr>
              <a:t>// resolved</a:t>
            </a:r>
            <a:endParaRPr lang="en-US" dirty="0">
              <a:solidFill>
                <a:srgbClr val="24292F"/>
              </a:solidFill>
              <a:latin typeface="Consolas" panose="020B0609020204030204" pitchFamily="49" charset="0"/>
            </a:endParaRPr>
          </a:p>
          <a:p>
            <a:pPr>
              <a:spcBef>
                <a:spcPts val="600"/>
              </a:spcBef>
            </a:pP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echo</a:t>
            </a: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count</a:t>
            </a:r>
            <a:r>
              <a:rPr lang="en-US" dirty="0">
                <a:solidFill>
                  <a:srgbClr val="24292F"/>
                </a:solidFill>
                <a:latin typeface="Consolas" panose="020B0609020204030204" pitchFamily="49" charset="0"/>
              </a:rPr>
              <a:t>($command</a:t>
            </a:r>
            <a:r>
              <a:rPr lang="en-US" dirty="0">
                <a:solidFill>
                  <a:srgbClr val="CF222E"/>
                </a:solidFill>
                <a:latin typeface="Consolas" panose="020B0609020204030204" pitchFamily="49" charset="0"/>
              </a:rPr>
              <a:t>-&gt;</a:t>
            </a:r>
            <a:r>
              <a:rPr lang="en-US" dirty="0" err="1">
                <a:solidFill>
                  <a:srgbClr val="24292F"/>
                </a:solidFill>
                <a:latin typeface="Consolas" panose="020B0609020204030204" pitchFamily="49" charset="0"/>
              </a:rPr>
              <a:t>resultRows</a:t>
            </a: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a:t>
            </a:r>
            <a:r>
              <a:rPr lang="en-US" dirty="0">
                <a:solidFill>
                  <a:srgbClr val="0A3069"/>
                </a:solidFill>
                <a:latin typeface="Consolas" panose="020B0609020204030204" pitchFamily="49" charset="0"/>
              </a:rPr>
              <a:t>' row(s) in set.'</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    },</a:t>
            </a:r>
          </a:p>
          <a:p>
            <a:pPr>
              <a:spcBef>
                <a:spcPts val="600"/>
              </a:spcBef>
            </a:pP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function</a:t>
            </a: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Exception</a:t>
            </a:r>
            <a:r>
              <a:rPr lang="en-US" dirty="0">
                <a:solidFill>
                  <a:srgbClr val="24292F"/>
                </a:solidFill>
                <a:latin typeface="Consolas" panose="020B0609020204030204" pitchFamily="49" charset="0"/>
              </a:rPr>
              <a:t> $error) { </a:t>
            </a:r>
            <a:r>
              <a:rPr lang="en-US" dirty="0">
                <a:solidFill>
                  <a:srgbClr val="6E7781"/>
                </a:solidFill>
                <a:latin typeface="Consolas" panose="020B0609020204030204" pitchFamily="49" charset="0"/>
              </a:rPr>
              <a:t>// rejected</a:t>
            </a:r>
            <a:endParaRPr lang="en-US" dirty="0">
              <a:solidFill>
                <a:srgbClr val="24292F"/>
              </a:solidFill>
              <a:latin typeface="Consolas" panose="020B0609020204030204" pitchFamily="49" charset="0"/>
            </a:endParaRPr>
          </a:p>
          <a:p>
            <a:pPr>
              <a:spcBef>
                <a:spcPts val="600"/>
              </a:spcBef>
            </a:pPr>
            <a:r>
              <a:rPr lang="en-US" dirty="0">
                <a:solidFill>
                  <a:srgbClr val="24292F"/>
                </a:solidFill>
                <a:latin typeface="Consolas" panose="020B0609020204030204" pitchFamily="49" charset="0"/>
              </a:rPr>
              <a:t>        </a:t>
            </a:r>
            <a:r>
              <a:rPr lang="en-US" dirty="0">
                <a:solidFill>
                  <a:srgbClr val="0550AE"/>
                </a:solidFill>
                <a:latin typeface="Consolas" panose="020B0609020204030204" pitchFamily="49" charset="0"/>
              </a:rPr>
              <a:t>echo</a:t>
            </a:r>
            <a:r>
              <a:rPr lang="en-US" dirty="0">
                <a:solidFill>
                  <a:srgbClr val="24292F"/>
                </a:solidFill>
                <a:latin typeface="Consolas" panose="020B0609020204030204" pitchFamily="49" charset="0"/>
              </a:rPr>
              <a:t> </a:t>
            </a:r>
            <a:r>
              <a:rPr lang="en-US" dirty="0">
                <a:solidFill>
                  <a:srgbClr val="0A3069"/>
                </a:solidFill>
                <a:latin typeface="Consolas" panose="020B0609020204030204" pitchFamily="49" charset="0"/>
              </a:rPr>
              <a:t>'Error: '</a:t>
            </a:r>
            <a:r>
              <a:rPr lang="en-US" dirty="0">
                <a:solidFill>
                  <a:srgbClr val="24292F"/>
                </a:solidFill>
                <a:latin typeface="Consolas" panose="020B0609020204030204" pitchFamily="49" charset="0"/>
              </a:rPr>
              <a:t> </a:t>
            </a:r>
            <a:r>
              <a:rPr lang="en-US" dirty="0">
                <a:solidFill>
                  <a:srgbClr val="CF222E"/>
                </a:solidFill>
                <a:latin typeface="Consolas" panose="020B0609020204030204" pitchFamily="49" charset="0"/>
              </a:rPr>
              <a:t>.</a:t>
            </a:r>
            <a:r>
              <a:rPr lang="en-US" dirty="0">
                <a:solidFill>
                  <a:srgbClr val="24292F"/>
                </a:solidFill>
                <a:latin typeface="Consolas" panose="020B0609020204030204" pitchFamily="49" charset="0"/>
              </a:rPr>
              <a:t> $error</a:t>
            </a:r>
            <a:r>
              <a:rPr lang="en-US" dirty="0">
                <a:solidFill>
                  <a:srgbClr val="CF222E"/>
                </a:solidFill>
                <a:latin typeface="Consolas" panose="020B0609020204030204" pitchFamily="49" charset="0"/>
              </a:rPr>
              <a:t>-&gt;</a:t>
            </a:r>
            <a:r>
              <a:rPr lang="en-US" dirty="0" err="1">
                <a:solidFill>
                  <a:srgbClr val="8250DF"/>
                </a:solidFill>
                <a:latin typeface="Consolas" panose="020B0609020204030204" pitchFamily="49" charset="0"/>
              </a:rPr>
              <a:t>getMessage</a:t>
            </a:r>
            <a:r>
              <a:rPr lang="en-US" dirty="0">
                <a:solidFill>
                  <a:srgbClr val="24292F"/>
                </a:solidFill>
                <a:latin typeface="Consolas" panose="020B0609020204030204" pitchFamily="49" charset="0"/>
              </a:rPr>
              <a:t>();</a:t>
            </a:r>
          </a:p>
          <a:p>
            <a:pPr>
              <a:spcBef>
                <a:spcPts val="600"/>
              </a:spcBef>
            </a:pPr>
            <a:r>
              <a:rPr lang="en-US" dirty="0">
                <a:solidFill>
                  <a:srgbClr val="24292F"/>
                </a:solidFill>
                <a:latin typeface="Consolas" panose="020B0609020204030204" pitchFamily="49" charset="0"/>
              </a:rPr>
              <a:t>    }</a:t>
            </a:r>
          </a:p>
          <a:p>
            <a:pPr>
              <a:spcBef>
                <a:spcPts val="600"/>
              </a:spcBef>
            </a:pPr>
            <a:r>
              <a:rPr lang="en-US" dirty="0">
                <a:solidFill>
                  <a:srgbClr val="24292F"/>
                </a:solidFill>
                <a:latin typeface="Consolas" panose="020B0609020204030204" pitchFamily="49" charset="0"/>
              </a:rPr>
              <a:t>);</a:t>
            </a:r>
          </a:p>
          <a:p>
            <a:r>
              <a:rPr lang="en-US" dirty="0">
                <a:solidFill>
                  <a:srgbClr val="6E7781"/>
                </a:solidFill>
                <a:latin typeface="Consolas" panose="020B0609020204030204" pitchFamily="49" charset="0"/>
              </a:rPr>
              <a:t>// -&gt;then( ... )</a:t>
            </a:r>
            <a:endParaRPr lang="en-US" dirty="0">
              <a:solidFill>
                <a:srgbClr val="24292F"/>
              </a:solidFill>
              <a:latin typeface="Consolas" panose="020B0609020204030204" pitchFamily="49" charset="0"/>
            </a:endParaRPr>
          </a:p>
          <a:p>
            <a:r>
              <a:rPr lang="en-US" dirty="0">
                <a:solidFill>
                  <a:srgbClr val="6E7781"/>
                </a:solidFill>
                <a:latin typeface="Consolas" panose="020B0609020204030204" pitchFamily="49" charset="0"/>
              </a:rPr>
              <a:t>// -&gt;then( ... )</a:t>
            </a:r>
            <a:endParaRPr lang="en-US" dirty="0">
              <a:solidFill>
                <a:srgbClr val="24292F"/>
              </a:solidFill>
              <a:latin typeface="Consolas" panose="020B0609020204030204" pitchFamily="49" charset="0"/>
            </a:endParaRPr>
          </a:p>
        </p:txBody>
      </p:sp>
      <p:sp>
        <p:nvSpPr>
          <p:cNvPr id="3" name="Заголовок 1">
            <a:extLst>
              <a:ext uri="{FF2B5EF4-FFF2-40B4-BE49-F238E27FC236}">
                <a16:creationId xmlns:a16="http://schemas.microsoft.com/office/drawing/2014/main" id="{60B4C064-9EA9-422A-88F1-14A0F5C55581}"/>
              </a:ext>
            </a:extLst>
          </p:cNvPr>
          <p:cNvSpPr>
            <a:spLocks noGrp="1"/>
          </p:cNvSpPr>
          <p:nvPr>
            <p:ph type="title"/>
          </p:nvPr>
        </p:nvSpPr>
        <p:spPr>
          <a:xfrm>
            <a:off x="838200" y="365125"/>
            <a:ext cx="10515600" cy="983029"/>
          </a:xfrm>
        </p:spPr>
        <p:txBody>
          <a:bodyPr/>
          <a:lstStyle/>
          <a:p>
            <a:pPr algn="ctr"/>
            <a:r>
              <a:rPr lang="en-US" dirty="0" err="1"/>
              <a:t>ReactPHP</a:t>
            </a:r>
            <a:endParaRPr lang="ru-RU" dirty="0"/>
          </a:p>
        </p:txBody>
      </p:sp>
    </p:spTree>
    <p:extLst>
      <p:ext uri="{BB962C8B-B14F-4D97-AF65-F5344CB8AC3E}">
        <p14:creationId xmlns:p14="http://schemas.microsoft.com/office/powerpoint/2010/main" val="283414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4284E-E2BE-448B-9A34-CEA06B58A9D8}"/>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8A13DD42-1A4B-4FF6-BD4E-4FD2BB32807C}"/>
              </a:ext>
            </a:extLst>
          </p:cNvPr>
          <p:cNvSpPr>
            <a:spLocks noGrp="1"/>
          </p:cNvSpPr>
          <p:nvPr>
            <p:ph idx="1"/>
          </p:nvPr>
        </p:nvSpPr>
        <p:spPr/>
        <p:txBody>
          <a:bodyPr/>
          <a:lstStyle/>
          <a:p>
            <a:endParaRPr lang="ru-RU" dirty="0"/>
          </a:p>
        </p:txBody>
      </p:sp>
    </p:spTree>
    <p:extLst>
      <p:ext uri="{BB962C8B-B14F-4D97-AF65-F5344CB8AC3E}">
        <p14:creationId xmlns:p14="http://schemas.microsoft.com/office/powerpoint/2010/main" val="248110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5339EBC-6B6E-413E-BADF-7D7418DE9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0457"/>
            <a:ext cx="12191999" cy="3999398"/>
          </a:xfrm>
          <a:prstGeom prst="rect">
            <a:avLst/>
          </a:prstGeom>
        </p:spPr>
      </p:pic>
    </p:spTree>
    <p:extLst>
      <p:ext uri="{BB962C8B-B14F-4D97-AF65-F5344CB8AC3E}">
        <p14:creationId xmlns:p14="http://schemas.microsoft.com/office/powerpoint/2010/main" val="239301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92EB33A-98BC-491D-BCD2-358ACF7BE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912" y="0"/>
            <a:ext cx="10960176" cy="6858000"/>
          </a:xfrm>
          <a:prstGeom prst="rect">
            <a:avLst/>
          </a:prstGeom>
        </p:spPr>
      </p:pic>
    </p:spTree>
    <p:extLst>
      <p:ext uri="{BB962C8B-B14F-4D97-AF65-F5344CB8AC3E}">
        <p14:creationId xmlns:p14="http://schemas.microsoft.com/office/powerpoint/2010/main" val="297398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1C11CB5-0FC1-4E16-8E1D-5FF98B5B6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54"/>
            <a:ext cx="12192000" cy="5533292"/>
          </a:xfrm>
          <a:prstGeom prst="rect">
            <a:avLst/>
          </a:prstGeom>
        </p:spPr>
      </p:pic>
    </p:spTree>
    <p:extLst>
      <p:ext uri="{BB962C8B-B14F-4D97-AF65-F5344CB8AC3E}">
        <p14:creationId xmlns:p14="http://schemas.microsoft.com/office/powerpoint/2010/main" val="2172655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D3D62DB7-6983-4282-9EB0-DC13085A0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943" y="2368"/>
            <a:ext cx="10530114" cy="6855632"/>
          </a:xfrm>
          <a:prstGeom prst="rect">
            <a:avLst/>
          </a:prstGeom>
        </p:spPr>
      </p:pic>
    </p:spTree>
    <p:extLst>
      <p:ext uri="{BB962C8B-B14F-4D97-AF65-F5344CB8AC3E}">
        <p14:creationId xmlns:p14="http://schemas.microsoft.com/office/powerpoint/2010/main" val="407874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0D80E-AB66-41A0-8AB6-AB82057CA2E2}"/>
              </a:ext>
            </a:extLst>
          </p:cNvPr>
          <p:cNvSpPr>
            <a:spLocks noGrp="1"/>
          </p:cNvSpPr>
          <p:nvPr>
            <p:ph type="title"/>
          </p:nvPr>
        </p:nvSpPr>
        <p:spPr/>
        <p:txBody>
          <a:bodyPr>
            <a:normAutofit/>
          </a:bodyPr>
          <a:lstStyle/>
          <a:p>
            <a:r>
              <a:rPr lang="en-US" dirty="0"/>
              <a:t>2</a:t>
            </a:r>
            <a:r>
              <a:rPr lang="ru-RU" dirty="0"/>
              <a:t> основные причины, почему операции могут долго выполняться:</a:t>
            </a:r>
          </a:p>
        </p:txBody>
      </p:sp>
      <p:sp>
        <p:nvSpPr>
          <p:cNvPr id="3" name="Объект 2">
            <a:extLst>
              <a:ext uri="{FF2B5EF4-FFF2-40B4-BE49-F238E27FC236}">
                <a16:creationId xmlns:a16="http://schemas.microsoft.com/office/drawing/2014/main" id="{84281BC9-8DD4-4ADA-B79C-31374250267E}"/>
              </a:ext>
            </a:extLst>
          </p:cNvPr>
          <p:cNvSpPr>
            <a:spLocks noGrp="1"/>
          </p:cNvSpPr>
          <p:nvPr>
            <p:ph idx="1"/>
          </p:nvPr>
        </p:nvSpPr>
        <p:spPr>
          <a:xfrm>
            <a:off x="838200" y="2452913"/>
            <a:ext cx="10515600" cy="3724049"/>
          </a:xfrm>
        </p:spPr>
        <p:txBody>
          <a:bodyPr/>
          <a:lstStyle/>
          <a:p>
            <a:r>
              <a:rPr lang="ru-RU" b="1" dirty="0"/>
              <a:t>CPU-</a:t>
            </a:r>
            <a:r>
              <a:rPr lang="ru-RU" b="1" dirty="0" err="1"/>
              <a:t>bound</a:t>
            </a:r>
            <a:r>
              <a:rPr lang="ru-RU" dirty="0"/>
              <a:t> операции, которые требуют тяжелых вычислений. Они требуют процессорного времени.</a:t>
            </a:r>
          </a:p>
          <a:p>
            <a:r>
              <a:rPr lang="ru-RU" b="1" dirty="0"/>
              <a:t>I/O-</a:t>
            </a:r>
            <a:r>
              <a:rPr lang="ru-RU" b="1" dirty="0" err="1"/>
              <a:t>bound</a:t>
            </a:r>
            <a:r>
              <a:rPr lang="ru-RU" dirty="0"/>
              <a:t> операции, которые зависят от сети/оборудования/взаимодействия с пользователем. Они требуют просто времени: нужно дождаться определенного события.</a:t>
            </a:r>
          </a:p>
          <a:p>
            <a:pPr marL="0" indent="0">
              <a:buNone/>
            </a:pPr>
            <a:endParaRPr lang="ru-RU" dirty="0"/>
          </a:p>
        </p:txBody>
      </p:sp>
    </p:spTree>
    <p:extLst>
      <p:ext uri="{BB962C8B-B14F-4D97-AF65-F5344CB8AC3E}">
        <p14:creationId xmlns:p14="http://schemas.microsoft.com/office/powerpoint/2010/main" val="148830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0D80E-AB66-41A0-8AB6-AB82057CA2E2}"/>
              </a:ext>
            </a:extLst>
          </p:cNvPr>
          <p:cNvSpPr>
            <a:spLocks noGrp="1"/>
          </p:cNvSpPr>
          <p:nvPr>
            <p:ph type="title"/>
          </p:nvPr>
        </p:nvSpPr>
        <p:spPr/>
        <p:txBody>
          <a:bodyPr>
            <a:normAutofit/>
          </a:bodyPr>
          <a:lstStyle/>
          <a:p>
            <a:r>
              <a:rPr lang="ru-RU" dirty="0"/>
              <a:t>PHP блокирует поток выполнения на всех I/O операциях</a:t>
            </a:r>
          </a:p>
        </p:txBody>
      </p:sp>
      <p:sp>
        <p:nvSpPr>
          <p:cNvPr id="3" name="Объект 2">
            <a:extLst>
              <a:ext uri="{FF2B5EF4-FFF2-40B4-BE49-F238E27FC236}">
                <a16:creationId xmlns:a16="http://schemas.microsoft.com/office/drawing/2014/main" id="{84281BC9-8DD4-4ADA-B79C-31374250267E}"/>
              </a:ext>
            </a:extLst>
          </p:cNvPr>
          <p:cNvSpPr>
            <a:spLocks noGrp="1"/>
          </p:cNvSpPr>
          <p:nvPr>
            <p:ph idx="1"/>
          </p:nvPr>
        </p:nvSpPr>
        <p:spPr>
          <a:xfrm>
            <a:off x="838200" y="2452913"/>
            <a:ext cx="10515600" cy="3724049"/>
          </a:xfrm>
        </p:spPr>
        <p:txBody>
          <a:bodyPr>
            <a:normAutofit lnSpcReduction="10000"/>
          </a:bodyPr>
          <a:lstStyle/>
          <a:p>
            <a:r>
              <a:rPr lang="ru-RU" sz="3200" b="1" dirty="0"/>
              <a:t>Файловая система</a:t>
            </a:r>
            <a:r>
              <a:rPr lang="ru-RU" sz="3200" dirty="0"/>
              <a:t>: </a:t>
            </a:r>
            <a:r>
              <a:rPr lang="en-US" sz="3200" dirty="0" err="1"/>
              <a:t>fwrite</a:t>
            </a:r>
            <a:r>
              <a:rPr lang="en-US" sz="3200" dirty="0"/>
              <a:t>, </a:t>
            </a:r>
            <a:r>
              <a:rPr lang="en-US" sz="3200" dirty="0" err="1"/>
              <a:t>file_get_contents</a:t>
            </a:r>
            <a:r>
              <a:rPr lang="en-US" sz="3200" dirty="0"/>
              <a:t>.</a:t>
            </a:r>
          </a:p>
          <a:p>
            <a:r>
              <a:rPr lang="ru-RU" sz="3200" b="1" dirty="0"/>
              <a:t>Базы данных</a:t>
            </a:r>
            <a:r>
              <a:rPr lang="ru-RU" sz="3200" dirty="0"/>
              <a:t>: </a:t>
            </a:r>
            <a:r>
              <a:rPr lang="en-US" sz="3200" dirty="0" err="1"/>
              <a:t>PDOConnection</a:t>
            </a:r>
            <a:r>
              <a:rPr lang="en-US" sz="3200" dirty="0"/>
              <a:t>, </a:t>
            </a:r>
            <a:r>
              <a:rPr lang="en-US" sz="3200" dirty="0" err="1"/>
              <a:t>RedisClient</a:t>
            </a:r>
            <a:r>
              <a:rPr lang="en-US" sz="3200" dirty="0"/>
              <a:t>.</a:t>
            </a:r>
          </a:p>
          <a:p>
            <a:r>
              <a:rPr lang="ru-RU" sz="3200" b="1" dirty="0"/>
              <a:t>Процессы</a:t>
            </a:r>
            <a:r>
              <a:rPr lang="ru-RU" sz="3200" dirty="0"/>
              <a:t>: </a:t>
            </a:r>
            <a:r>
              <a:rPr lang="en-US" sz="3200" dirty="0"/>
              <a:t>exec, system, </a:t>
            </a:r>
            <a:r>
              <a:rPr lang="en-US" sz="3200" dirty="0" err="1"/>
              <a:t>proc_open</a:t>
            </a:r>
            <a:r>
              <a:rPr lang="en-US" sz="3200" dirty="0"/>
              <a:t>.</a:t>
            </a:r>
          </a:p>
          <a:p>
            <a:r>
              <a:rPr lang="ru-RU" sz="3200" b="1" dirty="0"/>
              <a:t>Работа с </a:t>
            </a:r>
            <a:r>
              <a:rPr lang="en-US" sz="3200" b="1" dirty="0"/>
              <a:t>stdin/</a:t>
            </a:r>
            <a:r>
              <a:rPr lang="en-US" sz="3200" b="1" dirty="0" err="1"/>
              <a:t>stdout</a:t>
            </a:r>
            <a:r>
              <a:rPr lang="en-US" sz="3200" dirty="0"/>
              <a:t>: </a:t>
            </a:r>
            <a:r>
              <a:rPr lang="en-US" sz="3200" dirty="0" err="1"/>
              <a:t>readline</a:t>
            </a:r>
            <a:r>
              <a:rPr lang="en-US" sz="3200" dirty="0"/>
              <a:t>, echo, print.</a:t>
            </a:r>
          </a:p>
          <a:p>
            <a:endParaRPr lang="en-US" sz="3200" dirty="0"/>
          </a:p>
          <a:p>
            <a:pPr marL="0" indent="0">
              <a:buNone/>
            </a:pPr>
            <a:r>
              <a:rPr lang="ru-RU" sz="3200" dirty="0"/>
              <a:t>Кроме того исполнение блокируется на </a:t>
            </a:r>
            <a:r>
              <a:rPr lang="ru-RU" sz="3200" b="1" dirty="0"/>
              <a:t>таймерах</a:t>
            </a:r>
            <a:r>
              <a:rPr lang="ru-RU" sz="3200" dirty="0"/>
              <a:t>: </a:t>
            </a:r>
            <a:r>
              <a:rPr lang="ru-RU" sz="3200" dirty="0" err="1"/>
              <a:t>sleep</a:t>
            </a:r>
            <a:r>
              <a:rPr lang="ru-RU" sz="3200" dirty="0"/>
              <a:t>, </a:t>
            </a:r>
            <a:r>
              <a:rPr lang="ru-RU" sz="3200" dirty="0" err="1"/>
              <a:t>usleep</a:t>
            </a:r>
            <a:r>
              <a:rPr lang="ru-RU" sz="3200" dirty="0"/>
              <a:t>. </a:t>
            </a:r>
          </a:p>
        </p:txBody>
      </p:sp>
    </p:spTree>
    <p:extLst>
      <p:ext uri="{BB962C8B-B14F-4D97-AF65-F5344CB8AC3E}">
        <p14:creationId xmlns:p14="http://schemas.microsoft.com/office/powerpoint/2010/main" val="196476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8AF536-5BD7-47BE-B275-36A5FF72FD02}"/>
              </a:ext>
            </a:extLst>
          </p:cNvPr>
          <p:cNvSpPr>
            <a:spLocks noGrp="1"/>
          </p:cNvSpPr>
          <p:nvPr>
            <p:ph type="title"/>
          </p:nvPr>
        </p:nvSpPr>
        <p:spPr/>
        <p:txBody>
          <a:bodyPr/>
          <a:lstStyle/>
          <a:p>
            <a:r>
              <a:rPr lang="ru-RU" dirty="0"/>
              <a:t>Асинхронный </a:t>
            </a:r>
            <a:r>
              <a:rPr lang="en-US" dirty="0"/>
              <a:t>SQL-</a:t>
            </a:r>
            <a:r>
              <a:rPr lang="ru-RU" dirty="0"/>
              <a:t>клиент</a:t>
            </a:r>
          </a:p>
        </p:txBody>
      </p:sp>
      <p:sp>
        <p:nvSpPr>
          <p:cNvPr id="5" name="Прямоугольник 4">
            <a:extLst>
              <a:ext uri="{FF2B5EF4-FFF2-40B4-BE49-F238E27FC236}">
                <a16:creationId xmlns:a16="http://schemas.microsoft.com/office/drawing/2014/main" id="{A66618CF-78AD-4B5F-89BE-C25ED8B584E4}"/>
              </a:ext>
            </a:extLst>
          </p:cNvPr>
          <p:cNvSpPr/>
          <p:nvPr/>
        </p:nvSpPr>
        <p:spPr>
          <a:xfrm>
            <a:off x="838200" y="2336368"/>
            <a:ext cx="10515599" cy="3062377"/>
          </a:xfrm>
          <a:prstGeom prst="rect">
            <a:avLst/>
          </a:prstGeom>
        </p:spPr>
        <p:txBody>
          <a:bodyPr wrap="square">
            <a:spAutoFit/>
          </a:bodyPr>
          <a:lstStyle/>
          <a:p>
            <a:pPr>
              <a:spcBef>
                <a:spcPts val="600"/>
              </a:spcBef>
            </a:pPr>
            <a:r>
              <a:rPr lang="en-US" sz="2400" dirty="0">
                <a:solidFill>
                  <a:srgbClr val="CF222E"/>
                </a:solidFill>
                <a:latin typeface="Consolas" panose="020B0609020204030204" pitchFamily="49" charset="0"/>
              </a:rPr>
              <a:t>public</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function</a:t>
            </a:r>
            <a:r>
              <a:rPr lang="en-US" sz="2400" dirty="0">
                <a:solidFill>
                  <a:srgbClr val="24292F"/>
                </a:solidFill>
                <a:latin typeface="Consolas" panose="020B0609020204030204" pitchFamily="49" charset="0"/>
              </a:rPr>
              <a:t> </a:t>
            </a:r>
            <a:r>
              <a:rPr lang="en-US" sz="2400" dirty="0" err="1">
                <a:solidFill>
                  <a:srgbClr val="8250DF"/>
                </a:solidFill>
                <a:latin typeface="Consolas" panose="020B0609020204030204" pitchFamily="49" charset="0"/>
              </a:rPr>
              <a:t>execAsync</a:t>
            </a:r>
            <a:r>
              <a:rPr lang="en-US" sz="2400" dirty="0">
                <a:solidFill>
                  <a:srgbClr val="24292F"/>
                </a:solidFill>
                <a:latin typeface="Consolas" panose="020B0609020204030204" pitchFamily="49" charset="0"/>
              </a:rPr>
              <a:t>(</a:t>
            </a:r>
            <a:r>
              <a:rPr lang="en-US" sz="2400" dirty="0">
                <a:solidFill>
                  <a:srgbClr val="CF222E"/>
                </a:solidFill>
                <a:latin typeface="Consolas" panose="020B0609020204030204" pitchFamily="49" charset="0"/>
              </a:rPr>
              <a:t>string</a:t>
            </a:r>
            <a:r>
              <a:rPr lang="en-US" sz="2400" dirty="0">
                <a:solidFill>
                  <a:srgbClr val="24292F"/>
                </a:solidFill>
                <a:latin typeface="Consolas" panose="020B0609020204030204" pitchFamily="49" charset="0"/>
              </a:rPr>
              <a:t> $query, </a:t>
            </a:r>
            <a:r>
              <a:rPr lang="en-US" sz="2400" dirty="0">
                <a:solidFill>
                  <a:srgbClr val="CF222E"/>
                </a:solidFill>
                <a:latin typeface="Consolas" panose="020B0609020204030204" pitchFamily="49" charset="0"/>
              </a:rPr>
              <a:t>array</a:t>
            </a:r>
            <a:r>
              <a:rPr lang="en-US" sz="2400" dirty="0">
                <a:solidFill>
                  <a:srgbClr val="24292F"/>
                </a:solidFill>
                <a:latin typeface="Consolas" panose="020B0609020204030204" pitchFamily="49" charset="0"/>
              </a:rPr>
              <a:t> $params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 {</a:t>
            </a:r>
          </a:p>
          <a:p>
            <a:pPr>
              <a:spcBef>
                <a:spcPts val="600"/>
              </a:spcBef>
            </a:pPr>
            <a:r>
              <a:rPr lang="en-US" sz="2400" dirty="0">
                <a:solidFill>
                  <a:srgbClr val="24292F"/>
                </a:solidFill>
                <a:latin typeface="Consolas" panose="020B0609020204030204" pitchFamily="49" charset="0"/>
              </a:rPr>
              <a:t>    $socket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err="1">
                <a:solidFill>
                  <a:srgbClr val="0550AE"/>
                </a:solidFill>
                <a:latin typeface="Consolas" panose="020B0609020204030204" pitchFamily="49" charset="0"/>
              </a:rPr>
              <a:t>stream_socket_client</a:t>
            </a:r>
            <a:r>
              <a:rPr lang="en-US" sz="2400" dirty="0">
                <a:solidFill>
                  <a:srgbClr val="24292F"/>
                </a:solidFill>
                <a:latin typeface="Consolas" panose="020B0609020204030204" pitchFamily="49" charset="0"/>
              </a:rPr>
              <a:t>(</a:t>
            </a:r>
            <a:r>
              <a:rPr lang="en-US" sz="2400" dirty="0">
                <a:solidFill>
                  <a:srgbClr val="0A3069"/>
                </a:solidFill>
                <a:latin typeface="Consolas" panose="020B0609020204030204" pitchFamily="49" charset="0"/>
              </a:rPr>
              <a:t>'127.0.0.1:3306'</a:t>
            </a:r>
            <a:r>
              <a:rPr lang="en-US" sz="2400" dirty="0">
                <a:solidFill>
                  <a:srgbClr val="24292F"/>
                </a:solidFill>
                <a:latin typeface="Consolas" panose="020B0609020204030204" pitchFamily="49" charset="0"/>
              </a:rPr>
              <a:t>,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a:t>
            </a:r>
          </a:p>
          <a:p>
            <a:pPr>
              <a:spcBef>
                <a:spcPts val="600"/>
              </a:spcBef>
            </a:pPr>
            <a:r>
              <a:rPr lang="en-US" sz="2400" dirty="0">
                <a:solidFill>
                  <a:srgbClr val="24292F"/>
                </a:solidFill>
                <a:latin typeface="Consolas" panose="020B0609020204030204" pitchFamily="49" charset="0"/>
              </a:rPr>
              <a:t>    </a:t>
            </a:r>
            <a:r>
              <a:rPr lang="en-US" sz="2400" dirty="0" err="1">
                <a:solidFill>
                  <a:srgbClr val="0550AE"/>
                </a:solidFill>
                <a:latin typeface="Consolas" panose="020B0609020204030204" pitchFamily="49" charset="0"/>
              </a:rPr>
              <a:t>stream_set_blocking</a:t>
            </a:r>
            <a:r>
              <a:rPr lang="en-US" sz="2400" dirty="0">
                <a:solidFill>
                  <a:srgbClr val="24292F"/>
                </a:solidFill>
                <a:latin typeface="Consolas" panose="020B0609020204030204" pitchFamily="49" charset="0"/>
              </a:rPr>
              <a:t>($socket, </a:t>
            </a:r>
            <a:r>
              <a:rPr lang="en-US" sz="2400" dirty="0">
                <a:solidFill>
                  <a:srgbClr val="0550AE"/>
                </a:solidFill>
                <a:latin typeface="Consolas" panose="020B0609020204030204" pitchFamily="49" charset="0"/>
              </a:rPr>
              <a:t>false</a:t>
            </a:r>
            <a:r>
              <a:rPr lang="en-US" sz="2400" dirty="0">
                <a:solidFill>
                  <a:srgbClr val="24292F"/>
                </a:solidFill>
                <a:latin typeface="Consolas" panose="020B0609020204030204" pitchFamily="49" charset="0"/>
              </a:rPr>
              <a:t>);</a:t>
            </a:r>
          </a:p>
          <a:p>
            <a:pPr>
              <a:spcBef>
                <a:spcPts val="600"/>
              </a:spcBef>
            </a:pPr>
            <a:r>
              <a:rPr lang="en-US" sz="2400" dirty="0">
                <a:solidFill>
                  <a:srgbClr val="24292F"/>
                </a:solidFill>
                <a:latin typeface="Consolas" panose="020B0609020204030204" pitchFamily="49" charset="0"/>
              </a:rPr>
              <a:t>    $data </a:t>
            </a:r>
            <a:r>
              <a:rPr lang="en-US" sz="2400" dirty="0">
                <a:solidFill>
                  <a:srgbClr val="CF222E"/>
                </a:solidFill>
                <a:latin typeface="Consolas" panose="020B0609020204030204" pitchFamily="49" charset="0"/>
              </a:rPr>
              <a:t>=</a:t>
            </a:r>
            <a:r>
              <a:rPr lang="en-US" sz="2400" dirty="0">
                <a:solidFill>
                  <a:srgbClr val="24292F"/>
                </a:solidFill>
                <a:latin typeface="Consolas" panose="020B0609020204030204" pitchFamily="49" charset="0"/>
              </a:rPr>
              <a:t> </a:t>
            </a:r>
            <a:r>
              <a:rPr lang="en-US" sz="2400" dirty="0">
                <a:solidFill>
                  <a:srgbClr val="0550AE"/>
                </a:solidFill>
                <a:latin typeface="Consolas" panose="020B0609020204030204" pitchFamily="49" charset="0"/>
              </a:rPr>
              <a:t>$this</a:t>
            </a:r>
            <a:r>
              <a:rPr lang="en-US" sz="2400" dirty="0">
                <a:solidFill>
                  <a:srgbClr val="CF222E"/>
                </a:solidFill>
                <a:latin typeface="Consolas" panose="020B0609020204030204" pitchFamily="49" charset="0"/>
              </a:rPr>
              <a:t>-&gt;</a:t>
            </a:r>
            <a:r>
              <a:rPr lang="en-US" sz="2400" dirty="0" err="1">
                <a:solidFill>
                  <a:srgbClr val="8250DF"/>
                </a:solidFill>
                <a:latin typeface="Consolas" panose="020B0609020204030204" pitchFamily="49" charset="0"/>
              </a:rPr>
              <a:t>packBinarySQL</a:t>
            </a:r>
            <a:r>
              <a:rPr lang="en-US" sz="2400" dirty="0">
                <a:solidFill>
                  <a:srgbClr val="24292F"/>
                </a:solidFill>
                <a:latin typeface="Consolas" panose="020B0609020204030204" pitchFamily="49" charset="0"/>
              </a:rPr>
              <a:t>($query, $params);</a:t>
            </a:r>
          </a:p>
          <a:p>
            <a:pPr>
              <a:spcBef>
                <a:spcPts val="600"/>
              </a:spcBef>
            </a:pPr>
            <a:r>
              <a:rPr lang="en-US" sz="2400" dirty="0">
                <a:solidFill>
                  <a:srgbClr val="24292F"/>
                </a:solidFill>
                <a:latin typeface="Consolas" panose="020B0609020204030204" pitchFamily="49" charset="0"/>
              </a:rPr>
              <a:t>    </a:t>
            </a:r>
            <a:r>
              <a:rPr lang="en-US" sz="2400" dirty="0" err="1">
                <a:solidFill>
                  <a:srgbClr val="0550AE"/>
                </a:solidFill>
                <a:latin typeface="Consolas" panose="020B0609020204030204" pitchFamily="49" charset="0"/>
              </a:rPr>
              <a:t>socket_write</a:t>
            </a:r>
            <a:r>
              <a:rPr lang="en-US" sz="2400" dirty="0">
                <a:solidFill>
                  <a:srgbClr val="24292F"/>
                </a:solidFill>
                <a:latin typeface="Consolas" panose="020B0609020204030204" pitchFamily="49" charset="0"/>
              </a:rPr>
              <a:t>($socket, $data, </a:t>
            </a:r>
            <a:r>
              <a:rPr lang="en-US" sz="2400" dirty="0" err="1">
                <a:solidFill>
                  <a:srgbClr val="0550AE"/>
                </a:solidFill>
                <a:latin typeface="Consolas" panose="020B0609020204030204" pitchFamily="49" charset="0"/>
              </a:rPr>
              <a:t>strlen</a:t>
            </a:r>
            <a:r>
              <a:rPr lang="en-US" sz="2400" dirty="0">
                <a:solidFill>
                  <a:srgbClr val="24292F"/>
                </a:solidFill>
                <a:latin typeface="Consolas" panose="020B0609020204030204" pitchFamily="49" charset="0"/>
              </a:rPr>
              <a:t>($data));</a:t>
            </a:r>
          </a:p>
          <a:p>
            <a:pPr>
              <a:spcBef>
                <a:spcPts val="600"/>
              </a:spcBef>
            </a:pPr>
            <a:r>
              <a:rPr lang="en-US" sz="2400" dirty="0">
                <a:solidFill>
                  <a:srgbClr val="24292F"/>
                </a:solidFill>
                <a:latin typeface="Consolas" panose="020B0609020204030204" pitchFamily="49" charset="0"/>
              </a:rPr>
              <a:t>}</a:t>
            </a:r>
          </a:p>
        </p:txBody>
      </p:sp>
    </p:spTree>
    <p:extLst>
      <p:ext uri="{BB962C8B-B14F-4D97-AF65-F5344CB8AC3E}">
        <p14:creationId xmlns:p14="http://schemas.microsoft.com/office/powerpoint/2010/main" val="22470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A39002CF-4E50-46CF-BD61-2E3F76ACB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3968"/>
            <a:ext cx="12192000" cy="3770063"/>
          </a:xfrm>
          <a:prstGeom prst="rect">
            <a:avLst/>
          </a:prstGeom>
        </p:spPr>
      </p:pic>
    </p:spTree>
    <p:extLst>
      <p:ext uri="{BB962C8B-B14F-4D97-AF65-F5344CB8AC3E}">
        <p14:creationId xmlns:p14="http://schemas.microsoft.com/office/powerpoint/2010/main" val="8822508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TotalTime>
  <Words>1631</Words>
  <Application>Microsoft Office PowerPoint</Application>
  <PresentationFormat>Широкоэкранный</PresentationFormat>
  <Paragraphs>114</Paragraphs>
  <Slides>15</Slides>
  <Notes>14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15</vt:i4>
      </vt:variant>
    </vt:vector>
  </HeadingPairs>
  <TitlesOfParts>
    <vt:vector size="22" baseType="lpstr">
      <vt:lpstr>-apple-system</vt:lpstr>
      <vt:lpstr>Arial</vt:lpstr>
      <vt:lpstr>Calibri</vt:lpstr>
      <vt:lpstr>Calibri Light</vt:lpstr>
      <vt:lpstr>Consolas</vt:lpstr>
      <vt:lpstr>Fira Sans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2 основные причины, почему операции могут долго выполняться:</vt:lpstr>
      <vt:lpstr>PHP блокирует поток выполнения на всех I/O операциях</vt:lpstr>
      <vt:lpstr>Асинхронный SQL-клиент</vt:lpstr>
      <vt:lpstr>Презентация PowerPoint</vt:lpstr>
      <vt:lpstr>Презентация PowerPoint</vt:lpstr>
      <vt:lpstr>Презентация PowerPoint</vt:lpstr>
      <vt:lpstr>Презентация PowerPoint</vt:lpstr>
      <vt:lpstr>ReactPHP</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 Дмитракович</dc:creator>
  <cp:lastModifiedBy>Андрей Дмитракович</cp:lastModifiedBy>
  <cp:revision>27</cp:revision>
  <dcterms:created xsi:type="dcterms:W3CDTF">2022-01-09T15:43:44Z</dcterms:created>
  <dcterms:modified xsi:type="dcterms:W3CDTF">2022-01-12T07:24:53Z</dcterms:modified>
</cp:coreProperties>
</file>