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1" r:id="rId6"/>
    <p:sldId id="267" r:id="rId7"/>
    <p:sldId id="268" r:id="rId8"/>
    <p:sldId id="260" r:id="rId9"/>
    <p:sldId id="263"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Андрей Дмитракович" initials="АД" lastIdx="3" clrIdx="0">
    <p:extLst>
      <p:ext uri="{19B8F6BF-5375-455C-9EA6-DF929625EA0E}">
        <p15:presenceInfo xmlns:p15="http://schemas.microsoft.com/office/powerpoint/2012/main" userId="b5e8ebee16ded7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373" autoAdjust="0"/>
  </p:normalViewPr>
  <p:slideViewPr>
    <p:cSldViewPr snapToGrid="0">
      <p:cViewPr>
        <p:scale>
          <a:sx n="66" d="100"/>
          <a:sy n="66" d="100"/>
        </p:scale>
        <p:origin x="2256"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37F01-D667-4AA1-A855-6C071D32A5BF}" type="datetimeFigureOut">
              <a:rPr lang="ru-RU" smtClean="0"/>
              <a:t>09.01.2022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9A15-25E0-4EFC-AE60-5F4B1D2C49DD}" type="slidenum">
              <a:rPr lang="ru-RU" smtClean="0"/>
              <a:t>‹#›</a:t>
            </a:fld>
            <a:endParaRPr lang="ru-RU"/>
          </a:p>
        </p:txBody>
      </p:sp>
    </p:spTree>
    <p:extLst>
      <p:ext uri="{BB962C8B-B14F-4D97-AF65-F5344CB8AC3E}">
        <p14:creationId xmlns:p14="http://schemas.microsoft.com/office/powerpoint/2010/main" val="1003454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Мой рассказ будет посвящен асинхронности, что это такое, зачем она нужна, как реализуется асинхронность в </a:t>
            </a:r>
            <a:r>
              <a:rPr lang="en-US" dirty="0"/>
              <a:t>PHP </a:t>
            </a:r>
            <a:r>
              <a:rPr lang="ru-RU" dirty="0"/>
              <a:t>и что нам дают </a:t>
            </a:r>
            <a:r>
              <a:rPr lang="ru-RU" dirty="0" err="1"/>
              <a:t>файберы</a:t>
            </a:r>
            <a:r>
              <a:rPr lang="ru-RU" dirty="0"/>
              <a:t>, которые появились в </a:t>
            </a:r>
            <a:r>
              <a:rPr lang="en-US" dirty="0"/>
              <a:t>PHP 8.1</a:t>
            </a:r>
            <a:r>
              <a:rPr lang="ru-RU" dirty="0"/>
              <a:t> </a:t>
            </a:r>
          </a:p>
        </p:txBody>
      </p:sp>
      <p:sp>
        <p:nvSpPr>
          <p:cNvPr id="4" name="Номер слайда 3"/>
          <p:cNvSpPr>
            <a:spLocks noGrp="1"/>
          </p:cNvSpPr>
          <p:nvPr>
            <p:ph type="sldNum" sz="quarter" idx="5"/>
          </p:nvPr>
        </p:nvSpPr>
        <p:spPr/>
        <p:txBody>
          <a:bodyPr/>
          <a:lstStyle/>
          <a:p>
            <a:fld id="{D89B9A15-25E0-4EFC-AE60-5F4B1D2C49DD}" type="slidenum">
              <a:rPr lang="ru-RU" smtClean="0"/>
              <a:t>1</a:t>
            </a:fld>
            <a:endParaRPr lang="ru-RU"/>
          </a:p>
        </p:txBody>
      </p:sp>
    </p:spTree>
    <p:extLst>
      <p:ext uri="{BB962C8B-B14F-4D97-AF65-F5344CB8AC3E}">
        <p14:creationId xmlns:p14="http://schemas.microsoft.com/office/powerpoint/2010/main" val="288675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dirty="0"/>
              <a:t>Для начала надо сказать пару слов о асинхронности и чем асинхронное выполнение отличается от синхронного.</a:t>
            </a:r>
          </a:p>
          <a:p>
            <a:pPr algn="l"/>
            <a:endParaRPr lang="ru-RU" b="0" i="0" dirty="0">
              <a:solidFill>
                <a:srgbClr val="111111"/>
              </a:solidFill>
              <a:effectLst/>
              <a:latin typeface="-apple-system"/>
            </a:endParaRPr>
          </a:p>
          <a:p>
            <a:pPr algn="l"/>
            <a:r>
              <a:rPr lang="ru-RU" b="0" i="0" dirty="0">
                <a:solidFill>
                  <a:srgbClr val="111111"/>
                </a:solidFill>
                <a:effectLst/>
                <a:latin typeface="-apple-system"/>
              </a:rPr>
              <a:t>При традиционном синхронном подходе код будет выполняться последовательно:</a:t>
            </a:r>
          </a:p>
          <a:p>
            <a:pPr algn="l">
              <a:buFont typeface="Arial" panose="020B0604020202020204" pitchFamily="34" charset="0"/>
              <a:buChar char="•"/>
            </a:pPr>
            <a:r>
              <a:rPr lang="ru-RU" b="0" i="0" dirty="0">
                <a:solidFill>
                  <a:srgbClr val="111111"/>
                </a:solidFill>
                <a:effectLst/>
                <a:latin typeface="-apple-system"/>
              </a:rPr>
              <a:t> Отправляем первый запрос.</a:t>
            </a:r>
          </a:p>
          <a:p>
            <a:pPr algn="l">
              <a:buFont typeface="Arial" panose="020B0604020202020204" pitchFamily="34" charset="0"/>
              <a:buChar char="•"/>
            </a:pPr>
            <a:r>
              <a:rPr lang="ru-RU" b="0" i="0" dirty="0">
                <a:solidFill>
                  <a:srgbClr val="111111"/>
                </a:solidFill>
                <a:effectLst/>
                <a:latin typeface="-apple-system"/>
              </a:rPr>
              <a:t> Ждём ответа.</a:t>
            </a:r>
          </a:p>
          <a:p>
            <a:pPr algn="l">
              <a:buFont typeface="Arial" panose="020B0604020202020204" pitchFamily="34" charset="0"/>
              <a:buChar char="•"/>
            </a:pPr>
            <a:r>
              <a:rPr lang="ru-RU" b="0" i="0" dirty="0">
                <a:solidFill>
                  <a:srgbClr val="111111"/>
                </a:solidFill>
                <a:effectLst/>
                <a:latin typeface="-apple-system"/>
              </a:rPr>
              <a:t> Отправляем второй запрос.</a:t>
            </a:r>
          </a:p>
          <a:p>
            <a:pPr algn="l">
              <a:buFont typeface="Arial" panose="020B0604020202020204" pitchFamily="34" charset="0"/>
              <a:buChar char="•"/>
            </a:pPr>
            <a:r>
              <a:rPr lang="ru-RU" b="0" i="0" dirty="0">
                <a:solidFill>
                  <a:srgbClr val="111111"/>
                </a:solidFill>
                <a:effectLst/>
                <a:latin typeface="-apple-system"/>
              </a:rPr>
              <a:t> Ждём ответа.</a:t>
            </a:r>
          </a:p>
          <a:p>
            <a:pPr algn="l">
              <a:buFont typeface="Arial" panose="020B0604020202020204" pitchFamily="34" charset="0"/>
              <a:buNone/>
            </a:pPr>
            <a:endParaRPr lang="ru-RU" b="0" i="0" dirty="0">
              <a:solidFill>
                <a:srgbClr val="111111"/>
              </a:solidFill>
              <a:effectLst/>
              <a:latin typeface="-apple-system"/>
            </a:endParaRPr>
          </a:p>
          <a:p>
            <a:pPr algn="l"/>
            <a:r>
              <a:rPr lang="ru-RU" b="0" i="0" dirty="0">
                <a:solidFill>
                  <a:srgbClr val="111111"/>
                </a:solidFill>
                <a:effectLst/>
                <a:latin typeface="-apple-system"/>
              </a:rPr>
              <a:t>Здесь каждая операция блокирует поток выполнения. В большинстве случаев для PHP это нормально. Проблемы могут возникнуть только тогда, когда таких блокирующих вызовов много, а производительность для этой программы критична. Такая программа не будет использовать все доступные ей ресурсы, и </a:t>
            </a:r>
            <a:r>
              <a:rPr lang="ru-RU" b="0" i="0" dirty="0" err="1">
                <a:solidFill>
                  <a:srgbClr val="111111"/>
                </a:solidFill>
                <a:effectLst/>
                <a:latin typeface="-apple-system"/>
              </a:rPr>
              <a:t>бОльшую</a:t>
            </a:r>
            <a:r>
              <a:rPr lang="ru-RU" b="0" i="0" dirty="0">
                <a:solidFill>
                  <a:srgbClr val="111111"/>
                </a:solidFill>
                <a:effectLst/>
                <a:latin typeface="-apple-system"/>
              </a:rPr>
              <a:t> часть времени будет простаивать. Пока выполняются</a:t>
            </a:r>
            <a:r>
              <a:rPr lang="en-US" b="0" i="0" dirty="0">
                <a:solidFill>
                  <a:srgbClr val="111111"/>
                </a:solidFill>
                <a:effectLst/>
                <a:latin typeface="-apple-system"/>
              </a:rPr>
              <a:t> </a:t>
            </a:r>
            <a:r>
              <a:rPr lang="ru-RU" b="0" i="0" dirty="0">
                <a:solidFill>
                  <a:srgbClr val="111111"/>
                </a:solidFill>
                <a:effectLst/>
                <a:latin typeface="-apple-system"/>
              </a:rPr>
              <a:t>любых операций ввода / вывода (</a:t>
            </a:r>
            <a:r>
              <a:rPr lang="en-US" b="0" i="0" dirty="0">
                <a:solidFill>
                  <a:srgbClr val="111111"/>
                </a:solidFill>
                <a:effectLst/>
                <a:latin typeface="-apple-system"/>
              </a:rPr>
              <a:t>I/O</a:t>
            </a:r>
            <a:r>
              <a:rPr lang="ru-RU" b="0" i="0" dirty="0">
                <a:solidFill>
                  <a:srgbClr val="111111"/>
                </a:solidFill>
                <a:effectLst/>
                <a:latin typeface="-apple-system"/>
              </a:rPr>
              <a:t>), процессор (CPU) ничем не занят. И наоборот, когда процессор (CPU) вычисляет что-то сложное вся программа "замирает" и не отвечает на ввод.</a:t>
            </a:r>
          </a:p>
          <a:p>
            <a:endParaRPr lang="ru-RU" dirty="0"/>
          </a:p>
        </p:txBody>
      </p:sp>
      <p:sp>
        <p:nvSpPr>
          <p:cNvPr id="4" name="Номер слайда 3"/>
          <p:cNvSpPr>
            <a:spLocks noGrp="1"/>
          </p:cNvSpPr>
          <p:nvPr>
            <p:ph type="sldNum" sz="quarter" idx="5"/>
          </p:nvPr>
        </p:nvSpPr>
        <p:spPr/>
        <p:txBody>
          <a:bodyPr/>
          <a:lstStyle/>
          <a:p>
            <a:fld id="{D89B9A15-25E0-4EFC-AE60-5F4B1D2C49DD}" type="slidenum">
              <a:rPr lang="ru-RU" smtClean="0"/>
              <a:t>2</a:t>
            </a:fld>
            <a:endParaRPr lang="ru-RU"/>
          </a:p>
        </p:txBody>
      </p:sp>
    </p:spTree>
    <p:extLst>
      <p:ext uri="{BB962C8B-B14F-4D97-AF65-F5344CB8AC3E}">
        <p14:creationId xmlns:p14="http://schemas.microsoft.com/office/powerpoint/2010/main" val="612443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В случае асинхронного подхода мы можем начать выполнение сразу нескольких задач, и при этом не нужно дожидаться окончания одной задачи, чтобы начать другую. И чем больше операций мы выполним асинхронно, тем быстрее отработает наша программа.</a:t>
            </a:r>
            <a:endParaRPr lang="ru-RU" dirty="0"/>
          </a:p>
        </p:txBody>
      </p:sp>
      <p:sp>
        <p:nvSpPr>
          <p:cNvPr id="4" name="Номер слайда 3"/>
          <p:cNvSpPr>
            <a:spLocks noGrp="1"/>
          </p:cNvSpPr>
          <p:nvPr>
            <p:ph type="sldNum" sz="quarter" idx="5"/>
          </p:nvPr>
        </p:nvSpPr>
        <p:spPr/>
        <p:txBody>
          <a:bodyPr/>
          <a:lstStyle/>
          <a:p>
            <a:fld id="{D89B9A15-25E0-4EFC-AE60-5F4B1D2C49DD}" type="slidenum">
              <a:rPr lang="ru-RU" smtClean="0"/>
              <a:t>3</a:t>
            </a:fld>
            <a:endParaRPr lang="ru-RU"/>
          </a:p>
        </p:txBody>
      </p:sp>
    </p:spTree>
    <p:extLst>
      <p:ext uri="{BB962C8B-B14F-4D97-AF65-F5344CB8AC3E}">
        <p14:creationId xmlns:p14="http://schemas.microsoft.com/office/powerpoint/2010/main" val="3520110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На этом моменте стоит упомянуть что асинхронность и параллелизм это не одно и тоже.</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При конкурентном выполнении у нас две задачи могут запускаться, выполняться и завершаться в перекрывающиеся периоды времени. Это не означает, что обе они будут выполняться одновременно в один момент времени. Хорошей аналогией здесь может быть ваш компьютер. Когда у нас выполняются две программы на одноядерном CPU, то нет никакой возможности выполнять их параллельно. Им всё равно придётся как-то делить время CPU. Таким образом операционная система решает что нужно сначала запустить одну программу, затем другую. Или операционная система может сначала выполнить небольшую часть одной программы, а затем также небольшую часть другой. Вторая программа может начать выполняться раньше, чем выполнится первая.</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Напротив, параллелизм - это когда две задачи выполняются буквально одновременно. Можно продолжить пример с компьютером и здесь представить многопоточную программу, которая выполняется на многоядерном процессоре. Параллельное выполнение требует соответствующего железа, которое способно выполнять сразу несколько задач одновременно. На одноядерном процессоре мы можем получить только конкурентное выполнение задач, но никак не параллельное. Параллелизм можно рассматривать как особый случай конкурентности, при котором задачи действительно выполняются одновременно.</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Из всего этого можно сделать выводы, что приложение может выполняться конкурентно, но не параллельно. Это будет означать, что приложение выполняет сразу несколько задач, но никакие две задачи не выполняются одновременно.</a:t>
            </a:r>
          </a:p>
          <a:p>
            <a:endParaRPr lang="ru-RU" dirty="0"/>
          </a:p>
        </p:txBody>
      </p:sp>
      <p:sp>
        <p:nvSpPr>
          <p:cNvPr id="4" name="Номер слайда 3"/>
          <p:cNvSpPr>
            <a:spLocks noGrp="1"/>
          </p:cNvSpPr>
          <p:nvPr>
            <p:ph type="sldNum" sz="quarter" idx="5"/>
          </p:nvPr>
        </p:nvSpPr>
        <p:spPr/>
        <p:txBody>
          <a:bodyPr/>
          <a:lstStyle/>
          <a:p>
            <a:fld id="{D89B9A15-25E0-4EFC-AE60-5F4B1D2C49DD}" type="slidenum">
              <a:rPr lang="ru-RU" smtClean="0"/>
              <a:t>4</a:t>
            </a:fld>
            <a:endParaRPr lang="ru-RU"/>
          </a:p>
        </p:txBody>
      </p:sp>
    </p:spTree>
    <p:extLst>
      <p:ext uri="{BB962C8B-B14F-4D97-AF65-F5344CB8AC3E}">
        <p14:creationId xmlns:p14="http://schemas.microsoft.com/office/powerpoint/2010/main" val="217457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Но вернёмся к PHP, который является однопоточным языком программирования. Это означает, что в один момент времени может выполняться только одна строчка PHP кода. Чтобы понять как это влияет на асинхронность для начала надо понять разницу между процессами и потоками.</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Не важно на каком языке вы пишите, ваш код компилируется или интерпретируется в двоичный файл. Во время выполнения этого бинарного кода программе нужно получить от операционной системы некоторые ресурсы: адресное пространство в памяти, PID (идентификатор процесса) и другие. Может быть запущено несколько инстансов одной программы, каждый при этом будет отдельным процессом внутри операционной системы. Все процессы изолированы друг от друга. Каждый процесс считает себя единственным запущенным в операционной системе, и что больше никаких программ нет. Часто можно увидеть ситуацию, когда одна программа "зависает", но при этом из неё можно выйти, не оказывая влияния на другие запущенные программы.</a:t>
            </a:r>
          </a:p>
          <a:p>
            <a:r>
              <a:rPr lang="ru-RU" sz="1200" b="0" i="0" kern="1200" dirty="0">
                <a:solidFill>
                  <a:schemeClr val="tx1"/>
                </a:solidFill>
                <a:effectLst/>
                <a:latin typeface="+mn-lt"/>
                <a:ea typeface="+mn-ea"/>
                <a:cs typeface="+mn-cs"/>
              </a:rPr>
              <a:t>Итак, процесс запускается, получает свою собственную память и остальные ресурсы. Все потоки внутри этого процесса делят эту память и ресурсы. У каждого процесса есть как минимум один основной поток выполнения. После того как этот поток заканчивает выполнение, сам процесс и программа завершаются. Процесс можно рассматривать как контейнер с бинарным кодом, памятью и другими ресурсами операционной системы.</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Однопоточная конкурентность</a:t>
            </a:r>
          </a:p>
          <a:p>
            <a:r>
              <a:rPr lang="ru-RU" sz="1200" b="0" i="0" kern="1200" dirty="0">
                <a:solidFill>
                  <a:schemeClr val="tx1"/>
                </a:solidFill>
                <a:effectLst/>
                <a:latin typeface="+mn-lt"/>
                <a:ea typeface="+mn-ea"/>
                <a:cs typeface="+mn-cs"/>
              </a:rPr>
              <a:t>Когда у нас есть несколько потоков внутри одного процесса, то можно сразу обрабатывать несколько задач одновременно. Более того, в большинстве случаев мы имеем системы с несколькими процессорами или многоядерными процессорами. Это позволяет реализовать конкурентность в наших программах.</a:t>
            </a:r>
          </a:p>
          <a:p>
            <a:r>
              <a:rPr lang="ru-RU" sz="1200" b="0" i="0" kern="1200" dirty="0">
                <a:solidFill>
                  <a:schemeClr val="tx1"/>
                </a:solidFill>
                <a:effectLst/>
                <a:latin typeface="+mn-lt"/>
                <a:ea typeface="+mn-ea"/>
                <a:cs typeface="+mn-cs"/>
              </a:rPr>
              <a:t>Но, так же важно понимать, что конкурентное выполнение не означает многопоточность. В большинстве случаев однопоточный параллелизм - неплохое решение. Со всеми своими преимуществами потоков, многопоточные программы могут стать (и обязательно станут) неподдерживаемыми монстрами из кучи потоков. Да конечно, коммуникация между потоками достаточно быстрая и дешевая, но при этом нужно помнить, что проблема в одном потоке внутри процесса, может задеть все остальные потоки да и сам процесс (скажем привет синхронизации и </a:t>
            </a:r>
            <a:r>
              <a:rPr lang="ru-RU" sz="1200" b="0" i="0" kern="1200" dirty="0" err="1">
                <a:solidFill>
                  <a:schemeClr val="tx1"/>
                </a:solidFill>
                <a:effectLst/>
                <a:latin typeface="+mn-lt"/>
                <a:ea typeface="+mn-ea"/>
                <a:cs typeface="+mn-cs"/>
              </a:rPr>
              <a:t>дедлокам</a:t>
            </a:r>
            <a:r>
              <a:rPr lang="ru-RU" sz="1200" b="0" i="0" kern="1200" dirty="0">
                <a:solidFill>
                  <a:schemeClr val="tx1"/>
                </a:solidFill>
                <a:effectLst/>
                <a:latin typeface="+mn-lt"/>
                <a:ea typeface="+mn-ea"/>
                <a:cs typeface="+mn-cs"/>
              </a:rPr>
              <a:t>).</a:t>
            </a:r>
          </a:p>
          <a:p>
            <a:r>
              <a:rPr lang="ru-RU" sz="1200" b="0" i="0" kern="1200" dirty="0">
                <a:solidFill>
                  <a:schemeClr val="tx1"/>
                </a:solidFill>
                <a:effectLst/>
                <a:latin typeface="+mn-lt"/>
                <a:ea typeface="+mn-ea"/>
                <a:cs typeface="+mn-cs"/>
              </a:rPr>
              <a:t>Производительность приложения зависит от того, насколько оптимально оно использует доступные ему ресурсы (CPU, память и другие). Некоторые операции в нашей программе могут потребовать значительного времени для завершения и в это время хотелось бы иметь возможность делать что-то ещё, а не просто ждать. Вот тут то нам и пригодится конкурентность. Давайте рассмотрим две основные причины, почему операции могут долго выполняться:</a:t>
            </a:r>
          </a:p>
          <a:p>
            <a:r>
              <a:rPr lang="ru-RU" sz="1200" b="0" i="0" kern="1200" dirty="0">
                <a:solidFill>
                  <a:schemeClr val="tx1"/>
                </a:solidFill>
                <a:effectLst/>
                <a:latin typeface="+mn-lt"/>
                <a:ea typeface="+mn-ea"/>
                <a:cs typeface="+mn-cs"/>
              </a:rPr>
              <a:t>CPU-</a:t>
            </a:r>
            <a:r>
              <a:rPr lang="ru-RU" sz="1200" b="0" i="0" kern="1200" dirty="0" err="1">
                <a:solidFill>
                  <a:schemeClr val="tx1"/>
                </a:solidFill>
                <a:effectLst/>
                <a:latin typeface="+mn-lt"/>
                <a:ea typeface="+mn-ea"/>
                <a:cs typeface="+mn-cs"/>
              </a:rPr>
              <a:t>bound</a:t>
            </a:r>
            <a:r>
              <a:rPr lang="ru-RU" sz="1200" b="0" i="0" kern="1200" dirty="0">
                <a:solidFill>
                  <a:schemeClr val="tx1"/>
                </a:solidFill>
                <a:effectLst/>
                <a:latin typeface="+mn-lt"/>
                <a:ea typeface="+mn-ea"/>
                <a:cs typeface="+mn-cs"/>
              </a:rPr>
              <a:t> операции, которые требуют тяжелых вычислений. Они требуют процессорного времени.</a:t>
            </a:r>
          </a:p>
          <a:p>
            <a:r>
              <a:rPr lang="ru-RU" sz="1200" b="0" i="0" kern="1200" dirty="0">
                <a:solidFill>
                  <a:schemeClr val="tx1"/>
                </a:solidFill>
                <a:effectLst/>
                <a:latin typeface="+mn-lt"/>
                <a:ea typeface="+mn-ea"/>
                <a:cs typeface="+mn-cs"/>
              </a:rPr>
              <a:t>I/O-</a:t>
            </a:r>
            <a:r>
              <a:rPr lang="ru-RU" sz="1200" b="0" i="0" kern="1200" dirty="0" err="1">
                <a:solidFill>
                  <a:schemeClr val="tx1"/>
                </a:solidFill>
                <a:effectLst/>
                <a:latin typeface="+mn-lt"/>
                <a:ea typeface="+mn-ea"/>
                <a:cs typeface="+mn-cs"/>
              </a:rPr>
              <a:t>bound</a:t>
            </a:r>
            <a:r>
              <a:rPr lang="ru-RU" sz="1200" b="0" i="0" kern="1200" dirty="0">
                <a:solidFill>
                  <a:schemeClr val="tx1"/>
                </a:solidFill>
                <a:effectLst/>
                <a:latin typeface="+mn-lt"/>
                <a:ea typeface="+mn-ea"/>
                <a:cs typeface="+mn-cs"/>
              </a:rPr>
              <a:t> операции, которые зависят от сети/оборудования/взаимодействия с пользователем. Они требуют просто времени: нужно дождаться определенного события.</a:t>
            </a:r>
          </a:p>
          <a:p>
            <a:r>
              <a:rPr lang="ru-RU" sz="1200" b="0" i="0" kern="1200" dirty="0">
                <a:solidFill>
                  <a:schemeClr val="tx1"/>
                </a:solidFill>
                <a:effectLst/>
                <a:latin typeface="+mn-lt"/>
                <a:ea typeface="+mn-ea"/>
                <a:cs typeface="+mn-cs"/>
              </a:rPr>
              <a:t>При выполнении CPU-</a:t>
            </a:r>
            <a:r>
              <a:rPr lang="ru-RU" sz="1200" b="0" i="0" kern="1200" dirty="0" err="1">
                <a:solidFill>
                  <a:schemeClr val="tx1"/>
                </a:solidFill>
                <a:effectLst/>
                <a:latin typeface="+mn-lt"/>
                <a:ea typeface="+mn-ea"/>
                <a:cs typeface="+mn-cs"/>
              </a:rPr>
              <a:t>bound</a:t>
            </a:r>
            <a:r>
              <a:rPr lang="ru-RU" sz="1200" b="0" i="0" kern="1200" dirty="0">
                <a:solidFill>
                  <a:schemeClr val="tx1"/>
                </a:solidFill>
                <a:effectLst/>
                <a:latin typeface="+mn-lt"/>
                <a:ea typeface="+mn-ea"/>
                <a:cs typeface="+mn-cs"/>
              </a:rPr>
              <a:t> задачи поток выполнения блокируется из-за того, что он слишком активно используется. Например, когда нам нужно сделать какие-то сложные вычисления или </a:t>
            </a:r>
            <a:r>
              <a:rPr lang="ru-RU" sz="1200" b="0" i="0" kern="1200" dirty="0" err="1">
                <a:solidFill>
                  <a:schemeClr val="tx1"/>
                </a:solidFill>
                <a:effectLst/>
                <a:latin typeface="+mn-lt"/>
                <a:ea typeface="+mn-ea"/>
                <a:cs typeface="+mn-cs"/>
              </a:rPr>
              <a:t>отрендерить</a:t>
            </a:r>
            <a:r>
              <a:rPr lang="ru-RU" sz="1200" b="0" i="0" kern="1200" dirty="0">
                <a:solidFill>
                  <a:schemeClr val="tx1"/>
                </a:solidFill>
                <a:effectLst/>
                <a:latin typeface="+mn-lt"/>
                <a:ea typeface="+mn-ea"/>
                <a:cs typeface="+mn-cs"/>
              </a:rPr>
              <a:t> 3д модель. Для таких операций лучше всего подходит многопоточность. На многопроцессорных системах несколько потоков на самом деле могут параллельно проводить какие-то вычисления. Таким образом достигается более высокая общая производительность.</a:t>
            </a:r>
          </a:p>
          <a:p>
            <a:r>
              <a:rPr lang="ru-RU" sz="1200" b="0" i="0" kern="1200" dirty="0">
                <a:solidFill>
                  <a:schemeClr val="tx1"/>
                </a:solidFill>
                <a:effectLst/>
                <a:latin typeface="+mn-lt"/>
                <a:ea typeface="+mn-ea"/>
                <a:cs typeface="+mn-cs"/>
              </a:rPr>
              <a:t>С другой стороны при выполнении I/O-</a:t>
            </a:r>
            <a:r>
              <a:rPr lang="ru-RU" sz="1200" b="0" i="0" kern="1200" dirty="0" err="1">
                <a:solidFill>
                  <a:schemeClr val="tx1"/>
                </a:solidFill>
                <a:effectLst/>
                <a:latin typeface="+mn-lt"/>
                <a:ea typeface="+mn-ea"/>
                <a:cs typeface="+mn-cs"/>
              </a:rPr>
              <a:t>bound</a:t>
            </a:r>
            <a:r>
              <a:rPr lang="ru-RU" sz="1200" b="0" i="0" kern="1200" dirty="0">
                <a:solidFill>
                  <a:schemeClr val="tx1"/>
                </a:solidFill>
                <a:effectLst/>
                <a:latin typeface="+mn-lt"/>
                <a:ea typeface="+mn-ea"/>
                <a:cs typeface="+mn-cs"/>
              </a:rPr>
              <a:t> операции поток выполнения блокируется потому что ему приходится ждать данные из источника ввода/вывода (сеть, жесткий диск и др.). Когда операционная система видит, что сейчас для этого потока нет никаких данных, то он переводится в "спящий режим". В таком состоянии поток не выполняется, он просто ждёт. И в данной ситуации многопоточность нам ничем не поможет. Ну создадим мы много потоков, которые будут ждать выполнения некоторого события. От этого само событие быстрее не произойдет.</a:t>
            </a:r>
          </a:p>
          <a:p>
            <a:r>
              <a:rPr lang="ru-RU" sz="1200" b="0" i="0" kern="1200" dirty="0">
                <a:solidFill>
                  <a:schemeClr val="tx1"/>
                </a:solidFill>
                <a:effectLst/>
                <a:latin typeface="+mn-lt"/>
                <a:ea typeface="+mn-ea"/>
                <a:cs typeface="+mn-cs"/>
              </a:rPr>
              <a:t>А теперь поговорим о PHP. В большинстве случаев это язык для веб-приложений, где у нас очень много разного I/O: ходим в файловую систему, делаем сетевые запросы или обрабатываем команды в терминале. Исходя из этого однопоточный PHP не так уж и плох для реализации конкурентности, и что </a:t>
            </a:r>
            <a:r>
              <a:rPr lang="ru-RU" sz="1200" b="0" i="0" kern="1200" dirty="0" err="1">
                <a:solidFill>
                  <a:schemeClr val="tx1"/>
                </a:solidFill>
                <a:effectLst/>
                <a:latin typeface="+mn-lt"/>
                <a:ea typeface="+mn-ea"/>
                <a:cs typeface="+mn-cs"/>
              </a:rPr>
              <a:t>однопоточность</a:t>
            </a:r>
            <a:r>
              <a:rPr lang="ru-RU" sz="1200" b="0" i="0" kern="1200" dirty="0">
                <a:solidFill>
                  <a:schemeClr val="tx1"/>
                </a:solidFill>
                <a:effectLst/>
                <a:latin typeface="+mn-lt"/>
                <a:ea typeface="+mn-ea"/>
                <a:cs typeface="+mn-cs"/>
              </a:rPr>
              <a:t> в этом случае - не ограничение, а наоборот возможность.</a:t>
            </a:r>
          </a:p>
          <a:p>
            <a:endParaRPr lang="ru-RU" sz="1200" b="0" i="0" kern="1200" dirty="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5"/>
          </p:nvPr>
        </p:nvSpPr>
        <p:spPr/>
        <p:txBody>
          <a:bodyPr/>
          <a:lstStyle/>
          <a:p>
            <a:fld id="{D89B9A15-25E0-4EFC-AE60-5F4B1D2C49DD}" type="slidenum">
              <a:rPr lang="ru-RU" smtClean="0"/>
              <a:t>5</a:t>
            </a:fld>
            <a:endParaRPr lang="ru-RU"/>
          </a:p>
        </p:txBody>
      </p:sp>
    </p:spTree>
    <p:extLst>
      <p:ext uri="{BB962C8B-B14F-4D97-AF65-F5344CB8AC3E}">
        <p14:creationId xmlns:p14="http://schemas.microsoft.com/office/powerpoint/2010/main" val="479303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При выполнении CPU-</a:t>
            </a:r>
            <a:r>
              <a:rPr lang="ru-RU" sz="1200" b="0" i="0" kern="1200" dirty="0" err="1">
                <a:solidFill>
                  <a:schemeClr val="tx1"/>
                </a:solidFill>
                <a:effectLst/>
                <a:latin typeface="+mn-lt"/>
                <a:ea typeface="+mn-ea"/>
                <a:cs typeface="+mn-cs"/>
              </a:rPr>
              <a:t>bound</a:t>
            </a:r>
            <a:r>
              <a:rPr lang="ru-RU" sz="1200" b="0" i="0" kern="1200" dirty="0">
                <a:solidFill>
                  <a:schemeClr val="tx1"/>
                </a:solidFill>
                <a:effectLst/>
                <a:latin typeface="+mn-lt"/>
                <a:ea typeface="+mn-ea"/>
                <a:cs typeface="+mn-cs"/>
              </a:rPr>
              <a:t> задачи поток выполнения блокируется из-за того, что он слишком активно используется. Например, когда нам нужно сделать какие-то сложные вычисления или </a:t>
            </a:r>
            <a:r>
              <a:rPr lang="ru-RU" sz="1200" b="0" i="0" kern="1200" dirty="0" err="1">
                <a:solidFill>
                  <a:schemeClr val="tx1"/>
                </a:solidFill>
                <a:effectLst/>
                <a:latin typeface="+mn-lt"/>
                <a:ea typeface="+mn-ea"/>
                <a:cs typeface="+mn-cs"/>
              </a:rPr>
              <a:t>отрендерить</a:t>
            </a:r>
            <a:r>
              <a:rPr lang="ru-RU" sz="1200" b="0" i="0" kern="1200" dirty="0">
                <a:solidFill>
                  <a:schemeClr val="tx1"/>
                </a:solidFill>
                <a:effectLst/>
                <a:latin typeface="+mn-lt"/>
                <a:ea typeface="+mn-ea"/>
                <a:cs typeface="+mn-cs"/>
              </a:rPr>
              <a:t> 3д модель. Для таких операций лучше всего подходит многопоточность. На многопроцессорных системах несколько потоков на самом деле могут параллельно проводить какие-то вычисления. Таким образом достигается более высокая общая производительность.</a:t>
            </a:r>
          </a:p>
          <a:p>
            <a:r>
              <a:rPr lang="ru-RU" sz="1200" b="0" i="0" kern="1200" dirty="0">
                <a:solidFill>
                  <a:schemeClr val="tx1"/>
                </a:solidFill>
                <a:effectLst/>
                <a:latin typeface="+mn-lt"/>
                <a:ea typeface="+mn-ea"/>
                <a:cs typeface="+mn-cs"/>
              </a:rPr>
              <a:t>С другой стороны при выполнении I/O-</a:t>
            </a:r>
            <a:r>
              <a:rPr lang="ru-RU" sz="1200" b="0" i="0" kern="1200" dirty="0" err="1">
                <a:solidFill>
                  <a:schemeClr val="tx1"/>
                </a:solidFill>
                <a:effectLst/>
                <a:latin typeface="+mn-lt"/>
                <a:ea typeface="+mn-ea"/>
                <a:cs typeface="+mn-cs"/>
              </a:rPr>
              <a:t>bound</a:t>
            </a:r>
            <a:r>
              <a:rPr lang="ru-RU" sz="1200" b="0" i="0" kern="1200" dirty="0">
                <a:solidFill>
                  <a:schemeClr val="tx1"/>
                </a:solidFill>
                <a:effectLst/>
                <a:latin typeface="+mn-lt"/>
                <a:ea typeface="+mn-ea"/>
                <a:cs typeface="+mn-cs"/>
              </a:rPr>
              <a:t> операции поток выполнения блокируется потому что ему приходится ждать данные из источника ввода/вывода (сеть, жесткий диск и др.). Когда операционная система видит, что сейчас для этого потока нет никаких данных, то он переводится в "спящий режим". В таком состоянии поток не выполняется, он просто ждёт. И в данной ситуации многопоточность нам ничем не поможет. Ну создадим мы много потоков, которые будут ждать выполнения некоторого события. От этого само событие быстрее не произойдет.</a:t>
            </a:r>
          </a:p>
          <a:p>
            <a:r>
              <a:rPr lang="ru-RU" sz="1200" b="0" i="0" kern="1200" dirty="0">
                <a:solidFill>
                  <a:schemeClr val="tx1"/>
                </a:solidFill>
                <a:effectLst/>
                <a:latin typeface="+mn-lt"/>
                <a:ea typeface="+mn-ea"/>
                <a:cs typeface="+mn-cs"/>
              </a:rPr>
              <a:t>А теперь поговорим о PHP. В большинстве случаев это язык для веб-приложений, где у нас очень много разного I/O: ходим в файловую систему, делаем сетевые запросы или обрабатываем команды в терминале. Исходя из этого однопоточный PHP не так уж и плох для реализации конкурентности, и что </a:t>
            </a:r>
            <a:r>
              <a:rPr lang="ru-RU" sz="1200" b="0" i="0" kern="1200" dirty="0" err="1">
                <a:solidFill>
                  <a:schemeClr val="tx1"/>
                </a:solidFill>
                <a:effectLst/>
                <a:latin typeface="+mn-lt"/>
                <a:ea typeface="+mn-ea"/>
                <a:cs typeface="+mn-cs"/>
              </a:rPr>
              <a:t>однопоточность</a:t>
            </a:r>
            <a:r>
              <a:rPr lang="ru-RU" sz="1200" b="0" i="0" kern="1200" dirty="0">
                <a:solidFill>
                  <a:schemeClr val="tx1"/>
                </a:solidFill>
                <a:effectLst/>
                <a:latin typeface="+mn-lt"/>
                <a:ea typeface="+mn-ea"/>
                <a:cs typeface="+mn-cs"/>
              </a:rPr>
              <a:t> в этом случае - не ограничение, а наоборот возможность.</a:t>
            </a:r>
          </a:p>
          <a:p>
            <a:endParaRPr lang="ru-RU" dirty="0"/>
          </a:p>
        </p:txBody>
      </p:sp>
      <p:sp>
        <p:nvSpPr>
          <p:cNvPr id="4" name="Номер слайда 3"/>
          <p:cNvSpPr>
            <a:spLocks noGrp="1"/>
          </p:cNvSpPr>
          <p:nvPr>
            <p:ph type="sldNum" sz="quarter" idx="5"/>
          </p:nvPr>
        </p:nvSpPr>
        <p:spPr/>
        <p:txBody>
          <a:bodyPr/>
          <a:lstStyle/>
          <a:p>
            <a:fld id="{D89B9A15-25E0-4EFC-AE60-5F4B1D2C49DD}" type="slidenum">
              <a:rPr lang="ru-RU" smtClean="0"/>
              <a:t>6</a:t>
            </a:fld>
            <a:endParaRPr lang="ru-RU"/>
          </a:p>
        </p:txBody>
      </p:sp>
    </p:spTree>
    <p:extLst>
      <p:ext uri="{BB962C8B-B14F-4D97-AF65-F5344CB8AC3E}">
        <p14:creationId xmlns:p14="http://schemas.microsoft.com/office/powerpoint/2010/main" val="1088421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PHP создавался с намерением всегда выполняться синхронно и быть блокирующим. Все </a:t>
            </a:r>
            <a:r>
              <a:rPr lang="ru-RU" sz="1200" b="0" i="0" kern="1200" dirty="0" err="1">
                <a:solidFill>
                  <a:schemeClr val="tx1"/>
                </a:solidFill>
                <a:effectLst/>
                <a:latin typeface="+mn-lt"/>
                <a:ea typeface="+mn-ea"/>
                <a:cs typeface="+mn-cs"/>
              </a:rPr>
              <a:t>нативные</a:t>
            </a:r>
            <a:r>
              <a:rPr lang="ru-RU" sz="1200" b="0" i="0" kern="1200" dirty="0">
                <a:solidFill>
                  <a:schemeClr val="tx1"/>
                </a:solidFill>
                <a:effectLst/>
                <a:latin typeface="+mn-lt"/>
                <a:ea typeface="+mn-ea"/>
                <a:cs typeface="+mn-cs"/>
              </a:rPr>
              <a:t> функции для работы с I/O в PHP блокируют поток выполнения.</a:t>
            </a:r>
            <a:endParaRPr lang="ru-RU" dirty="0"/>
          </a:p>
        </p:txBody>
      </p:sp>
      <p:sp>
        <p:nvSpPr>
          <p:cNvPr id="4" name="Номер слайда 3"/>
          <p:cNvSpPr>
            <a:spLocks noGrp="1"/>
          </p:cNvSpPr>
          <p:nvPr>
            <p:ph type="sldNum" sz="quarter" idx="5"/>
          </p:nvPr>
        </p:nvSpPr>
        <p:spPr/>
        <p:txBody>
          <a:bodyPr/>
          <a:lstStyle/>
          <a:p>
            <a:fld id="{D89B9A15-25E0-4EFC-AE60-5F4B1D2C49DD}" type="slidenum">
              <a:rPr lang="ru-RU" smtClean="0"/>
              <a:t>7</a:t>
            </a:fld>
            <a:endParaRPr lang="ru-RU"/>
          </a:p>
        </p:txBody>
      </p:sp>
    </p:spTree>
    <p:extLst>
      <p:ext uri="{BB962C8B-B14F-4D97-AF65-F5344CB8AC3E}">
        <p14:creationId xmlns:p14="http://schemas.microsoft.com/office/powerpoint/2010/main" val="21006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89B9A15-25E0-4EFC-AE60-5F4B1D2C49DD}" type="slidenum">
              <a:rPr lang="ru-RU" smtClean="0"/>
              <a:t>8</a:t>
            </a:fld>
            <a:endParaRPr lang="ru-RU"/>
          </a:p>
        </p:txBody>
      </p:sp>
    </p:spTree>
    <p:extLst>
      <p:ext uri="{BB962C8B-B14F-4D97-AF65-F5344CB8AC3E}">
        <p14:creationId xmlns:p14="http://schemas.microsoft.com/office/powerpoint/2010/main" val="1504263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249224-80C1-407F-B248-C0B4E263A8BF}"/>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B0377CC0-40E4-465E-A55E-2FAD07745B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3D0896E7-344D-4DE9-9544-2EC3C0B944B9}"/>
              </a:ext>
            </a:extLst>
          </p:cNvPr>
          <p:cNvSpPr>
            <a:spLocks noGrp="1"/>
          </p:cNvSpPr>
          <p:nvPr>
            <p:ph type="dt" sz="half" idx="10"/>
          </p:nvPr>
        </p:nvSpPr>
        <p:spPr/>
        <p:txBody>
          <a:bodyPr/>
          <a:lstStyle/>
          <a:p>
            <a:fld id="{CE2EB3E4-AA37-4C06-8331-1684B1E316E6}" type="datetimeFigureOut">
              <a:rPr lang="ru-RU" smtClean="0"/>
              <a:t>09.01.2022</a:t>
            </a:fld>
            <a:endParaRPr lang="ru-RU"/>
          </a:p>
        </p:txBody>
      </p:sp>
      <p:sp>
        <p:nvSpPr>
          <p:cNvPr id="5" name="Нижний колонтитул 4">
            <a:extLst>
              <a:ext uri="{FF2B5EF4-FFF2-40B4-BE49-F238E27FC236}">
                <a16:creationId xmlns:a16="http://schemas.microsoft.com/office/drawing/2014/main" id="{57ECDFB5-9306-493D-B1B1-A6382681D3D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0314E2F-F999-4FFA-BAA4-07AB26E13F92}"/>
              </a:ext>
            </a:extLst>
          </p:cNvPr>
          <p:cNvSpPr>
            <a:spLocks noGrp="1"/>
          </p:cNvSpPr>
          <p:nvPr>
            <p:ph type="sldNum" sz="quarter" idx="12"/>
          </p:nvPr>
        </p:nvSpPr>
        <p:spPr/>
        <p:txBody>
          <a:bodyPr/>
          <a:lstStyle/>
          <a:p>
            <a:fld id="{1E05CEC7-3824-4C9D-BC78-CA43D2228652}" type="slidenum">
              <a:rPr lang="ru-RU" smtClean="0"/>
              <a:t>‹#›</a:t>
            </a:fld>
            <a:endParaRPr lang="ru-RU"/>
          </a:p>
        </p:txBody>
      </p:sp>
    </p:spTree>
    <p:extLst>
      <p:ext uri="{BB962C8B-B14F-4D97-AF65-F5344CB8AC3E}">
        <p14:creationId xmlns:p14="http://schemas.microsoft.com/office/powerpoint/2010/main" val="1268001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C04630-233D-485E-984D-DA196CA739BA}"/>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3C68AEB8-B5F3-4B35-8EBB-2308308366FD}"/>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B5C6592-21F8-4516-8AD8-72C548027D44}"/>
              </a:ext>
            </a:extLst>
          </p:cNvPr>
          <p:cNvSpPr>
            <a:spLocks noGrp="1"/>
          </p:cNvSpPr>
          <p:nvPr>
            <p:ph type="dt" sz="half" idx="10"/>
          </p:nvPr>
        </p:nvSpPr>
        <p:spPr/>
        <p:txBody>
          <a:bodyPr/>
          <a:lstStyle/>
          <a:p>
            <a:fld id="{CE2EB3E4-AA37-4C06-8331-1684B1E316E6}" type="datetimeFigureOut">
              <a:rPr lang="ru-RU" smtClean="0"/>
              <a:t>09.01.2022</a:t>
            </a:fld>
            <a:endParaRPr lang="ru-RU"/>
          </a:p>
        </p:txBody>
      </p:sp>
      <p:sp>
        <p:nvSpPr>
          <p:cNvPr id="5" name="Нижний колонтитул 4">
            <a:extLst>
              <a:ext uri="{FF2B5EF4-FFF2-40B4-BE49-F238E27FC236}">
                <a16:creationId xmlns:a16="http://schemas.microsoft.com/office/drawing/2014/main" id="{9B5D38EC-9B2B-4B66-9ECC-10BA57A94BB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B84D0AB-F23E-4858-BC2D-4F9EA967E0EA}"/>
              </a:ext>
            </a:extLst>
          </p:cNvPr>
          <p:cNvSpPr>
            <a:spLocks noGrp="1"/>
          </p:cNvSpPr>
          <p:nvPr>
            <p:ph type="sldNum" sz="quarter" idx="12"/>
          </p:nvPr>
        </p:nvSpPr>
        <p:spPr/>
        <p:txBody>
          <a:bodyPr/>
          <a:lstStyle/>
          <a:p>
            <a:fld id="{1E05CEC7-3824-4C9D-BC78-CA43D2228652}" type="slidenum">
              <a:rPr lang="ru-RU" smtClean="0"/>
              <a:t>‹#›</a:t>
            </a:fld>
            <a:endParaRPr lang="ru-RU"/>
          </a:p>
        </p:txBody>
      </p:sp>
    </p:spTree>
    <p:extLst>
      <p:ext uri="{BB962C8B-B14F-4D97-AF65-F5344CB8AC3E}">
        <p14:creationId xmlns:p14="http://schemas.microsoft.com/office/powerpoint/2010/main" val="3730988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BBF99CA2-5816-40E2-BFB7-EF2A54ECC145}"/>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F7C60C55-AFAE-473F-8C0C-5B6C3CB74F98}"/>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772F777-225E-40F8-9CCD-75F42770F37B}"/>
              </a:ext>
            </a:extLst>
          </p:cNvPr>
          <p:cNvSpPr>
            <a:spLocks noGrp="1"/>
          </p:cNvSpPr>
          <p:nvPr>
            <p:ph type="dt" sz="half" idx="10"/>
          </p:nvPr>
        </p:nvSpPr>
        <p:spPr/>
        <p:txBody>
          <a:bodyPr/>
          <a:lstStyle/>
          <a:p>
            <a:fld id="{CE2EB3E4-AA37-4C06-8331-1684B1E316E6}" type="datetimeFigureOut">
              <a:rPr lang="ru-RU" smtClean="0"/>
              <a:t>09.01.2022</a:t>
            </a:fld>
            <a:endParaRPr lang="ru-RU"/>
          </a:p>
        </p:txBody>
      </p:sp>
      <p:sp>
        <p:nvSpPr>
          <p:cNvPr id="5" name="Нижний колонтитул 4">
            <a:extLst>
              <a:ext uri="{FF2B5EF4-FFF2-40B4-BE49-F238E27FC236}">
                <a16:creationId xmlns:a16="http://schemas.microsoft.com/office/drawing/2014/main" id="{71AFC691-4A47-4520-BC6C-1CDD76D248C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34E60A3-BAAA-4AF0-BC72-C661083CE7A3}"/>
              </a:ext>
            </a:extLst>
          </p:cNvPr>
          <p:cNvSpPr>
            <a:spLocks noGrp="1"/>
          </p:cNvSpPr>
          <p:nvPr>
            <p:ph type="sldNum" sz="quarter" idx="12"/>
          </p:nvPr>
        </p:nvSpPr>
        <p:spPr/>
        <p:txBody>
          <a:bodyPr/>
          <a:lstStyle/>
          <a:p>
            <a:fld id="{1E05CEC7-3824-4C9D-BC78-CA43D2228652}" type="slidenum">
              <a:rPr lang="ru-RU" smtClean="0"/>
              <a:t>‹#›</a:t>
            </a:fld>
            <a:endParaRPr lang="ru-RU"/>
          </a:p>
        </p:txBody>
      </p:sp>
    </p:spTree>
    <p:extLst>
      <p:ext uri="{BB962C8B-B14F-4D97-AF65-F5344CB8AC3E}">
        <p14:creationId xmlns:p14="http://schemas.microsoft.com/office/powerpoint/2010/main" val="2539264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679BC5-CCCF-4AF4-95BA-88864F6D214A}"/>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8D5AE2C-A866-4BD0-883C-7FEE5E6A207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3A6BFCF-FA73-4900-8B50-9B6CBCD770EC}"/>
              </a:ext>
            </a:extLst>
          </p:cNvPr>
          <p:cNvSpPr>
            <a:spLocks noGrp="1"/>
          </p:cNvSpPr>
          <p:nvPr>
            <p:ph type="dt" sz="half" idx="10"/>
          </p:nvPr>
        </p:nvSpPr>
        <p:spPr/>
        <p:txBody>
          <a:bodyPr/>
          <a:lstStyle/>
          <a:p>
            <a:fld id="{CE2EB3E4-AA37-4C06-8331-1684B1E316E6}" type="datetimeFigureOut">
              <a:rPr lang="ru-RU" smtClean="0"/>
              <a:t>09.01.2022</a:t>
            </a:fld>
            <a:endParaRPr lang="ru-RU"/>
          </a:p>
        </p:txBody>
      </p:sp>
      <p:sp>
        <p:nvSpPr>
          <p:cNvPr id="5" name="Нижний колонтитул 4">
            <a:extLst>
              <a:ext uri="{FF2B5EF4-FFF2-40B4-BE49-F238E27FC236}">
                <a16:creationId xmlns:a16="http://schemas.microsoft.com/office/drawing/2014/main" id="{F58F34ED-0FB6-4C7D-8BF9-F97CDF1DCA3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A39E951-2EBD-4AB5-B323-5452DC918D28}"/>
              </a:ext>
            </a:extLst>
          </p:cNvPr>
          <p:cNvSpPr>
            <a:spLocks noGrp="1"/>
          </p:cNvSpPr>
          <p:nvPr>
            <p:ph type="sldNum" sz="quarter" idx="12"/>
          </p:nvPr>
        </p:nvSpPr>
        <p:spPr/>
        <p:txBody>
          <a:bodyPr/>
          <a:lstStyle/>
          <a:p>
            <a:fld id="{1E05CEC7-3824-4C9D-BC78-CA43D2228652}" type="slidenum">
              <a:rPr lang="ru-RU" smtClean="0"/>
              <a:t>‹#›</a:t>
            </a:fld>
            <a:endParaRPr lang="ru-RU"/>
          </a:p>
        </p:txBody>
      </p:sp>
    </p:spTree>
    <p:extLst>
      <p:ext uri="{BB962C8B-B14F-4D97-AF65-F5344CB8AC3E}">
        <p14:creationId xmlns:p14="http://schemas.microsoft.com/office/powerpoint/2010/main" val="463053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2190AC-996C-4D3B-BA03-9449BBE1E0F0}"/>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0DBADF37-70E5-4C41-9C69-99A4D00F11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8237F99E-1F61-4A0B-A461-A16479DCE825}"/>
              </a:ext>
            </a:extLst>
          </p:cNvPr>
          <p:cNvSpPr>
            <a:spLocks noGrp="1"/>
          </p:cNvSpPr>
          <p:nvPr>
            <p:ph type="dt" sz="half" idx="10"/>
          </p:nvPr>
        </p:nvSpPr>
        <p:spPr/>
        <p:txBody>
          <a:bodyPr/>
          <a:lstStyle/>
          <a:p>
            <a:fld id="{CE2EB3E4-AA37-4C06-8331-1684B1E316E6}" type="datetimeFigureOut">
              <a:rPr lang="ru-RU" smtClean="0"/>
              <a:t>09.01.2022</a:t>
            </a:fld>
            <a:endParaRPr lang="ru-RU"/>
          </a:p>
        </p:txBody>
      </p:sp>
      <p:sp>
        <p:nvSpPr>
          <p:cNvPr id="5" name="Нижний колонтитул 4">
            <a:extLst>
              <a:ext uri="{FF2B5EF4-FFF2-40B4-BE49-F238E27FC236}">
                <a16:creationId xmlns:a16="http://schemas.microsoft.com/office/drawing/2014/main" id="{7960F1DC-77B0-42DC-B5EE-A2E52194BB0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97CF33B-31A0-434A-AB7E-89BB043DC409}"/>
              </a:ext>
            </a:extLst>
          </p:cNvPr>
          <p:cNvSpPr>
            <a:spLocks noGrp="1"/>
          </p:cNvSpPr>
          <p:nvPr>
            <p:ph type="sldNum" sz="quarter" idx="12"/>
          </p:nvPr>
        </p:nvSpPr>
        <p:spPr/>
        <p:txBody>
          <a:bodyPr/>
          <a:lstStyle/>
          <a:p>
            <a:fld id="{1E05CEC7-3824-4C9D-BC78-CA43D2228652}" type="slidenum">
              <a:rPr lang="ru-RU" smtClean="0"/>
              <a:t>‹#›</a:t>
            </a:fld>
            <a:endParaRPr lang="ru-RU"/>
          </a:p>
        </p:txBody>
      </p:sp>
    </p:spTree>
    <p:extLst>
      <p:ext uri="{BB962C8B-B14F-4D97-AF65-F5344CB8AC3E}">
        <p14:creationId xmlns:p14="http://schemas.microsoft.com/office/powerpoint/2010/main" val="2183307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638986-5780-4E64-9AF2-DEFBE818C30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EA86AC8F-D280-41B3-99DF-B1A5B961877E}"/>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06FA9421-207B-42AD-B2E5-A1F4C279C35B}"/>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2EDE313F-2C4A-46EC-A04E-5E987B6E3E2E}"/>
              </a:ext>
            </a:extLst>
          </p:cNvPr>
          <p:cNvSpPr>
            <a:spLocks noGrp="1"/>
          </p:cNvSpPr>
          <p:nvPr>
            <p:ph type="dt" sz="half" idx="10"/>
          </p:nvPr>
        </p:nvSpPr>
        <p:spPr/>
        <p:txBody>
          <a:bodyPr/>
          <a:lstStyle/>
          <a:p>
            <a:fld id="{CE2EB3E4-AA37-4C06-8331-1684B1E316E6}" type="datetimeFigureOut">
              <a:rPr lang="ru-RU" smtClean="0"/>
              <a:t>09.01.2022</a:t>
            </a:fld>
            <a:endParaRPr lang="ru-RU"/>
          </a:p>
        </p:txBody>
      </p:sp>
      <p:sp>
        <p:nvSpPr>
          <p:cNvPr id="6" name="Нижний колонтитул 5">
            <a:extLst>
              <a:ext uri="{FF2B5EF4-FFF2-40B4-BE49-F238E27FC236}">
                <a16:creationId xmlns:a16="http://schemas.microsoft.com/office/drawing/2014/main" id="{93D049C3-3D8C-47FE-950B-67A739B7EF9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BA301B7-19C6-4A9C-8BD8-0C2A6EAB9A62}"/>
              </a:ext>
            </a:extLst>
          </p:cNvPr>
          <p:cNvSpPr>
            <a:spLocks noGrp="1"/>
          </p:cNvSpPr>
          <p:nvPr>
            <p:ph type="sldNum" sz="quarter" idx="12"/>
          </p:nvPr>
        </p:nvSpPr>
        <p:spPr/>
        <p:txBody>
          <a:bodyPr/>
          <a:lstStyle/>
          <a:p>
            <a:fld id="{1E05CEC7-3824-4C9D-BC78-CA43D2228652}" type="slidenum">
              <a:rPr lang="ru-RU" smtClean="0"/>
              <a:t>‹#›</a:t>
            </a:fld>
            <a:endParaRPr lang="ru-RU"/>
          </a:p>
        </p:txBody>
      </p:sp>
    </p:spTree>
    <p:extLst>
      <p:ext uri="{BB962C8B-B14F-4D97-AF65-F5344CB8AC3E}">
        <p14:creationId xmlns:p14="http://schemas.microsoft.com/office/powerpoint/2010/main" val="3315904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E0ABBE-05B0-4B31-B600-ACEBD4DE434C}"/>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62A86ABC-44A5-40AA-9E98-7D49AC39D1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1C50EF38-B9F2-47E5-8C48-D8B68F308E89}"/>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C5D65A90-41DE-406A-9516-1DA2AA150D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87150980-EA85-4A99-BBA9-4089FFEF26CB}"/>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49071804-DFAC-4134-923B-EF8BFFC39CF6}"/>
              </a:ext>
            </a:extLst>
          </p:cNvPr>
          <p:cNvSpPr>
            <a:spLocks noGrp="1"/>
          </p:cNvSpPr>
          <p:nvPr>
            <p:ph type="dt" sz="half" idx="10"/>
          </p:nvPr>
        </p:nvSpPr>
        <p:spPr/>
        <p:txBody>
          <a:bodyPr/>
          <a:lstStyle/>
          <a:p>
            <a:fld id="{CE2EB3E4-AA37-4C06-8331-1684B1E316E6}" type="datetimeFigureOut">
              <a:rPr lang="ru-RU" smtClean="0"/>
              <a:t>09.01.2022</a:t>
            </a:fld>
            <a:endParaRPr lang="ru-RU"/>
          </a:p>
        </p:txBody>
      </p:sp>
      <p:sp>
        <p:nvSpPr>
          <p:cNvPr id="8" name="Нижний колонтитул 7">
            <a:extLst>
              <a:ext uri="{FF2B5EF4-FFF2-40B4-BE49-F238E27FC236}">
                <a16:creationId xmlns:a16="http://schemas.microsoft.com/office/drawing/2014/main" id="{8415E074-7265-4EE8-81F5-62701EED17D5}"/>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C0E729BF-EC0E-4081-A079-EBE151F315DE}"/>
              </a:ext>
            </a:extLst>
          </p:cNvPr>
          <p:cNvSpPr>
            <a:spLocks noGrp="1"/>
          </p:cNvSpPr>
          <p:nvPr>
            <p:ph type="sldNum" sz="quarter" idx="12"/>
          </p:nvPr>
        </p:nvSpPr>
        <p:spPr/>
        <p:txBody>
          <a:bodyPr/>
          <a:lstStyle/>
          <a:p>
            <a:fld id="{1E05CEC7-3824-4C9D-BC78-CA43D2228652}" type="slidenum">
              <a:rPr lang="ru-RU" smtClean="0"/>
              <a:t>‹#›</a:t>
            </a:fld>
            <a:endParaRPr lang="ru-RU"/>
          </a:p>
        </p:txBody>
      </p:sp>
    </p:spTree>
    <p:extLst>
      <p:ext uri="{BB962C8B-B14F-4D97-AF65-F5344CB8AC3E}">
        <p14:creationId xmlns:p14="http://schemas.microsoft.com/office/powerpoint/2010/main" val="116511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58EF78-26D3-428B-8BEE-A49D6BC02886}"/>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4604663E-6899-40EA-8CC2-C862800B0A37}"/>
              </a:ext>
            </a:extLst>
          </p:cNvPr>
          <p:cNvSpPr>
            <a:spLocks noGrp="1"/>
          </p:cNvSpPr>
          <p:nvPr>
            <p:ph type="dt" sz="half" idx="10"/>
          </p:nvPr>
        </p:nvSpPr>
        <p:spPr/>
        <p:txBody>
          <a:bodyPr/>
          <a:lstStyle/>
          <a:p>
            <a:fld id="{CE2EB3E4-AA37-4C06-8331-1684B1E316E6}" type="datetimeFigureOut">
              <a:rPr lang="ru-RU" smtClean="0"/>
              <a:t>09.01.2022</a:t>
            </a:fld>
            <a:endParaRPr lang="ru-RU"/>
          </a:p>
        </p:txBody>
      </p:sp>
      <p:sp>
        <p:nvSpPr>
          <p:cNvPr id="4" name="Нижний колонтитул 3">
            <a:extLst>
              <a:ext uri="{FF2B5EF4-FFF2-40B4-BE49-F238E27FC236}">
                <a16:creationId xmlns:a16="http://schemas.microsoft.com/office/drawing/2014/main" id="{0C5C6103-DD17-4583-974F-CCFA87D4AE89}"/>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1E527345-8B25-43F0-8C0C-A3010DEAEE22}"/>
              </a:ext>
            </a:extLst>
          </p:cNvPr>
          <p:cNvSpPr>
            <a:spLocks noGrp="1"/>
          </p:cNvSpPr>
          <p:nvPr>
            <p:ph type="sldNum" sz="quarter" idx="12"/>
          </p:nvPr>
        </p:nvSpPr>
        <p:spPr/>
        <p:txBody>
          <a:bodyPr/>
          <a:lstStyle/>
          <a:p>
            <a:fld id="{1E05CEC7-3824-4C9D-BC78-CA43D2228652}" type="slidenum">
              <a:rPr lang="ru-RU" smtClean="0"/>
              <a:t>‹#›</a:t>
            </a:fld>
            <a:endParaRPr lang="ru-RU"/>
          </a:p>
        </p:txBody>
      </p:sp>
    </p:spTree>
    <p:extLst>
      <p:ext uri="{BB962C8B-B14F-4D97-AF65-F5344CB8AC3E}">
        <p14:creationId xmlns:p14="http://schemas.microsoft.com/office/powerpoint/2010/main" val="1374025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3E1A811D-9DFC-42DD-AC3C-2F45A8CA64DD}"/>
              </a:ext>
            </a:extLst>
          </p:cNvPr>
          <p:cNvSpPr>
            <a:spLocks noGrp="1"/>
          </p:cNvSpPr>
          <p:nvPr>
            <p:ph type="dt" sz="half" idx="10"/>
          </p:nvPr>
        </p:nvSpPr>
        <p:spPr/>
        <p:txBody>
          <a:bodyPr/>
          <a:lstStyle/>
          <a:p>
            <a:fld id="{CE2EB3E4-AA37-4C06-8331-1684B1E316E6}" type="datetimeFigureOut">
              <a:rPr lang="ru-RU" smtClean="0"/>
              <a:t>09.01.2022</a:t>
            </a:fld>
            <a:endParaRPr lang="ru-RU"/>
          </a:p>
        </p:txBody>
      </p:sp>
      <p:sp>
        <p:nvSpPr>
          <p:cNvPr id="3" name="Нижний колонтитул 2">
            <a:extLst>
              <a:ext uri="{FF2B5EF4-FFF2-40B4-BE49-F238E27FC236}">
                <a16:creationId xmlns:a16="http://schemas.microsoft.com/office/drawing/2014/main" id="{AFC53170-3AAC-4BF8-9232-8D7018750E2F}"/>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FFCA5022-D1A6-4974-8468-6F15746AEBBA}"/>
              </a:ext>
            </a:extLst>
          </p:cNvPr>
          <p:cNvSpPr>
            <a:spLocks noGrp="1"/>
          </p:cNvSpPr>
          <p:nvPr>
            <p:ph type="sldNum" sz="quarter" idx="12"/>
          </p:nvPr>
        </p:nvSpPr>
        <p:spPr/>
        <p:txBody>
          <a:bodyPr/>
          <a:lstStyle/>
          <a:p>
            <a:fld id="{1E05CEC7-3824-4C9D-BC78-CA43D2228652}" type="slidenum">
              <a:rPr lang="ru-RU" smtClean="0"/>
              <a:t>‹#›</a:t>
            </a:fld>
            <a:endParaRPr lang="ru-RU"/>
          </a:p>
        </p:txBody>
      </p:sp>
    </p:spTree>
    <p:extLst>
      <p:ext uri="{BB962C8B-B14F-4D97-AF65-F5344CB8AC3E}">
        <p14:creationId xmlns:p14="http://schemas.microsoft.com/office/powerpoint/2010/main" val="130107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13CCA5-E910-41B1-91AF-277AD00C766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DCE65AC9-F77C-4FC3-9137-F5DB31807E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603F0FC4-B949-4B2E-A589-E535000D3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BCE6AF1-A48F-4082-841F-859E655FAC65}"/>
              </a:ext>
            </a:extLst>
          </p:cNvPr>
          <p:cNvSpPr>
            <a:spLocks noGrp="1"/>
          </p:cNvSpPr>
          <p:nvPr>
            <p:ph type="dt" sz="half" idx="10"/>
          </p:nvPr>
        </p:nvSpPr>
        <p:spPr/>
        <p:txBody>
          <a:bodyPr/>
          <a:lstStyle/>
          <a:p>
            <a:fld id="{CE2EB3E4-AA37-4C06-8331-1684B1E316E6}" type="datetimeFigureOut">
              <a:rPr lang="ru-RU" smtClean="0"/>
              <a:t>09.01.2022</a:t>
            </a:fld>
            <a:endParaRPr lang="ru-RU"/>
          </a:p>
        </p:txBody>
      </p:sp>
      <p:sp>
        <p:nvSpPr>
          <p:cNvPr id="6" name="Нижний колонтитул 5">
            <a:extLst>
              <a:ext uri="{FF2B5EF4-FFF2-40B4-BE49-F238E27FC236}">
                <a16:creationId xmlns:a16="http://schemas.microsoft.com/office/drawing/2014/main" id="{41103F3A-AD40-4D38-8C45-548485E00A2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4B089E8-BB62-4E18-9306-681D15B665B5}"/>
              </a:ext>
            </a:extLst>
          </p:cNvPr>
          <p:cNvSpPr>
            <a:spLocks noGrp="1"/>
          </p:cNvSpPr>
          <p:nvPr>
            <p:ph type="sldNum" sz="quarter" idx="12"/>
          </p:nvPr>
        </p:nvSpPr>
        <p:spPr/>
        <p:txBody>
          <a:bodyPr/>
          <a:lstStyle/>
          <a:p>
            <a:fld id="{1E05CEC7-3824-4C9D-BC78-CA43D2228652}" type="slidenum">
              <a:rPr lang="ru-RU" smtClean="0"/>
              <a:t>‹#›</a:t>
            </a:fld>
            <a:endParaRPr lang="ru-RU"/>
          </a:p>
        </p:txBody>
      </p:sp>
    </p:spTree>
    <p:extLst>
      <p:ext uri="{BB962C8B-B14F-4D97-AF65-F5344CB8AC3E}">
        <p14:creationId xmlns:p14="http://schemas.microsoft.com/office/powerpoint/2010/main" val="3046029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AEC9DA-ED1E-4575-BD4A-143FE6EAA4B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145BC41A-F832-46BB-8636-8FDD164463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D493C213-7D2A-4B48-BD81-199DD801D8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EE1A1A7-8811-437A-BDA1-8740079C4E31}"/>
              </a:ext>
            </a:extLst>
          </p:cNvPr>
          <p:cNvSpPr>
            <a:spLocks noGrp="1"/>
          </p:cNvSpPr>
          <p:nvPr>
            <p:ph type="dt" sz="half" idx="10"/>
          </p:nvPr>
        </p:nvSpPr>
        <p:spPr/>
        <p:txBody>
          <a:bodyPr/>
          <a:lstStyle/>
          <a:p>
            <a:fld id="{CE2EB3E4-AA37-4C06-8331-1684B1E316E6}" type="datetimeFigureOut">
              <a:rPr lang="ru-RU" smtClean="0"/>
              <a:t>09.01.2022</a:t>
            </a:fld>
            <a:endParaRPr lang="ru-RU"/>
          </a:p>
        </p:txBody>
      </p:sp>
      <p:sp>
        <p:nvSpPr>
          <p:cNvPr id="6" name="Нижний колонтитул 5">
            <a:extLst>
              <a:ext uri="{FF2B5EF4-FFF2-40B4-BE49-F238E27FC236}">
                <a16:creationId xmlns:a16="http://schemas.microsoft.com/office/drawing/2014/main" id="{3E21FCDE-D1C4-43FD-8390-03EAFBE42F8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E38FC6B-9943-461E-88AA-936ADFFF2592}"/>
              </a:ext>
            </a:extLst>
          </p:cNvPr>
          <p:cNvSpPr>
            <a:spLocks noGrp="1"/>
          </p:cNvSpPr>
          <p:nvPr>
            <p:ph type="sldNum" sz="quarter" idx="12"/>
          </p:nvPr>
        </p:nvSpPr>
        <p:spPr/>
        <p:txBody>
          <a:bodyPr/>
          <a:lstStyle/>
          <a:p>
            <a:fld id="{1E05CEC7-3824-4C9D-BC78-CA43D2228652}" type="slidenum">
              <a:rPr lang="ru-RU" smtClean="0"/>
              <a:t>‹#›</a:t>
            </a:fld>
            <a:endParaRPr lang="ru-RU"/>
          </a:p>
        </p:txBody>
      </p:sp>
    </p:spTree>
    <p:extLst>
      <p:ext uri="{BB962C8B-B14F-4D97-AF65-F5344CB8AC3E}">
        <p14:creationId xmlns:p14="http://schemas.microsoft.com/office/powerpoint/2010/main" val="4116267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D62A56-D476-4057-919B-472650C536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42489F44-ECD8-452D-A0F6-DA32583A80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F5481E0-13B3-4E88-BC1C-B94E09237F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EB3E4-AA37-4C06-8331-1684B1E316E6}" type="datetimeFigureOut">
              <a:rPr lang="ru-RU" smtClean="0"/>
              <a:t>09.01.2022</a:t>
            </a:fld>
            <a:endParaRPr lang="ru-RU"/>
          </a:p>
        </p:txBody>
      </p:sp>
      <p:sp>
        <p:nvSpPr>
          <p:cNvPr id="5" name="Нижний колонтитул 4">
            <a:extLst>
              <a:ext uri="{FF2B5EF4-FFF2-40B4-BE49-F238E27FC236}">
                <a16:creationId xmlns:a16="http://schemas.microsoft.com/office/drawing/2014/main" id="{3DD1A633-EA6B-45FE-9267-746B5957AE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9E80702A-793E-40AE-9071-A39FD35009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05CEC7-3824-4C9D-BC78-CA43D2228652}" type="slidenum">
              <a:rPr lang="ru-RU" smtClean="0"/>
              <a:t>‹#›</a:t>
            </a:fld>
            <a:endParaRPr lang="ru-RU"/>
          </a:p>
        </p:txBody>
      </p:sp>
    </p:spTree>
    <p:extLst>
      <p:ext uri="{BB962C8B-B14F-4D97-AF65-F5344CB8AC3E}">
        <p14:creationId xmlns:p14="http://schemas.microsoft.com/office/powerpoint/2010/main" val="3643023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8783D077-A3BB-41DE-BEEB-89E1183B9159}"/>
              </a:ext>
            </a:extLst>
          </p:cNvPr>
          <p:cNvPicPr>
            <a:picLocks noChangeAspect="1"/>
          </p:cNvPicPr>
          <p:nvPr/>
        </p:nvPicPr>
        <p:blipFill rotWithShape="1">
          <a:blip r:embed="rId3">
            <a:extLst>
              <a:ext uri="{28A0092B-C50C-407E-A947-70E740481C1C}">
                <a14:useLocalDpi xmlns:a14="http://schemas.microsoft.com/office/drawing/2010/main" val="0"/>
              </a:ext>
            </a:extLst>
          </a:blip>
          <a:srcRect t="8563" r="227" b="-8563"/>
          <a:stretch/>
        </p:blipFill>
        <p:spPr>
          <a:xfrm>
            <a:off x="1" y="-1"/>
            <a:ext cx="12192000" cy="7500257"/>
          </a:xfrm>
          <a:prstGeom prst="rect">
            <a:avLst/>
          </a:prstGeom>
        </p:spPr>
      </p:pic>
    </p:spTree>
    <p:extLst>
      <p:ext uri="{BB962C8B-B14F-4D97-AF65-F5344CB8AC3E}">
        <p14:creationId xmlns:p14="http://schemas.microsoft.com/office/powerpoint/2010/main" val="36871312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45339EBC-6B6E-413E-BADF-7D7418DE9A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80457"/>
            <a:ext cx="12191999" cy="3999398"/>
          </a:xfrm>
          <a:prstGeom prst="rect">
            <a:avLst/>
          </a:prstGeom>
        </p:spPr>
      </p:pic>
    </p:spTree>
    <p:extLst>
      <p:ext uri="{BB962C8B-B14F-4D97-AF65-F5344CB8AC3E}">
        <p14:creationId xmlns:p14="http://schemas.microsoft.com/office/powerpoint/2010/main" val="2393014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F92EB33A-98BC-491D-BCD2-358ACF7BEB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912" y="0"/>
            <a:ext cx="10960176" cy="6858000"/>
          </a:xfrm>
          <a:prstGeom prst="rect">
            <a:avLst/>
          </a:prstGeom>
        </p:spPr>
      </p:pic>
    </p:spTree>
    <p:extLst>
      <p:ext uri="{BB962C8B-B14F-4D97-AF65-F5344CB8AC3E}">
        <p14:creationId xmlns:p14="http://schemas.microsoft.com/office/powerpoint/2010/main" val="2973988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E1C11CB5-0FC1-4E16-8E1D-5FF98B5B6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354"/>
            <a:ext cx="12192000" cy="5533292"/>
          </a:xfrm>
          <a:prstGeom prst="rect">
            <a:avLst/>
          </a:prstGeom>
        </p:spPr>
      </p:pic>
    </p:spTree>
    <p:extLst>
      <p:ext uri="{BB962C8B-B14F-4D97-AF65-F5344CB8AC3E}">
        <p14:creationId xmlns:p14="http://schemas.microsoft.com/office/powerpoint/2010/main" val="2172655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D3D62DB7-6983-4282-9EB0-DC13085A06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943" y="2368"/>
            <a:ext cx="10530114" cy="6855632"/>
          </a:xfrm>
          <a:prstGeom prst="rect">
            <a:avLst/>
          </a:prstGeom>
        </p:spPr>
      </p:pic>
    </p:spTree>
    <p:extLst>
      <p:ext uri="{BB962C8B-B14F-4D97-AF65-F5344CB8AC3E}">
        <p14:creationId xmlns:p14="http://schemas.microsoft.com/office/powerpoint/2010/main" val="407874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30D80E-AB66-41A0-8AB6-AB82057CA2E2}"/>
              </a:ext>
            </a:extLst>
          </p:cNvPr>
          <p:cNvSpPr>
            <a:spLocks noGrp="1"/>
          </p:cNvSpPr>
          <p:nvPr>
            <p:ph type="title"/>
          </p:nvPr>
        </p:nvSpPr>
        <p:spPr/>
        <p:txBody>
          <a:bodyPr>
            <a:normAutofit/>
          </a:bodyPr>
          <a:lstStyle/>
          <a:p>
            <a:r>
              <a:rPr lang="en-US" dirty="0"/>
              <a:t>2</a:t>
            </a:r>
            <a:r>
              <a:rPr lang="ru-RU" dirty="0"/>
              <a:t> основные причины, почему операции могут долго выполняться:</a:t>
            </a:r>
          </a:p>
        </p:txBody>
      </p:sp>
      <p:sp>
        <p:nvSpPr>
          <p:cNvPr id="3" name="Объект 2">
            <a:extLst>
              <a:ext uri="{FF2B5EF4-FFF2-40B4-BE49-F238E27FC236}">
                <a16:creationId xmlns:a16="http://schemas.microsoft.com/office/drawing/2014/main" id="{84281BC9-8DD4-4ADA-B79C-31374250267E}"/>
              </a:ext>
            </a:extLst>
          </p:cNvPr>
          <p:cNvSpPr>
            <a:spLocks noGrp="1"/>
          </p:cNvSpPr>
          <p:nvPr>
            <p:ph idx="1"/>
          </p:nvPr>
        </p:nvSpPr>
        <p:spPr>
          <a:xfrm>
            <a:off x="838200" y="2452913"/>
            <a:ext cx="10515600" cy="3724049"/>
          </a:xfrm>
        </p:spPr>
        <p:txBody>
          <a:bodyPr/>
          <a:lstStyle/>
          <a:p>
            <a:r>
              <a:rPr lang="ru-RU" dirty="0"/>
              <a:t>CPU-</a:t>
            </a:r>
            <a:r>
              <a:rPr lang="ru-RU" dirty="0" err="1"/>
              <a:t>bound</a:t>
            </a:r>
            <a:r>
              <a:rPr lang="ru-RU" dirty="0"/>
              <a:t> операции, которые требуют тяжелых вычислений. Они требуют процессорного времени.</a:t>
            </a:r>
          </a:p>
          <a:p>
            <a:r>
              <a:rPr lang="ru-RU" dirty="0"/>
              <a:t>I/O-</a:t>
            </a:r>
            <a:r>
              <a:rPr lang="ru-RU" dirty="0" err="1"/>
              <a:t>bound</a:t>
            </a:r>
            <a:r>
              <a:rPr lang="ru-RU" dirty="0"/>
              <a:t> операции, которые зависят от сети/оборудования/взаимодействия с пользователем. Они требуют просто времени: нужно дождаться определенного события.</a:t>
            </a:r>
          </a:p>
          <a:p>
            <a:pPr marL="0" indent="0">
              <a:buNone/>
            </a:pPr>
            <a:endParaRPr lang="ru-RU" dirty="0"/>
          </a:p>
        </p:txBody>
      </p:sp>
    </p:spTree>
    <p:extLst>
      <p:ext uri="{BB962C8B-B14F-4D97-AF65-F5344CB8AC3E}">
        <p14:creationId xmlns:p14="http://schemas.microsoft.com/office/powerpoint/2010/main" val="1488304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30D80E-AB66-41A0-8AB6-AB82057CA2E2}"/>
              </a:ext>
            </a:extLst>
          </p:cNvPr>
          <p:cNvSpPr>
            <a:spLocks noGrp="1"/>
          </p:cNvSpPr>
          <p:nvPr>
            <p:ph type="title"/>
          </p:nvPr>
        </p:nvSpPr>
        <p:spPr/>
        <p:txBody>
          <a:bodyPr>
            <a:normAutofit/>
          </a:bodyPr>
          <a:lstStyle/>
          <a:p>
            <a:r>
              <a:rPr lang="ru-RU" dirty="0"/>
              <a:t>PHP блокирует поток выполнения на всех I/O операциях</a:t>
            </a:r>
          </a:p>
        </p:txBody>
      </p:sp>
      <p:sp>
        <p:nvSpPr>
          <p:cNvPr id="3" name="Объект 2">
            <a:extLst>
              <a:ext uri="{FF2B5EF4-FFF2-40B4-BE49-F238E27FC236}">
                <a16:creationId xmlns:a16="http://schemas.microsoft.com/office/drawing/2014/main" id="{84281BC9-8DD4-4ADA-B79C-31374250267E}"/>
              </a:ext>
            </a:extLst>
          </p:cNvPr>
          <p:cNvSpPr>
            <a:spLocks noGrp="1"/>
          </p:cNvSpPr>
          <p:nvPr>
            <p:ph idx="1"/>
          </p:nvPr>
        </p:nvSpPr>
        <p:spPr>
          <a:xfrm>
            <a:off x="838200" y="2452913"/>
            <a:ext cx="10515600" cy="3724049"/>
          </a:xfrm>
        </p:spPr>
        <p:txBody>
          <a:bodyPr>
            <a:normAutofit lnSpcReduction="10000"/>
          </a:bodyPr>
          <a:lstStyle/>
          <a:p>
            <a:r>
              <a:rPr lang="ru-RU" sz="3200" b="1" dirty="0"/>
              <a:t>Файловая система</a:t>
            </a:r>
            <a:r>
              <a:rPr lang="ru-RU" sz="3200" dirty="0"/>
              <a:t>: </a:t>
            </a:r>
            <a:r>
              <a:rPr lang="en-US" sz="3200" dirty="0" err="1"/>
              <a:t>fwrite</a:t>
            </a:r>
            <a:r>
              <a:rPr lang="en-US" sz="3200" dirty="0"/>
              <a:t>, </a:t>
            </a:r>
            <a:r>
              <a:rPr lang="en-US" sz="3200" dirty="0" err="1"/>
              <a:t>file_get_contents</a:t>
            </a:r>
            <a:r>
              <a:rPr lang="en-US" sz="3200" dirty="0"/>
              <a:t>.</a:t>
            </a:r>
          </a:p>
          <a:p>
            <a:r>
              <a:rPr lang="ru-RU" sz="3200" b="1" dirty="0"/>
              <a:t>Базы данных</a:t>
            </a:r>
            <a:r>
              <a:rPr lang="ru-RU" sz="3200" dirty="0"/>
              <a:t>: </a:t>
            </a:r>
            <a:r>
              <a:rPr lang="en-US" sz="3200" dirty="0" err="1"/>
              <a:t>PDOConnection</a:t>
            </a:r>
            <a:r>
              <a:rPr lang="en-US" sz="3200" dirty="0"/>
              <a:t>, </a:t>
            </a:r>
            <a:r>
              <a:rPr lang="en-US" sz="3200" dirty="0" err="1"/>
              <a:t>RedisClient</a:t>
            </a:r>
            <a:r>
              <a:rPr lang="en-US" sz="3200" dirty="0"/>
              <a:t>.</a:t>
            </a:r>
          </a:p>
          <a:p>
            <a:r>
              <a:rPr lang="ru-RU" sz="3200" b="1" dirty="0"/>
              <a:t>Процессы</a:t>
            </a:r>
            <a:r>
              <a:rPr lang="ru-RU" sz="3200" dirty="0"/>
              <a:t>: </a:t>
            </a:r>
            <a:r>
              <a:rPr lang="en-US" sz="3200" dirty="0"/>
              <a:t>exec, system, </a:t>
            </a:r>
            <a:r>
              <a:rPr lang="en-US" sz="3200" dirty="0" err="1"/>
              <a:t>proc_open</a:t>
            </a:r>
            <a:r>
              <a:rPr lang="en-US" sz="3200" dirty="0"/>
              <a:t>.</a:t>
            </a:r>
          </a:p>
          <a:p>
            <a:r>
              <a:rPr lang="ru-RU" sz="3200" b="1" dirty="0"/>
              <a:t>Работа с </a:t>
            </a:r>
            <a:r>
              <a:rPr lang="en-US" sz="3200" b="1" dirty="0"/>
              <a:t>stdin/</a:t>
            </a:r>
            <a:r>
              <a:rPr lang="en-US" sz="3200" b="1" dirty="0" err="1"/>
              <a:t>stdout</a:t>
            </a:r>
            <a:r>
              <a:rPr lang="en-US" sz="3200" dirty="0"/>
              <a:t>: </a:t>
            </a:r>
            <a:r>
              <a:rPr lang="en-US" sz="3200" dirty="0" err="1"/>
              <a:t>readline</a:t>
            </a:r>
            <a:r>
              <a:rPr lang="en-US" sz="3200" dirty="0"/>
              <a:t>, echo, print.</a:t>
            </a:r>
          </a:p>
          <a:p>
            <a:endParaRPr lang="en-US" sz="3200" dirty="0"/>
          </a:p>
          <a:p>
            <a:pPr marL="0" indent="0">
              <a:buNone/>
            </a:pPr>
            <a:r>
              <a:rPr lang="ru-RU" sz="3200" dirty="0"/>
              <a:t>Кроме того исполнение блокируется на </a:t>
            </a:r>
            <a:r>
              <a:rPr lang="ru-RU" sz="3200" b="1" dirty="0"/>
              <a:t>таймерах</a:t>
            </a:r>
            <a:r>
              <a:rPr lang="ru-RU" sz="3200" dirty="0"/>
              <a:t>: </a:t>
            </a:r>
            <a:r>
              <a:rPr lang="ru-RU" sz="3200" dirty="0" err="1"/>
              <a:t>sleep</a:t>
            </a:r>
            <a:r>
              <a:rPr lang="ru-RU" sz="3200" dirty="0"/>
              <a:t>, </a:t>
            </a:r>
            <a:r>
              <a:rPr lang="ru-RU" sz="3200" dirty="0" err="1"/>
              <a:t>usleep</a:t>
            </a:r>
            <a:r>
              <a:rPr lang="ru-RU" sz="3200" dirty="0"/>
              <a:t>. </a:t>
            </a:r>
          </a:p>
        </p:txBody>
      </p:sp>
    </p:spTree>
    <p:extLst>
      <p:ext uri="{BB962C8B-B14F-4D97-AF65-F5344CB8AC3E}">
        <p14:creationId xmlns:p14="http://schemas.microsoft.com/office/powerpoint/2010/main" val="1964768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17A74DFB-8286-4462-B0F4-11667024BC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1923"/>
            <a:ext cx="12192000" cy="6174153"/>
          </a:xfrm>
          <a:prstGeom prst="rect">
            <a:avLst/>
          </a:prstGeom>
        </p:spPr>
      </p:pic>
    </p:spTree>
    <p:extLst>
      <p:ext uri="{BB962C8B-B14F-4D97-AF65-F5344CB8AC3E}">
        <p14:creationId xmlns:p14="http://schemas.microsoft.com/office/powerpoint/2010/main" val="3869330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25082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TotalTime>
  <Words>1488</Words>
  <Application>Microsoft Office PowerPoint</Application>
  <PresentationFormat>Широкоэкранный</PresentationFormat>
  <Paragraphs>54</Paragraphs>
  <Slides>9</Slides>
  <Notes>8</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9</vt:i4>
      </vt:variant>
    </vt:vector>
  </HeadingPairs>
  <TitlesOfParts>
    <vt:vector size="14" baseType="lpstr">
      <vt:lpstr>-apple-system</vt:lpstr>
      <vt:lpstr>Arial</vt:lpstr>
      <vt:lpstr>Calibri</vt:lpstr>
      <vt:lpstr>Calibri Light</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2 основные причины, почему операции могут долго выполняться:</vt:lpstr>
      <vt:lpstr>PHP блокирует поток выполнения на всех I/O операциях</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Андрей Дмитракович</dc:creator>
  <cp:lastModifiedBy>Андрей Дмитракович</cp:lastModifiedBy>
  <cp:revision>16</cp:revision>
  <dcterms:created xsi:type="dcterms:W3CDTF">2022-01-09T15:43:44Z</dcterms:created>
  <dcterms:modified xsi:type="dcterms:W3CDTF">2022-01-09T20:50:33Z</dcterms:modified>
</cp:coreProperties>
</file>