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7" r:id="rId2"/>
    <p:sldId id="267" r:id="rId3"/>
    <p:sldId id="268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45" autoAdjust="0"/>
  </p:normalViewPr>
  <p:slideViewPr>
    <p:cSldViewPr snapToGrid="0">
      <p:cViewPr varScale="1">
        <p:scale>
          <a:sx n="79" d="100"/>
          <a:sy n="79" d="100"/>
        </p:scale>
        <p:origin x="2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E03E8-E709-45C4-BD78-58B17DC56BA4}" type="datetimeFigureOut">
              <a:rPr lang="ru-RU" smtClean="0"/>
              <a:t>пн 27.05.24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A2A6B-7D5F-4415-AEEF-B9A0DA232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4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6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3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 noProof="0"/>
              <a:t>Вставка рисунка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5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7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8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86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7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9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D696B6D-E2B7-447C-A5E9-5B4F859A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88" y="2352612"/>
            <a:ext cx="5117162" cy="1325563"/>
          </a:xfrm>
        </p:spPr>
        <p:txBody>
          <a:bodyPr/>
          <a:lstStyle/>
          <a:p>
            <a:r>
              <a:rPr lang="en-US" dirty="0"/>
              <a:t>Image recoloring based on fast and flexible palette extraction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586209-472C-4042-A441-A0B8A161F44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/>
          <a:srcRect l="9426" r="9426"/>
          <a:stretch/>
        </p:blipFill>
        <p:spPr>
          <a:xfrm>
            <a:off x="6368781" y="596217"/>
            <a:ext cx="5326028" cy="5665566"/>
          </a:xfrm>
          <a:prstGeom prst="rect">
            <a:avLst/>
          </a:prstGeom>
          <a:effectLst>
            <a:softEdge rad="0"/>
          </a:effectLst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EA66CCBB-5592-4166-A0BA-F41B68CD6802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821388" y="4531166"/>
            <a:ext cx="4073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Authors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presentation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</a:rPr>
              <a:t>Astafev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</a:rPr>
              <a:t> Vadim and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</a:rPr>
              <a:t>Dmitriev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</a:rPr>
              <a:t> Stepan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3F541AE-63DE-461C-845D-160FC73A8347}"/>
              </a:ext>
            </a:extLst>
          </p:cNvPr>
          <p:cNvGrpSpPr/>
          <p:nvPr/>
        </p:nvGrpSpPr>
        <p:grpSpPr>
          <a:xfrm>
            <a:off x="-820094" y="5322313"/>
            <a:ext cx="2996608" cy="1322280"/>
            <a:chOff x="-803316" y="4899549"/>
            <a:chExt cx="2996608" cy="1322280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52A7F461-778F-4936-B8B3-2023E006B109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EC7A4A31-F228-4282-A29B-6790970F2367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DF949C43-D74F-40A6-9272-CEE6F591E384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D2259B34-CE8E-4721-A42D-5A883EB2206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z="1500" smtClean="0"/>
              <a:t>1</a:t>
            </a:fld>
            <a:endParaRPr lang="ru-RU" sz="15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5A78AEE-3DF7-4F13-B3B0-EEC43A1885C2}"/>
              </a:ext>
            </a:extLst>
          </p:cNvPr>
          <p:cNvGrpSpPr/>
          <p:nvPr/>
        </p:nvGrpSpPr>
        <p:grpSpPr>
          <a:xfrm>
            <a:off x="5595448" y="5322313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72056FC-3148-42C6-9658-3DD564EBE2F9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D22D1D2-6B53-4902-895C-E81813C1D43C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ADAE6FB-A624-46BB-AF1F-3EB56E47A1C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ADC42F9-31E5-4ED6-BD95-5D0A129AF1B9}"/>
              </a:ext>
            </a:extLst>
          </p:cNvPr>
          <p:cNvGrpSpPr/>
          <p:nvPr/>
        </p:nvGrpSpPr>
        <p:grpSpPr>
          <a:xfrm rot="10800000">
            <a:off x="9876799" y="352252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F3395223-F0CA-44BD-B029-900B983EEA2C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F0AB9DE6-23C6-47A8-82F9-D8C9A6DC3034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C7C9917D-0019-4E78-9CFE-BDB7813BA0C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52250992-AD9C-4213-9AC9-2DEC98543289}"/>
              </a:ext>
            </a:extLst>
          </p:cNvPr>
          <p:cNvGrpSpPr/>
          <p:nvPr/>
        </p:nvGrpSpPr>
        <p:grpSpPr>
          <a:xfrm rot="10800000">
            <a:off x="3074940" y="-488074"/>
            <a:ext cx="2996608" cy="1221680"/>
            <a:chOff x="-803316" y="4899549"/>
            <a:chExt cx="2996608" cy="1322280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2D498424-29AB-4852-9EA5-58DBA826E29B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53521713-D74F-4FA4-9483-8213A6125BD1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127998FC-20EC-4CDE-B44A-5D1D95779064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146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6CA1-6156-4CCD-A689-1E953164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366" y="313508"/>
            <a:ext cx="2965268" cy="795196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4988EEBA-425B-4824-B9A5-D2F0C97C6D6A}"/>
              </a:ext>
            </a:extLst>
          </p:cNvPr>
          <p:cNvSpPr txBox="1">
            <a:spLocks/>
          </p:cNvSpPr>
          <p:nvPr/>
        </p:nvSpPr>
        <p:spPr>
          <a:xfrm>
            <a:off x="924213" y="631371"/>
            <a:ext cx="10343569" cy="2797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Changing the color palette is used to create new effects, improve visual perception, or adapt images to certain styles and moods.</a:t>
            </a:r>
            <a:r>
              <a:rPr lang="ru-RU" sz="2000" dirty="0"/>
              <a:t> </a:t>
            </a:r>
            <a:r>
              <a:rPr lang="en-US" sz="2000" dirty="0"/>
              <a:t>The proposed method effectively changes the color of images, providing high speed and high-quality visual result.</a:t>
            </a: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67BD1-1D6E-4219-861E-4EF705DC5E8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AE048E9-9781-477D-9083-5EFE73ACC4C3}"/>
              </a:ext>
            </a:extLst>
          </p:cNvPr>
          <p:cNvSpPr/>
          <p:nvPr/>
        </p:nvSpPr>
        <p:spPr>
          <a:xfrm rot="10800000">
            <a:off x="9737420" y="4058823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F818143-8E87-4839-AE82-A2B7B6BF8C21}"/>
              </a:ext>
            </a:extLst>
          </p:cNvPr>
          <p:cNvSpPr/>
          <p:nvPr/>
        </p:nvSpPr>
        <p:spPr>
          <a:xfrm rot="10800000">
            <a:off x="9560133" y="3838690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4ABC64C-F386-4415-AEC8-50F463B8C3F1}"/>
              </a:ext>
            </a:extLst>
          </p:cNvPr>
          <p:cNvGrpSpPr/>
          <p:nvPr/>
        </p:nvGrpSpPr>
        <p:grpSpPr>
          <a:xfrm>
            <a:off x="-1862104" y="3746863"/>
            <a:ext cx="2996608" cy="1322280"/>
            <a:chOff x="-803316" y="4899549"/>
            <a:chExt cx="2996608" cy="132228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90BF59FD-3631-49A1-B93C-09FC4CDAC01B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985BC2C-EC97-4E23-9302-C4588011B29D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F1E24C23-3B35-425D-BDB9-8DB22DBBBB6A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0F94E96-6CCE-4887-B1BC-98D08899F670}"/>
              </a:ext>
            </a:extLst>
          </p:cNvPr>
          <p:cNvGrpSpPr/>
          <p:nvPr/>
        </p:nvGrpSpPr>
        <p:grpSpPr>
          <a:xfrm rot="10800000">
            <a:off x="10252975" y="123375"/>
            <a:ext cx="2996608" cy="1322280"/>
            <a:chOff x="-803316" y="4899549"/>
            <a:chExt cx="2996608" cy="1322280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8B591700-5FAD-4BC5-8B07-5D7E37847B7F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DC471FA-BB19-4DE3-B6D6-D8C28B516C9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53591382-857B-4510-A406-03D3A80576EE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E65FC-8EBD-4D60-9609-1B6DD245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2618006"/>
            <a:ext cx="6998806" cy="3782476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C4B8769-0AC9-4682-829A-6C3259817DC1}"/>
              </a:ext>
            </a:extLst>
          </p:cNvPr>
          <p:cNvSpPr/>
          <p:nvPr/>
        </p:nvSpPr>
        <p:spPr>
          <a:xfrm rot="10800000">
            <a:off x="1761734" y="5935523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363F4-34DD-42DB-A637-F583750E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43" y="4391888"/>
            <a:ext cx="6890113" cy="1115434"/>
          </a:xfrm>
        </p:spPr>
        <p:txBody>
          <a:bodyPr/>
          <a:lstStyle/>
          <a:p>
            <a:r>
              <a:rPr lang="en-US" dirty="0"/>
              <a:t>Thank you for your attention 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A94499E-A9FD-4423-9857-89089745ADAD}"/>
              </a:ext>
            </a:extLst>
          </p:cNvPr>
          <p:cNvGrpSpPr/>
          <p:nvPr/>
        </p:nvGrpSpPr>
        <p:grpSpPr>
          <a:xfrm>
            <a:off x="-1802837" y="5171833"/>
            <a:ext cx="2996608" cy="1322280"/>
            <a:chOff x="-803316" y="4899549"/>
            <a:chExt cx="2996608" cy="132228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975C7783-A0A7-48A1-A287-BE4FF72A32FE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DA25DEE-BD42-4697-A252-620FE55BADF9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134F049-51A8-45DD-B8BD-09C0A98B0FD1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FB08541-C08D-461B-B523-201ADCB9E141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B94A836-24E9-45E1-BDBA-DF0BED2D7A3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EE5C17A-C27C-4C6D-8246-DABFF8A7163A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10B94F2C-322A-4C98-8A25-2398C864E465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FCCA20E2-EC22-4022-A6E5-1AAEB5884C0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11</a:t>
            </a:fld>
            <a:endParaRPr lang="ru-RU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229C15AB-A325-474E-B78D-4BED790ECB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449B8-489B-483D-BAE1-A4C5681C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910" y="324141"/>
            <a:ext cx="4260180" cy="769876"/>
          </a:xfrm>
        </p:spPr>
        <p:txBody>
          <a:bodyPr/>
          <a:lstStyle/>
          <a:p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99ED38-DDE1-4C82-A061-618EE6EB5F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1972" y="1753809"/>
            <a:ext cx="4491708" cy="3389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 recoloring methods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Methodology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Discussion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Conclusions</a:t>
            </a:r>
            <a:endParaRPr lang="ru-RU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6D9944E-D078-47ED-9DEF-8BBB786F2D30}"/>
              </a:ext>
            </a:extLst>
          </p:cNvPr>
          <p:cNvGrpSpPr/>
          <p:nvPr/>
        </p:nvGrpSpPr>
        <p:grpSpPr>
          <a:xfrm>
            <a:off x="-820094" y="5322313"/>
            <a:ext cx="2996608" cy="1322280"/>
            <a:chOff x="-803316" y="4899549"/>
            <a:chExt cx="2996608" cy="132228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CC370C4-45D3-49C7-A3D3-15C31FF15B5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C88A9BA-7EDB-4949-811F-D6B81EF9DB5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9705FC72-22F3-4CD7-B904-B35A0FA10D16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86030F2-92F9-454A-9971-B8C761E125A8}"/>
              </a:ext>
            </a:extLst>
          </p:cNvPr>
          <p:cNvGrpSpPr/>
          <p:nvPr/>
        </p:nvGrpSpPr>
        <p:grpSpPr>
          <a:xfrm rot="10800000">
            <a:off x="9855431" y="164925"/>
            <a:ext cx="2996608" cy="1322280"/>
            <a:chOff x="-803316" y="4899549"/>
            <a:chExt cx="2996608" cy="132228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11F4CE1-CAE8-4F38-BCA2-128A3ADE0AF1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80507675-0709-412C-AEF2-01F784344108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122A3936-35AA-4D63-9783-C0EC21D58ADF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83153EA8-9033-4221-8545-16C4BA45CBA3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2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BDD6B26-2996-480C-A483-75E5486DBDFC}"/>
              </a:ext>
            </a:extLst>
          </p:cNvPr>
          <p:cNvGrpSpPr/>
          <p:nvPr/>
        </p:nvGrpSpPr>
        <p:grpSpPr>
          <a:xfrm>
            <a:off x="9647503" y="5258924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CFC2EF7A-C4FC-496D-9C11-BE9924478029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785300C0-3925-47BA-8612-2CC5A6032F53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EA599D0F-9607-47B1-BD66-1B8CFD1FBD50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480E1D0-AF9E-4326-99AD-36E0EF447750}"/>
              </a:ext>
            </a:extLst>
          </p:cNvPr>
          <p:cNvSpPr/>
          <p:nvPr/>
        </p:nvSpPr>
        <p:spPr>
          <a:xfrm rot="10800000">
            <a:off x="5229983" y="3015320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8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74C0E4F-374C-4113-BE75-E1347D79D000}"/>
              </a:ext>
            </a:extLst>
          </p:cNvPr>
          <p:cNvGrpSpPr/>
          <p:nvPr/>
        </p:nvGrpSpPr>
        <p:grpSpPr>
          <a:xfrm rot="10800000">
            <a:off x="9889616" y="4028773"/>
            <a:ext cx="2996608" cy="1322280"/>
            <a:chOff x="-803316" y="4899549"/>
            <a:chExt cx="2996608" cy="132228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90B8F45-75E0-42A3-93E2-767F7267C113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7EC9EA63-82D4-4CA6-A25C-E8638BAE644D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5C1C6FBD-D6D1-4D67-9265-D048205515A3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28443-F85B-4F0C-B0ED-ECDE685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60" y="939801"/>
            <a:ext cx="2707759" cy="992522"/>
          </a:xfrm>
        </p:spPr>
        <p:txBody>
          <a:bodyPr/>
          <a:lstStyle/>
          <a:p>
            <a:r>
              <a:rPr lang="en-US" dirty="0"/>
              <a:t>Objectives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07786-2B10-484E-AACE-11AB3D262E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571" y="2145645"/>
            <a:ext cx="4282559" cy="32956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introduce what image repainting is 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tell about the</a:t>
            </a:r>
            <a:r>
              <a:rPr lang="ru-RU" sz="2000" dirty="0"/>
              <a:t> </a:t>
            </a:r>
            <a:r>
              <a:rPr lang="en-US" sz="2000" dirty="0"/>
              <a:t>main methods of image repainting 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an image recoloring algorithm based on fast and flexible palette extraction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the disadvantages of repainting images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946EC-9AAA-418E-AA9F-25CFACEC577D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02B9C0-E9C9-49B9-87F9-C4909AE54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15364"/>
          <a:stretch/>
        </p:blipFill>
        <p:spPr>
          <a:xfrm>
            <a:off x="5342467" y="814505"/>
            <a:ext cx="6310294" cy="5228990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E2947D2-EF8B-4542-B4C5-0D91FDAADDBA}"/>
              </a:ext>
            </a:extLst>
          </p:cNvPr>
          <p:cNvGrpSpPr/>
          <p:nvPr/>
        </p:nvGrpSpPr>
        <p:grpSpPr>
          <a:xfrm>
            <a:off x="-959065" y="5260765"/>
            <a:ext cx="2996608" cy="1322280"/>
            <a:chOff x="-803316" y="4899549"/>
            <a:chExt cx="2996608" cy="132228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5953D79-0AA5-4E78-807C-BD0224A8EE86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F8F06ABC-5907-4A65-9A9E-3999BF9C1062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7DAD1D8-8C2E-4D24-8455-13C3C24A83F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89537C3-546D-43EF-8191-9584278C3564}"/>
              </a:ext>
            </a:extLst>
          </p:cNvPr>
          <p:cNvGrpSpPr/>
          <p:nvPr/>
        </p:nvGrpSpPr>
        <p:grpSpPr>
          <a:xfrm>
            <a:off x="9939180" y="570540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1C3F792-CA90-4A81-8527-E77D37749C7E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EB0D3FF-85A8-4B25-807A-40031B8012B5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7FCE71CF-BA79-4582-9B23-312A1A9C7A07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C44709-7A63-4877-A51D-44D08853450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78974" y="2882544"/>
            <a:ext cx="4390767" cy="1520829"/>
          </a:xfrm>
        </p:spPr>
        <p:txBody>
          <a:bodyPr/>
          <a:lstStyle/>
          <a:p>
            <a:pPr indent="457200"/>
            <a:r>
              <a:rPr lang="en-US" sz="2000" dirty="0"/>
              <a:t> Method for changing the color of an image that allows you to quickly and flexibly select a color palette for editing.</a:t>
            </a:r>
            <a:endParaRPr lang="ru-RU" sz="200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8C14011F-0D5D-498B-B0F0-BFB1EF7D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092" y="1661674"/>
            <a:ext cx="3156263" cy="1325563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ru-RU" dirty="0"/>
              <a:t> 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8629101-A76E-4A95-9194-A7FC0A97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r="25095"/>
          <a:stretch/>
        </p:blipFill>
        <p:spPr>
          <a:xfrm>
            <a:off x="433867" y="509850"/>
            <a:ext cx="5662133" cy="5838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FB702E2-6A88-42D6-996E-AEA87EA04BA7}"/>
              </a:ext>
            </a:extLst>
          </p:cNvPr>
          <p:cNvGrpSpPr/>
          <p:nvPr/>
        </p:nvGrpSpPr>
        <p:grpSpPr>
          <a:xfrm rot="10800000">
            <a:off x="9855431" y="164925"/>
            <a:ext cx="2996608" cy="1322280"/>
            <a:chOff x="-803316" y="4899549"/>
            <a:chExt cx="2996608" cy="1322280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4DD6B15E-04D3-4EFA-AB31-4BC26D5D50D9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C35CD0F6-D504-4BAD-90AC-EE141B6DE544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11EC06C-CB74-4AA3-B5DB-B1629895D95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A38FD3B4-2E1A-469D-8D8C-3B1CE3C805E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4</a:t>
            </a:fld>
            <a:endParaRPr lang="ru-RU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C943DCF8-AE68-4D2C-B601-3A408FE2961E}"/>
              </a:ext>
            </a:extLst>
          </p:cNvPr>
          <p:cNvGrpSpPr/>
          <p:nvPr/>
        </p:nvGrpSpPr>
        <p:grpSpPr>
          <a:xfrm>
            <a:off x="5299447" y="5529855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5A24AA1-13E4-442E-8E4E-7629719A2969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B551C806-5A71-4D27-A002-D02DA7FF5DA0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CB375A7-BE06-4E16-8413-45F09FD13984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6558AB8-EECD-4CA5-A3D6-C3D27E372A27}"/>
              </a:ext>
            </a:extLst>
          </p:cNvPr>
          <p:cNvGrpSpPr/>
          <p:nvPr/>
        </p:nvGrpSpPr>
        <p:grpSpPr>
          <a:xfrm>
            <a:off x="20442" y="1243241"/>
            <a:ext cx="1189536" cy="332603"/>
            <a:chOff x="20442" y="1243241"/>
            <a:chExt cx="1189536" cy="332603"/>
          </a:xfrm>
        </p:grpSpPr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9C18D6B3-61E2-4653-B154-8FFD8283DF01}"/>
                </a:ext>
              </a:extLst>
            </p:cNvPr>
            <p:cNvSpPr/>
            <p:nvPr/>
          </p:nvSpPr>
          <p:spPr>
            <a:xfrm>
              <a:off x="178867" y="1243241"/>
              <a:ext cx="1031111" cy="1157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C89737C1-74A9-4033-9B6C-458066783B1A}"/>
                </a:ext>
              </a:extLst>
            </p:cNvPr>
            <p:cNvSpPr/>
            <p:nvPr/>
          </p:nvSpPr>
          <p:spPr>
            <a:xfrm>
              <a:off x="20442" y="1460108"/>
              <a:ext cx="1031111" cy="1157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589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58CD18D3-6E68-4557-B29F-EA21E570CF69}"/>
              </a:ext>
            </a:extLst>
          </p:cNvPr>
          <p:cNvGrpSpPr/>
          <p:nvPr/>
        </p:nvGrpSpPr>
        <p:grpSpPr>
          <a:xfrm rot="10800000">
            <a:off x="9813753" y="5397325"/>
            <a:ext cx="2996608" cy="1322280"/>
            <a:chOff x="-803316" y="4899549"/>
            <a:chExt cx="2996608" cy="1322280"/>
          </a:xfrm>
        </p:grpSpPr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5A7EF438-B50C-44C7-B194-BA169E23E7A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42F2A035-872D-4F9C-89C8-DF1C8AED838C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: скругленные углы 68">
              <a:extLst>
                <a:ext uri="{FF2B5EF4-FFF2-40B4-BE49-F238E27FC236}">
                  <a16:creationId xmlns:a16="http://schemas.microsoft.com/office/drawing/2014/main" id="{C6E7752A-A592-466F-A9FE-AF7D93E4A328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F3E4CAD8-C80F-4A65-BFF3-6ECD7A2DA6D2}"/>
              </a:ext>
            </a:extLst>
          </p:cNvPr>
          <p:cNvGrpSpPr/>
          <p:nvPr/>
        </p:nvGrpSpPr>
        <p:grpSpPr>
          <a:xfrm>
            <a:off x="-1075191" y="-222771"/>
            <a:ext cx="2996608" cy="1322280"/>
            <a:chOff x="-803316" y="4899549"/>
            <a:chExt cx="2996608" cy="1322280"/>
          </a:xfrm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E173394F-40FC-447E-85B4-8EFC8BBD98DF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EB412926-2CBA-48F7-9F15-FC9A88D020FE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: скругленные углы 64">
              <a:extLst>
                <a:ext uri="{FF2B5EF4-FFF2-40B4-BE49-F238E27FC236}">
                  <a16:creationId xmlns:a16="http://schemas.microsoft.com/office/drawing/2014/main" id="{D7013FA2-E0D0-4B69-AB27-F03F526D4A46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439BA3D1-3CD1-48AA-97B1-4601AE0A3B07}"/>
              </a:ext>
            </a:extLst>
          </p:cNvPr>
          <p:cNvSpPr/>
          <p:nvPr/>
        </p:nvSpPr>
        <p:spPr>
          <a:xfrm>
            <a:off x="7182329" y="2922654"/>
            <a:ext cx="3298216" cy="9294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33D2C30A-2BF4-4F5C-BB33-C822D26C5214}"/>
              </a:ext>
            </a:extLst>
          </p:cNvPr>
          <p:cNvSpPr/>
          <p:nvPr/>
        </p:nvSpPr>
        <p:spPr>
          <a:xfrm>
            <a:off x="1252288" y="2907089"/>
            <a:ext cx="3235822" cy="9450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93F00BAD-99FE-4278-8C7F-F19DB44966A3}"/>
              </a:ext>
            </a:extLst>
          </p:cNvPr>
          <p:cNvSpPr/>
          <p:nvPr/>
        </p:nvSpPr>
        <p:spPr>
          <a:xfrm>
            <a:off x="4198528" y="2218481"/>
            <a:ext cx="3298216" cy="5512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B03CC63-6ED9-4852-B4E7-F476FC00AB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28735" y="1290376"/>
            <a:ext cx="8939977" cy="1114520"/>
          </a:xfrm>
        </p:spPr>
        <p:txBody>
          <a:bodyPr/>
          <a:lstStyle/>
          <a:p>
            <a:pPr indent="457200"/>
            <a:r>
              <a:rPr lang="en-US" sz="2000" dirty="0"/>
              <a:t>A new simple method for recoloring images based on palettes is presented.</a:t>
            </a:r>
            <a:endParaRPr lang="ru-RU" sz="20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16B77FEB-8CF3-4538-824E-486BFBAB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405" y="438369"/>
            <a:ext cx="6550638" cy="1325563"/>
          </a:xfrm>
        </p:spPr>
        <p:txBody>
          <a:bodyPr/>
          <a:lstStyle/>
          <a:p>
            <a:r>
              <a:rPr lang="en-US" dirty="0"/>
              <a:t> Image recoloring methods 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1EFBE19E-9AE6-4E1A-A405-FC81B58223A8}"/>
              </a:ext>
            </a:extLst>
          </p:cNvPr>
          <p:cNvSpPr txBox="1">
            <a:spLocks/>
          </p:cNvSpPr>
          <p:nvPr/>
        </p:nvSpPr>
        <p:spPr>
          <a:xfrm>
            <a:off x="7325782" y="3012740"/>
            <a:ext cx="2987451" cy="500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2) Color Decomposition Network (D-Net) </a:t>
            </a:r>
            <a:endParaRPr lang="ru-RU" sz="2000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57CD2FBD-83D8-4666-BF05-486AA977240E}"/>
              </a:ext>
            </a:extLst>
          </p:cNvPr>
          <p:cNvSpPr txBox="1">
            <a:spLocks/>
          </p:cNvSpPr>
          <p:nvPr/>
        </p:nvSpPr>
        <p:spPr>
          <a:xfrm>
            <a:off x="4256584" y="2257284"/>
            <a:ext cx="4961241" cy="7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A. Linguistic Steganography</a:t>
            </a:r>
          </a:p>
          <a:p>
            <a:endParaRPr lang="ru-RU" sz="2000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67772D22-E7AE-47B3-96FE-3AC1F719859D}"/>
              </a:ext>
            </a:extLst>
          </p:cNvPr>
          <p:cNvSpPr txBox="1">
            <a:spLocks/>
          </p:cNvSpPr>
          <p:nvPr/>
        </p:nvSpPr>
        <p:spPr>
          <a:xfrm>
            <a:off x="1418530" y="2986381"/>
            <a:ext cx="2943608" cy="7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en-US" sz="2000" dirty="0"/>
              <a:t>Palette extraction network (P-Net)</a:t>
            </a:r>
            <a:endParaRPr lang="ru-RU" sz="2000" dirty="0"/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5A0E3C9-48BB-446E-B99F-E1E0929C5467}"/>
              </a:ext>
            </a:extLst>
          </p:cNvPr>
          <p:cNvCxnSpPr>
            <a:cxnSpLocks/>
          </p:cNvCxnSpPr>
          <p:nvPr/>
        </p:nvCxnSpPr>
        <p:spPr>
          <a:xfrm>
            <a:off x="7604125" y="2575420"/>
            <a:ext cx="1506319" cy="294773"/>
          </a:xfrm>
          <a:prstGeom prst="bentConnector3">
            <a:avLst>
              <a:gd name="adj1" fmla="val 995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0FEECCE-C153-43DF-BB6C-8D7BD41361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23406" y="2551571"/>
            <a:ext cx="1387203" cy="318622"/>
          </a:xfrm>
          <a:prstGeom prst="bentConnector3">
            <a:avLst>
              <a:gd name="adj1" fmla="val 9958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Номер слайда 56">
            <a:extLst>
              <a:ext uri="{FF2B5EF4-FFF2-40B4-BE49-F238E27FC236}">
                <a16:creationId xmlns:a16="http://schemas.microsoft.com/office/drawing/2014/main" id="{F521444C-CADA-44AA-A5CB-FF848094643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4610E7-E9FB-4EEF-8007-310C9096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9" y="3989454"/>
            <a:ext cx="4723430" cy="22687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9CA5D-3BD0-4485-A9D4-894A2B23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92" y="3989454"/>
            <a:ext cx="4677821" cy="2287883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358AB92-3D23-4BC6-A754-79604A1C6B66}"/>
              </a:ext>
            </a:extLst>
          </p:cNvPr>
          <p:cNvSpPr txBox="1">
            <a:spLocks/>
          </p:cNvSpPr>
          <p:nvPr/>
        </p:nvSpPr>
        <p:spPr>
          <a:xfrm>
            <a:off x="2389874" y="6345552"/>
            <a:ext cx="667062" cy="34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P-Net</a:t>
            </a:r>
            <a:endParaRPr lang="ru-RU" sz="160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E2E555C-EA2D-4D4C-8F49-71FFC9738DB7}"/>
              </a:ext>
            </a:extLst>
          </p:cNvPr>
          <p:cNvSpPr txBox="1">
            <a:spLocks/>
          </p:cNvSpPr>
          <p:nvPr/>
        </p:nvSpPr>
        <p:spPr>
          <a:xfrm>
            <a:off x="8760797" y="6354786"/>
            <a:ext cx="748538" cy="34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D-Net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54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CDA0B9-3499-4C00-991A-BBB129F64F99}"/>
              </a:ext>
            </a:extLst>
          </p:cNvPr>
          <p:cNvGrpSpPr/>
          <p:nvPr/>
        </p:nvGrpSpPr>
        <p:grpSpPr>
          <a:xfrm>
            <a:off x="-1133970" y="5315766"/>
            <a:ext cx="2996608" cy="1322280"/>
            <a:chOff x="-803316" y="4899549"/>
            <a:chExt cx="2996608" cy="1322280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DB8F7A09-FEB3-42D8-A82D-DAD8CCB47AE8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523E066F-F990-4C73-844E-9044E8CC74CC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9135038E-3548-492E-81FC-21A8ABC219A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F84D040-71A3-4C76-82E4-3BF50DC9838A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54A37E0-C3F6-47A0-9CB8-DCC61F0CF002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4B432D5-5C3F-4F1B-B823-26669FC88A56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B9E44551-DD2B-4AC8-9706-02BC1FB167FA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3949E91-05EF-4B37-A393-2FB4C550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89" y="324256"/>
            <a:ext cx="3575222" cy="794502"/>
          </a:xfrm>
        </p:spPr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40584F53-F632-4959-9B36-1C0A4B883BDF}"/>
              </a:ext>
            </a:extLst>
          </p:cNvPr>
          <p:cNvSpPr txBox="1">
            <a:spLocks/>
          </p:cNvSpPr>
          <p:nvPr/>
        </p:nvSpPr>
        <p:spPr>
          <a:xfrm>
            <a:off x="684675" y="1025754"/>
            <a:ext cx="10822650" cy="1628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A color palette is a set of colors used in design, painting, graphics, and other fields. It can include basic colors, shades and combinations to create a harmonious image. The color palette helps to convey the mood, emotions and style of visual works.</a:t>
            </a:r>
            <a:endParaRPr lang="ru-RU" sz="20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67E7081A-4027-4FB4-AD78-89421E4C175F}"/>
              </a:ext>
            </a:extLst>
          </p:cNvPr>
          <p:cNvSpPr txBox="1">
            <a:spLocks/>
          </p:cNvSpPr>
          <p:nvPr/>
        </p:nvSpPr>
        <p:spPr>
          <a:xfrm>
            <a:off x="684675" y="2513124"/>
            <a:ext cx="5534893" cy="364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Zero-width characters come in a variety of forms that can be </a:t>
            </a:r>
            <a:r>
              <a:rPr lang="en-US" sz="2000" dirty="0" err="1"/>
              <a:t>steganographically</a:t>
            </a:r>
            <a:r>
              <a:rPr lang="en-US" sz="2000" dirty="0"/>
              <a:t> used. Typical color patterns include:</a:t>
            </a:r>
            <a:endParaRPr lang="ru-RU" sz="2000" dirty="0"/>
          </a:p>
          <a:p>
            <a:pPr indent="457200"/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2">
                    <a:lumMod val="90000"/>
                  </a:schemeClr>
                </a:solidFill>
              </a:rPr>
              <a:t>LAB is a color model with lightness components, red—green and yellow-blue components.</a:t>
            </a:r>
            <a:endParaRPr lang="ru-RU" sz="2000" i="1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2">
                    <a:lumMod val="90000"/>
                  </a:schemeClr>
                </a:solidFill>
              </a:rPr>
              <a:t>RGB is a color model based on red, green and blue used in electronics and graphics.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FD2E899-C8CB-468E-B50A-E274CADC173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6</a:t>
            </a:fld>
            <a:endParaRPr lang="ru-RU"/>
          </a:p>
        </p:txBody>
      </p:sp>
      <p:pic>
        <p:nvPicPr>
          <p:cNvPr id="4097" name="DefaultOcx">
            <a:extLst>
              <a:ext uri="{FF2B5EF4-FFF2-40B4-BE49-F238E27FC236}">
                <a16:creationId xmlns:a16="http://schemas.microsoft.com/office/drawing/2014/main" id="{C509A068-81DC-4F28-AE27-710C035A9B1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032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C7DCF84-31F3-4CE8-A6FD-0A68F496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31" y="2454234"/>
            <a:ext cx="472481" cy="2667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C7C728E-5C67-4DC8-A069-E67AA608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15" y="2461855"/>
            <a:ext cx="541067" cy="25148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6D9CCA9-9007-4F16-8820-3070AE03D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961" y="2439942"/>
            <a:ext cx="3657917" cy="365029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6EFF87-F845-4168-AC00-14B02D0D9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32043" y="4484736"/>
            <a:ext cx="3635055" cy="266723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AFDFBA-23C7-4F3B-A850-C516047C0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895111" y="4492356"/>
            <a:ext cx="3642676" cy="251482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E7E9531-0246-4422-B4FB-6D7E123BA756}"/>
              </a:ext>
            </a:extLst>
          </p:cNvPr>
          <p:cNvSpPr txBox="1">
            <a:spLocks/>
          </p:cNvSpPr>
          <p:nvPr/>
        </p:nvSpPr>
        <p:spPr>
          <a:xfrm>
            <a:off x="8473364" y="6090238"/>
            <a:ext cx="2480553" cy="34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An example of recoloring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00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2669F37-A011-42DF-94AF-C17F8E49BE4C}"/>
              </a:ext>
            </a:extLst>
          </p:cNvPr>
          <p:cNvGrpSpPr/>
          <p:nvPr/>
        </p:nvGrpSpPr>
        <p:grpSpPr>
          <a:xfrm rot="10800000" flipV="1">
            <a:off x="11194169" y="5401740"/>
            <a:ext cx="2996608" cy="1205580"/>
            <a:chOff x="-803316" y="4899549"/>
            <a:chExt cx="2996608" cy="132228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A805B665-4184-4F5A-8CAE-C95AA7D4F2F7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8D09556F-AABF-4DCD-A923-E2BBF84D9DC1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E5A1D4E7-39EB-4943-8B8A-F017FEA6BF81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47EBB69-9497-42B3-8856-7477F83D85F2}"/>
              </a:ext>
            </a:extLst>
          </p:cNvPr>
          <p:cNvGrpSpPr/>
          <p:nvPr/>
        </p:nvGrpSpPr>
        <p:grpSpPr>
          <a:xfrm flipV="1">
            <a:off x="-1860163" y="-93948"/>
            <a:ext cx="2996608" cy="1205580"/>
            <a:chOff x="-803316" y="4899549"/>
            <a:chExt cx="2996608" cy="1322280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7CCEF61C-9A69-497D-A3BA-875721333A1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673A7560-05D2-481C-82D6-E57EFD787CC6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C8B118A0-BDC0-44EC-ACAB-3FACC8DFCA0D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AE8AA360-9587-4623-8361-E6AB01B5940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3072639" y="-1641988"/>
            <a:ext cx="4248873" cy="4731130"/>
          </a:xfrm>
        </p:spPr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1DA643-9FA7-40CA-A0F5-479F73D0D09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7</a:t>
            </a:fld>
            <a:endParaRPr lang="ru-RU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0E838D8E-9722-43CC-AB20-873B865F7CF3}"/>
              </a:ext>
            </a:extLst>
          </p:cNvPr>
          <p:cNvSpPr/>
          <p:nvPr/>
        </p:nvSpPr>
        <p:spPr>
          <a:xfrm>
            <a:off x="973097" y="507735"/>
            <a:ext cx="10245806" cy="24902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P-Net method extracts a palette from images using 6 blocks of residual convolution, adaptive maximum pooling and a fully connected layer. It calculates (k+1) colors, including black, then removes black and stores only k colors. The palette is trained based on the loss of the Euclidean distance between the colors of the palette and the colors of the image in the LAB space.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2D902B-E18B-4CFF-85F5-E5549627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97" y="3222667"/>
            <a:ext cx="4740051" cy="317781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0D4D723-4458-468D-BB45-A18F4CB9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935" y="6410254"/>
            <a:ext cx="1890243" cy="345582"/>
          </a:xfrm>
        </p:spPr>
        <p:txBody>
          <a:bodyPr/>
          <a:lstStyle/>
          <a:p>
            <a:r>
              <a:rPr lang="en-US" sz="1600" dirty="0"/>
              <a:t>Algorithm P-Net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0799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014E1-BDDE-40D2-82A6-0D3C3F4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48" y="264759"/>
            <a:ext cx="1894703" cy="580319"/>
          </a:xfrm>
        </p:spPr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0C02FB7-B9DD-4371-91DA-C165E9AE4CAB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D731E70B-9493-420E-99B4-13A6A0F9C9F2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77BFBD57-DEAA-4366-B1D9-530DC8F020B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F195E8D5-5F33-4C87-9F20-DF16C4DD976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7732B77-759A-4873-A452-AEE17D3C3CC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8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DB5E813-0A7D-42E1-B1A4-F3B3F69BE4C7}"/>
              </a:ext>
            </a:extLst>
          </p:cNvPr>
          <p:cNvGrpSpPr/>
          <p:nvPr/>
        </p:nvGrpSpPr>
        <p:grpSpPr>
          <a:xfrm>
            <a:off x="-773333" y="2346516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93D6ADE9-25E2-48E1-862E-1E5BBFCBECD1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92280C51-FECA-4FF5-8E04-6EFFEAEA3871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F3EA4E40-F50C-48DE-BB49-A293C50F0C2F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7B2F144-AEAD-4901-8A39-4B49D0DA0019}"/>
              </a:ext>
            </a:extLst>
          </p:cNvPr>
          <p:cNvGrpSpPr/>
          <p:nvPr/>
        </p:nvGrpSpPr>
        <p:grpSpPr>
          <a:xfrm>
            <a:off x="8283407" y="6308917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A7A08C3C-7B53-42A9-9BDE-0F0C4C063430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9CE9DD56-9F43-4138-BF75-796061FBE02F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EB914E08-53F2-4C97-A81E-DBC913BE524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4DE6EC-DBB9-4EA6-8029-77482A51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0" y="1305507"/>
            <a:ext cx="2517717" cy="282640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651933-259D-4D73-B78F-C728D81C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44" y="1276946"/>
            <a:ext cx="2594307" cy="291483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4B3161C-6B65-4702-9041-64D70D07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69" y="1261290"/>
            <a:ext cx="2612260" cy="29148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3157D1-841E-433F-A5D1-A209230AE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16" y="1261290"/>
            <a:ext cx="2565457" cy="2914838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B0EA696C-CEC5-406D-A642-9643B4AB1CC9}"/>
              </a:ext>
            </a:extLst>
          </p:cNvPr>
          <p:cNvSpPr/>
          <p:nvPr/>
        </p:nvSpPr>
        <p:spPr>
          <a:xfrm>
            <a:off x="532440" y="4665984"/>
            <a:ext cx="2517716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89606EB-1316-4742-AE00-F1A90F8BEB25}"/>
              </a:ext>
            </a:extLst>
          </p:cNvPr>
          <p:cNvSpPr/>
          <p:nvPr/>
        </p:nvSpPr>
        <p:spPr>
          <a:xfrm>
            <a:off x="3386843" y="4665983"/>
            <a:ext cx="2594307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038DDC0-8818-4BEB-9AEE-134EB5501B2C}"/>
              </a:ext>
            </a:extLst>
          </p:cNvPr>
          <p:cNvSpPr/>
          <p:nvPr/>
        </p:nvSpPr>
        <p:spPr>
          <a:xfrm>
            <a:off x="6365569" y="4655130"/>
            <a:ext cx="2612260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  <a:endParaRPr lang="ru-RU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6A0EEB4-3E56-4886-A266-3C3ECAFFE2F9}"/>
              </a:ext>
            </a:extLst>
          </p:cNvPr>
          <p:cNvSpPr/>
          <p:nvPr/>
        </p:nvSpPr>
        <p:spPr>
          <a:xfrm>
            <a:off x="9317391" y="4655130"/>
            <a:ext cx="2562582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A32C5-38AE-4B48-9201-457DED0090B2}"/>
              </a:ext>
            </a:extLst>
          </p:cNvPr>
          <p:cNvSpPr txBox="1"/>
          <p:nvPr/>
        </p:nvSpPr>
        <p:spPr>
          <a:xfrm>
            <a:off x="2570375" y="5341369"/>
            <a:ext cx="70512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Various generated palettes trained in LAB color space and RGB color </a:t>
            </a:r>
            <a:r>
              <a:rPr lang="en-US" sz="2000" dirty="0" err="1">
                <a:solidFill>
                  <a:schemeClr val="bg1"/>
                </a:solidFill>
              </a:rPr>
              <a:t>spaceSome</a:t>
            </a:r>
            <a:r>
              <a:rPr lang="en-US" sz="2000" dirty="0">
                <a:solidFill>
                  <a:schemeClr val="bg1"/>
                </a:solidFill>
              </a:rPr>
              <a:t> visible colors in the source images are highlighted by a LAB-trained model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8343D-8C79-4E12-AB91-FA5359C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64" y="854349"/>
            <a:ext cx="2699658" cy="655859"/>
          </a:xfrm>
        </p:spPr>
        <p:txBody>
          <a:bodyPr/>
          <a:lstStyle/>
          <a:p>
            <a:r>
              <a:rPr lang="en-US" dirty="0"/>
              <a:t>Discussion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EE2C0D7A-B8CA-44D2-A829-03B4E1C80D4A}"/>
              </a:ext>
            </a:extLst>
          </p:cNvPr>
          <p:cNvSpPr txBox="1">
            <a:spLocks/>
          </p:cNvSpPr>
          <p:nvPr/>
        </p:nvSpPr>
        <p:spPr>
          <a:xfrm>
            <a:off x="646334" y="1609271"/>
            <a:ext cx="4924938" cy="325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Training networks to extract palettes and decompose colors requires a large amount of data and time. Insufficient training can lead to insufficient effectiveness of the method.</a:t>
            </a:r>
            <a:endParaRPr lang="ru-RU" sz="2000" dirty="0"/>
          </a:p>
          <a:p>
            <a:pPr indent="457200"/>
            <a:r>
              <a:rPr lang="en-US" sz="2000" dirty="0"/>
              <a:t>The method may have limitations regarding the types of images it can work with effectively. For example, complex compositions or images with a large number of colors can create problems.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A132F-ABC1-4536-A6C4-7BFA47BF6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93" y="2627376"/>
            <a:ext cx="5751771" cy="3432048"/>
          </a:xfrm>
          <a:prstGeom prst="snip2Diag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266F04-5030-46A4-8F5C-06C151EE3665}"/>
              </a:ext>
            </a:extLst>
          </p:cNvPr>
          <p:cNvGrpSpPr/>
          <p:nvPr/>
        </p:nvGrpSpPr>
        <p:grpSpPr>
          <a:xfrm>
            <a:off x="-1133970" y="5315766"/>
            <a:ext cx="2996608" cy="1322280"/>
            <a:chOff x="-803316" y="4899549"/>
            <a:chExt cx="2996608" cy="132228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E60DB631-C07F-448C-9D86-5E7E2DB7EF37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52507335-C2BB-4FF6-A278-2A1D7DD48E2F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EB3C6C40-2F97-496D-AB2D-483DB2FBB41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AD7A8C-7A37-485E-862E-208B44CF401F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32F1BB6E-6BAF-4F81-8604-DCE87EDFEA3C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7A5EDC7-3026-4E84-AAF6-194D1E60C6D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1C54D44D-C227-4D86-B34F-92B09640FC9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6BE1A4AB-AAAA-461B-A08F-B4F0A9348F5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9</a:t>
            </a:fld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F261AE0-DE32-4B59-80BE-117C8A3E6093}"/>
              </a:ext>
            </a:extLst>
          </p:cNvPr>
          <p:cNvSpPr/>
          <p:nvPr/>
        </p:nvSpPr>
        <p:spPr>
          <a:xfrm rot="10800000">
            <a:off x="5402263" y="5496342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4C89BAD-1C86-4A0C-87FC-7246E17D26E8}"/>
              </a:ext>
            </a:extLst>
          </p:cNvPr>
          <p:cNvSpPr/>
          <p:nvPr/>
        </p:nvSpPr>
        <p:spPr>
          <a:xfrm rot="10800000">
            <a:off x="5154172" y="5711142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F618C1D-F587-46FE-B5AA-C0AB903067CB}"/>
              </a:ext>
            </a:extLst>
          </p:cNvPr>
          <p:cNvSpPr/>
          <p:nvPr/>
        </p:nvSpPr>
        <p:spPr>
          <a:xfrm rot="10800000">
            <a:off x="10789767" y="2754957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34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561</TotalTime>
  <Words>464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Posterama Text Black</vt:lpstr>
      <vt:lpstr>Posterama Text SemiBold</vt:lpstr>
      <vt:lpstr>Custom</vt:lpstr>
      <vt:lpstr>Image recoloring based on fast and flexible palette extraction</vt:lpstr>
      <vt:lpstr>Table of Contents </vt:lpstr>
      <vt:lpstr>Objectives</vt:lpstr>
      <vt:lpstr>Introduction </vt:lpstr>
      <vt:lpstr> Image recoloring methods </vt:lpstr>
      <vt:lpstr>Methodology</vt:lpstr>
      <vt:lpstr>Algorithm P-Net</vt:lpstr>
      <vt:lpstr>Results</vt:lpstr>
      <vt:lpstr>Discussion</vt:lpstr>
      <vt:lpstr>Conclusions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Invisible an In-depth Analysis of Text Steganography</dc:title>
  <dc:creator>Vlada G</dc:creator>
  <cp:lastModifiedBy>Пользователь</cp:lastModifiedBy>
  <cp:revision>28</cp:revision>
  <dcterms:created xsi:type="dcterms:W3CDTF">2024-04-24T22:38:45Z</dcterms:created>
  <dcterms:modified xsi:type="dcterms:W3CDTF">2024-05-27T17:14:40Z</dcterms:modified>
</cp:coreProperties>
</file>