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6" r:id="rId10"/>
    <p:sldId id="268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656" autoAdjust="0"/>
  </p:normalViewPr>
  <p:slideViewPr>
    <p:cSldViewPr>
      <p:cViewPr>
        <p:scale>
          <a:sx n="100" d="100"/>
          <a:sy n="100" d="100"/>
        </p:scale>
        <p:origin x="-1950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cheba\!DIPLOM\!Documentation\Integration\!FINAL\&#1055;&#1088;&#1077;&#1079;&#1077;&#1085;&#1090;&#1072;&#1094;&#1080;&#1103;\&#1043;&#1088;&#1072;&#1092;&#1080;&#1082;&#1080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cheba\!DIPLOM\!Documentation\Integration\!FINAL\&#1055;&#1088;&#1077;&#1079;&#1077;&#1085;&#1090;&#1072;&#1094;&#1080;&#1103;\&#1043;&#1088;&#1072;&#1092;&#1080;&#1082;&#108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lineChart>
        <c:grouping val="standard"/>
        <c:ser>
          <c:idx val="0"/>
          <c:order val="0"/>
          <c:tx>
            <c:v>charge</c:v>
          </c:tx>
          <c:marker>
            <c:symbol val="none"/>
          </c:marker>
          <c:val>
            <c:numRef>
              <c:f>Лист2!$B$1:$I$1</c:f>
              <c:numCache>
                <c:formatCode>General</c:formatCode>
                <c:ptCount val="8"/>
                <c:pt idx="0">
                  <c:v>0</c:v>
                </c:pt>
                <c:pt idx="1">
                  <c:v>35</c:v>
                </c:pt>
                <c:pt idx="2">
                  <c:v>48</c:v>
                </c:pt>
                <c:pt idx="3">
                  <c:v>55</c:v>
                </c:pt>
                <c:pt idx="4">
                  <c:v>59</c:v>
                </c:pt>
                <c:pt idx="5">
                  <c:v>62</c:v>
                </c:pt>
                <c:pt idx="6">
                  <c:v>65</c:v>
                </c:pt>
                <c:pt idx="7">
                  <c:v>66</c:v>
                </c:pt>
              </c:numCache>
            </c:numRef>
          </c:val>
        </c:ser>
        <c:ser>
          <c:idx val="1"/>
          <c:order val="1"/>
          <c:tx>
            <c:v>charge min</c:v>
          </c:tx>
          <c:marker>
            <c:symbol val="none"/>
          </c:marker>
          <c:val>
            <c:numRef>
              <c:f>Лист2!$B$2:$I$2</c:f>
              <c:numCache>
                <c:formatCode>General</c:formatCode>
                <c:ptCount val="8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40</c:v>
                </c:pt>
                <c:pt idx="4">
                  <c:v>45</c:v>
                </c:pt>
                <c:pt idx="5">
                  <c:v>50</c:v>
                </c:pt>
                <c:pt idx="6">
                  <c:v>55</c:v>
                </c:pt>
                <c:pt idx="7">
                  <c:v>55</c:v>
                </c:pt>
              </c:numCache>
            </c:numRef>
          </c:val>
        </c:ser>
        <c:ser>
          <c:idx val="2"/>
          <c:order val="2"/>
          <c:tx>
            <c:v>charge max</c:v>
          </c:tx>
          <c:marker>
            <c:symbol val="none"/>
          </c:marker>
          <c:val>
            <c:numRef>
              <c:f>Лист2!$B$3:$I$3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60</c:v>
                </c:pt>
                <c:pt idx="3">
                  <c:v>65</c:v>
                </c:pt>
                <c:pt idx="4">
                  <c:v>70</c:v>
                </c:pt>
                <c:pt idx="5">
                  <c:v>72</c:v>
                </c:pt>
                <c:pt idx="6">
                  <c:v>75</c:v>
                </c:pt>
                <c:pt idx="7" formatCode="#,##0">
                  <c:v>75</c:v>
                </c:pt>
              </c:numCache>
            </c:numRef>
          </c:val>
        </c:ser>
        <c:marker val="1"/>
        <c:axId val="50739840"/>
        <c:axId val="51937664"/>
      </c:lineChart>
      <c:catAx>
        <c:axId val="50739840"/>
        <c:scaling>
          <c:orientation val="minMax"/>
        </c:scaling>
        <c:axPos val="b"/>
        <c:tickLblPos val="nextTo"/>
        <c:crossAx val="51937664"/>
        <c:crosses val="autoZero"/>
        <c:auto val="1"/>
        <c:lblAlgn val="ctr"/>
        <c:lblOffset val="100"/>
      </c:catAx>
      <c:valAx>
        <c:axId val="51937664"/>
        <c:scaling>
          <c:orientation val="minMax"/>
        </c:scaling>
        <c:axPos val="l"/>
        <c:majorGridlines/>
        <c:numFmt formatCode="General" sourceLinked="1"/>
        <c:tickLblPos val="nextTo"/>
        <c:crossAx val="50739840"/>
        <c:crosses val="autoZero"/>
        <c:crossBetween val="between"/>
      </c:valAx>
    </c:plotArea>
    <c:legend>
      <c:legendPos val="r"/>
      <c:layout/>
    </c:legend>
    <c:plotVisOnly val="1"/>
  </c:chart>
  <c:spPr>
    <a:ln>
      <a:solidFill>
        <a:schemeClr val="tx1"/>
      </a:solidFill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>
        <c:manualLayout>
          <c:layoutTarget val="inner"/>
          <c:xMode val="edge"/>
          <c:yMode val="edge"/>
          <c:x val="9.8571741032371027E-2"/>
          <c:y val="7.4548702245552642E-2"/>
          <c:w val="0.63343566677823482"/>
          <c:h val="0.79822506561679785"/>
        </c:manualLayout>
      </c:layout>
      <c:lineChart>
        <c:grouping val="standard"/>
        <c:ser>
          <c:idx val="0"/>
          <c:order val="0"/>
          <c:tx>
            <c:v>discharge</c:v>
          </c:tx>
          <c:marker>
            <c:symbol val="none"/>
          </c:marker>
          <c:val>
            <c:numRef>
              <c:f>Лист2!$B$18:$I$18</c:f>
              <c:numCache>
                <c:formatCode>General</c:formatCode>
                <c:ptCount val="8"/>
                <c:pt idx="0">
                  <c:v>255</c:v>
                </c:pt>
                <c:pt idx="1">
                  <c:v>243</c:v>
                </c:pt>
                <c:pt idx="2">
                  <c:v>232</c:v>
                </c:pt>
                <c:pt idx="3">
                  <c:v>222</c:v>
                </c:pt>
                <c:pt idx="4">
                  <c:v>213</c:v>
                </c:pt>
                <c:pt idx="5">
                  <c:v>203</c:v>
                </c:pt>
                <c:pt idx="6">
                  <c:v>195</c:v>
                </c:pt>
                <c:pt idx="7">
                  <c:v>186</c:v>
                </c:pt>
              </c:numCache>
            </c:numRef>
          </c:val>
        </c:ser>
        <c:ser>
          <c:idx val="1"/>
          <c:order val="1"/>
          <c:tx>
            <c:v>discharge min</c:v>
          </c:tx>
          <c:marker>
            <c:symbol val="none"/>
          </c:marker>
          <c:val>
            <c:numRef>
              <c:f>Лист2!$B$19:$I$19</c:f>
              <c:numCache>
                <c:formatCode>General</c:formatCode>
                <c:ptCount val="8"/>
                <c:pt idx="0">
                  <c:v>245</c:v>
                </c:pt>
                <c:pt idx="1">
                  <c:v>200</c:v>
                </c:pt>
                <c:pt idx="2">
                  <c:v>185</c:v>
                </c:pt>
                <c:pt idx="3">
                  <c:v>180</c:v>
                </c:pt>
                <c:pt idx="4">
                  <c:v>170</c:v>
                </c:pt>
                <c:pt idx="5">
                  <c:v>160</c:v>
                </c:pt>
                <c:pt idx="6">
                  <c:v>145</c:v>
                </c:pt>
                <c:pt idx="7">
                  <c:v>140</c:v>
                </c:pt>
              </c:numCache>
            </c:numRef>
          </c:val>
        </c:ser>
        <c:ser>
          <c:idx val="2"/>
          <c:order val="2"/>
          <c:tx>
            <c:v>discharge max</c:v>
          </c:tx>
          <c:marker>
            <c:symbol val="none"/>
          </c:marker>
          <c:val>
            <c:numRef>
              <c:f>Лист2!$B$20:$I$20</c:f>
              <c:numCache>
                <c:formatCode>General</c:formatCode>
                <c:ptCount val="8"/>
                <c:pt idx="0">
                  <c:v>255</c:v>
                </c:pt>
                <c:pt idx="1">
                  <c:v>255</c:v>
                </c:pt>
                <c:pt idx="2">
                  <c:v>255</c:v>
                </c:pt>
                <c:pt idx="3">
                  <c:v>255</c:v>
                </c:pt>
                <c:pt idx="4">
                  <c:v>251</c:v>
                </c:pt>
                <c:pt idx="5">
                  <c:v>240</c:v>
                </c:pt>
                <c:pt idx="6">
                  <c:v>230</c:v>
                </c:pt>
                <c:pt idx="7">
                  <c:v>217</c:v>
                </c:pt>
              </c:numCache>
            </c:numRef>
          </c:val>
        </c:ser>
        <c:marker val="1"/>
        <c:axId val="51967104"/>
        <c:axId val="51968640"/>
      </c:lineChart>
      <c:catAx>
        <c:axId val="51967104"/>
        <c:scaling>
          <c:orientation val="minMax"/>
        </c:scaling>
        <c:axPos val="b"/>
        <c:tickLblPos val="nextTo"/>
        <c:crossAx val="51968640"/>
        <c:crosses val="autoZero"/>
        <c:auto val="1"/>
        <c:lblAlgn val="ctr"/>
        <c:lblOffset val="100"/>
      </c:catAx>
      <c:valAx>
        <c:axId val="51968640"/>
        <c:scaling>
          <c:orientation val="minMax"/>
        </c:scaling>
        <c:axPos val="l"/>
        <c:majorGridlines/>
        <c:numFmt formatCode="General" sourceLinked="1"/>
        <c:tickLblPos val="nextTo"/>
        <c:crossAx val="519671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318609268008795"/>
          <c:y val="0.36569884304214845"/>
          <c:w val="0.23295534080919458"/>
          <c:h val="0.23408214631786251"/>
        </c:manualLayout>
      </c:layout>
    </c:legend>
    <c:plotVisOnly val="1"/>
  </c:chart>
  <c:spPr>
    <a:ln>
      <a:solidFill>
        <a:prstClr val="black"/>
      </a:solidFill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24B07-047B-42E2-831B-95326841DC0C}" type="datetimeFigureOut">
              <a:rPr lang="ru-RU" smtClean="0"/>
              <a:pPr/>
              <a:t>14.06.2016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E4FF7-B6D3-44DC-B17A-19BCBA240B2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E4FF7-B6D3-44DC-B17A-19BCBA240B2E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851A-921C-4854-8CB3-55738888CE36}" type="datetime1">
              <a:rPr lang="ru-RU" smtClean="0"/>
              <a:pPr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EA8A-8057-4B03-8190-3DCC0C324F91}" type="datetime1">
              <a:rPr lang="ru-RU" smtClean="0"/>
              <a:pPr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E564-70A3-4CB8-A786-F55B15B2DFC4}" type="datetime1">
              <a:rPr lang="ru-RU" smtClean="0"/>
              <a:pPr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9EBD-5D70-494E-B8BE-A4399D01326F}" type="datetime1">
              <a:rPr lang="ru-RU" smtClean="0"/>
              <a:pPr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5BBD-8680-4EF0-A06C-E7F82B1D9C67}" type="datetime1">
              <a:rPr lang="ru-RU" smtClean="0"/>
              <a:pPr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90C7-8CD9-40F9-A7A3-B0DFB0252238}" type="datetime1">
              <a:rPr lang="ru-RU" smtClean="0"/>
              <a:pPr/>
              <a:t>14.06.2016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1EAB-C98C-4557-81D9-16F4E203FEC5}" type="datetime1">
              <a:rPr lang="ru-RU" smtClean="0"/>
              <a:pPr/>
              <a:t>14.06.2016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4DF7-913B-48D9-8C63-886DEED59758}" type="datetime1">
              <a:rPr lang="ru-RU" smtClean="0"/>
              <a:pPr/>
              <a:t>14.06.2016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423C-CF43-487A-8B84-18F9465D210C}" type="datetime1">
              <a:rPr lang="ru-RU" smtClean="0"/>
              <a:pPr/>
              <a:t>14.06.2016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35D7-6F1D-4815-80B3-ED08D6A1BE2C}" type="datetime1">
              <a:rPr lang="ru-RU" smtClean="0"/>
              <a:pPr/>
              <a:t>14.06.2016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F40F-199E-439F-98AF-C91E1994D552}" type="datetime1">
              <a:rPr lang="ru-RU" smtClean="0"/>
              <a:pPr/>
              <a:t>14.06.2016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8718F-558F-4724-B714-14AE7B37D01D}" type="datetime1">
              <a:rPr lang="ru-RU" smtClean="0"/>
              <a:pPr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Ucheba\!DIPLOM\!Documentation\Integration\!FINAL\presentation\pin_control.avi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1071546"/>
            <a:ext cx="7772400" cy="2214578"/>
          </a:xfrm>
        </p:spPr>
        <p:txBody>
          <a:bodyPr>
            <a:noAutofit/>
          </a:bodyPr>
          <a:lstStyle/>
          <a:p>
            <a:r>
              <a:rPr lang="ru-RU" sz="2700" dirty="0" smtClean="0"/>
              <a:t>Разработка программно-аппаратной платформы с возможностью защищенного хранения информации и защищенными протоколами передачи информации</a:t>
            </a:r>
            <a:endParaRPr lang="ru-RU" sz="2700" dirty="0"/>
          </a:p>
        </p:txBody>
      </p:sp>
      <p:sp>
        <p:nvSpPr>
          <p:cNvPr id="3" name="TextBox 2"/>
          <p:cNvSpPr txBox="1"/>
          <p:nvPr/>
        </p:nvSpPr>
        <p:spPr>
          <a:xfrm>
            <a:off x="1428728" y="5000636"/>
            <a:ext cx="742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Руководитель работы: аспирант кафедры №12 НИЯУ МИФИ Даньшин В.В.</a:t>
            </a:r>
          </a:p>
          <a:p>
            <a:r>
              <a:rPr lang="ru-RU" dirty="0" smtClean="0"/>
              <a:t>Рецензент: Руководитель проектов. Департамент внедрения бизнес приложений ООО «Транс-ИТ» Веселов Д.А.</a:t>
            </a:r>
          </a:p>
          <a:p>
            <a:r>
              <a:rPr lang="ru-RU" dirty="0" smtClean="0"/>
              <a:t>Студент-дипломник: Клюев Д.В.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143372" y="307181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n_control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63" y="785794"/>
            <a:ext cx="9144063" cy="5143536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b="1" smtClean="0"/>
              <a:pPr/>
              <a:t>10</a:t>
            </a:fld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А также мы можем обсудить следующее:</a:t>
            </a:r>
          </a:p>
          <a:p>
            <a:r>
              <a:rPr lang="ru-RU" dirty="0" smtClean="0"/>
              <a:t>Работа подсистемы двойного учета времени без источника независимого питания</a:t>
            </a:r>
          </a:p>
          <a:p>
            <a:r>
              <a:rPr lang="ru-RU" dirty="0" smtClean="0"/>
              <a:t>Обсудить детали тестирования</a:t>
            </a:r>
          </a:p>
          <a:p>
            <a:r>
              <a:rPr lang="ru-RU" dirty="0" smtClean="0"/>
              <a:t>Обсудить опыт эксплуатации разработанных ключей в условиях реального производства.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3174" y="142852"/>
            <a:ext cx="375476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По данным BSA (Business Software Alliance), доля нелегальных копий программных продуктов в России составляет 95 % — это дает основание относиться к компьютерному пиратству как к национальному бедствию.</a:t>
            </a:r>
          </a:p>
          <a:p>
            <a:pPr>
              <a:buNone/>
            </a:pPr>
            <a:endParaRPr lang="ru-RU" sz="1400" dirty="0" smtClean="0"/>
          </a:p>
          <a:p>
            <a:pPr>
              <a:buNone/>
            </a:pPr>
            <a:r>
              <a:rPr lang="ru-RU" sz="1400" dirty="0" smtClean="0"/>
              <a:t>Существующие решения: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err="1" smtClean="0"/>
              <a:t>Hardlock</a:t>
            </a:r>
            <a:r>
              <a:rPr lang="en-US" sz="1400" dirty="0" smtClean="0"/>
              <a:t> </a:t>
            </a:r>
            <a:r>
              <a:rPr lang="ru-RU" sz="1400" dirty="0" smtClean="0"/>
              <a:t>от компании </a:t>
            </a:r>
            <a:r>
              <a:rPr lang="en-US" sz="1400" dirty="0" smtClean="0"/>
              <a:t>Aladdin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HASP (Hardware Against Software Piracy) </a:t>
            </a:r>
            <a:r>
              <a:rPr lang="ru-RU" sz="1400" dirty="0" smtClean="0"/>
              <a:t>от компании </a:t>
            </a:r>
            <a:r>
              <a:rPr lang="en-US" sz="1400" dirty="0" smtClean="0"/>
              <a:t>Aladdin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err="1" smtClean="0"/>
              <a:t>eToken</a:t>
            </a:r>
            <a:r>
              <a:rPr lang="en-US" sz="1400" dirty="0" smtClean="0"/>
              <a:t> </a:t>
            </a:r>
            <a:r>
              <a:rPr lang="ru-RU" sz="1400" dirty="0" smtClean="0"/>
              <a:t>от компании </a:t>
            </a:r>
            <a:r>
              <a:rPr lang="en-US" sz="1400" dirty="0" smtClean="0"/>
              <a:t>Aladdin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Sentinel RMS</a:t>
            </a:r>
            <a:r>
              <a:rPr lang="ru-RU" sz="1400" dirty="0" smtClean="0"/>
              <a:t> от компании </a:t>
            </a:r>
            <a:r>
              <a:rPr lang="en-US" sz="1400" dirty="0" err="1" smtClean="0"/>
              <a:t>SafeNet</a:t>
            </a:r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Sentinel LDK</a:t>
            </a:r>
            <a:r>
              <a:rPr lang="ru-RU" sz="1400" dirty="0" smtClean="0"/>
              <a:t> от компании </a:t>
            </a:r>
            <a:r>
              <a:rPr lang="en-US" sz="1400" dirty="0" err="1" smtClean="0"/>
              <a:t>SafeNet</a:t>
            </a:r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Sentinel HL</a:t>
            </a:r>
            <a:r>
              <a:rPr lang="ru-RU" sz="1400" dirty="0" smtClean="0"/>
              <a:t> от компании </a:t>
            </a:r>
            <a:r>
              <a:rPr lang="en-US" sz="1400" dirty="0" err="1" smtClean="0"/>
              <a:t>SafeNet</a:t>
            </a:r>
            <a:endParaRPr lang="en-US" sz="1400" dirty="0" smtClean="0"/>
          </a:p>
          <a:p>
            <a:pPr>
              <a:buNone/>
            </a:pPr>
            <a:endParaRPr lang="ru-RU" sz="1400" dirty="0" smtClean="0"/>
          </a:p>
          <a:p>
            <a:pPr>
              <a:buNone/>
            </a:pPr>
            <a:r>
              <a:rPr lang="ru-RU" sz="1400" dirty="0" smtClean="0"/>
              <a:t>Заказчиком были отмечены следующие недостатки:</a:t>
            </a:r>
          </a:p>
          <a:p>
            <a:pPr>
              <a:buAutoNum type="arabicPeriod"/>
            </a:pPr>
            <a:r>
              <a:rPr lang="ru-RU" sz="1400" dirty="0" smtClean="0"/>
              <a:t>Завышенная стоимость</a:t>
            </a:r>
          </a:p>
          <a:p>
            <a:pPr>
              <a:buAutoNum type="arabicPeriod"/>
            </a:pPr>
            <a:r>
              <a:rPr lang="ru-RU" sz="1400" dirty="0" smtClean="0"/>
              <a:t>Отсутствие гибкости аппаратной части ключа</a:t>
            </a:r>
          </a:p>
          <a:p>
            <a:pPr>
              <a:buAutoNum type="arabicPeriod"/>
            </a:pPr>
            <a:r>
              <a:rPr lang="ru-RU" sz="1400" dirty="0" smtClean="0"/>
              <a:t>Наличие готовых эмуляторов в общем доступе</a:t>
            </a:r>
          </a:p>
          <a:p>
            <a:pPr>
              <a:buAutoNum type="arabicPeriod"/>
            </a:pPr>
            <a:r>
              <a:rPr lang="ru-RU" sz="1400" dirty="0" smtClean="0"/>
              <a:t>Короткие сроки жизни для ранее созданных систем защит (менее 6 месяцев) из-за широкой распространенности на рынке программного обеспечения.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b="1" smtClean="0">
                <a:solidFill>
                  <a:schemeClr val="tx1"/>
                </a:solidFill>
              </a:rPr>
              <a:pPr/>
              <a:t>2</a:t>
            </a:fld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Цель: создать систему</a:t>
            </a:r>
            <a:r>
              <a:rPr lang="en-US" sz="2000" dirty="0" smtClean="0"/>
              <a:t>,</a:t>
            </a:r>
            <a:r>
              <a:rPr lang="ru-RU" sz="2000" dirty="0" smtClean="0"/>
              <a:t> предназначенную для хранения критически важных данных во </a:t>
            </a:r>
            <a:r>
              <a:rPr lang="en-US" sz="2000" dirty="0" smtClean="0"/>
              <a:t>flash</a:t>
            </a:r>
            <a:r>
              <a:rPr lang="ru-RU" sz="2000" dirty="0" smtClean="0"/>
              <a:t> памяти микроконтроллера в защищенном виде. </a:t>
            </a:r>
            <a:r>
              <a:rPr lang="en-US" sz="2000" dirty="0" smtClean="0"/>
              <a:t>Flash</a:t>
            </a:r>
            <a:r>
              <a:rPr lang="ru-RU" sz="2000" dirty="0" smtClean="0"/>
              <a:t> память должна хранить константы, алгоритм работы и другую ключевую информацию защищаемого ПО</a:t>
            </a:r>
          </a:p>
          <a:p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Система должна выполнять следующие функции:</a:t>
            </a:r>
          </a:p>
          <a:p>
            <a:pPr>
              <a:buNone/>
            </a:pPr>
            <a:r>
              <a:rPr lang="ru-RU" sz="2000" dirty="0" smtClean="0"/>
              <a:t>1) Обеспечивать защиту данных от несанкционированного доступа</a:t>
            </a:r>
          </a:p>
          <a:p>
            <a:pPr>
              <a:buNone/>
            </a:pPr>
            <a:r>
              <a:rPr lang="ru-RU" sz="2000" dirty="0" smtClean="0"/>
              <a:t>2) Производить форматирование содержимого </a:t>
            </a:r>
            <a:r>
              <a:rPr lang="en-US" sz="2000" dirty="0" smtClean="0"/>
              <a:t>flash </a:t>
            </a:r>
            <a:r>
              <a:rPr lang="ru-RU" sz="2000" dirty="0" smtClean="0"/>
              <a:t>и </a:t>
            </a:r>
            <a:r>
              <a:rPr lang="en-US" sz="2000" dirty="0" smtClean="0"/>
              <a:t>EEPROM </a:t>
            </a:r>
            <a:r>
              <a:rPr lang="ru-RU" sz="2000" dirty="0" smtClean="0"/>
              <a:t>памяти микроконтроллера при обнаружении несанкционированного доступа</a:t>
            </a:r>
          </a:p>
          <a:p>
            <a:pPr>
              <a:buNone/>
            </a:pPr>
            <a:r>
              <a:rPr lang="ru-RU" sz="2000" dirty="0" smtClean="0"/>
              <a:t>3) Форматировать память по завершению условий лицензии</a:t>
            </a:r>
          </a:p>
          <a:p>
            <a:pPr>
              <a:buNone/>
            </a:pPr>
            <a:r>
              <a:rPr lang="ru-RU" sz="2000" dirty="0" smtClean="0"/>
              <a:t>4) Иметь защищенный протокол взаимодействия микроконтроллера и ПК</a:t>
            </a:r>
          </a:p>
          <a:p>
            <a:pPr>
              <a:buNone/>
            </a:pPr>
            <a:r>
              <a:rPr lang="ru-RU" sz="2000" dirty="0" smtClean="0"/>
              <a:t>5) В случае форматирования осуществлять вывод причины</a:t>
            </a:r>
            <a:r>
              <a:rPr lang="en-US" sz="2000" dirty="0" smtClean="0"/>
              <a:t> </a:t>
            </a:r>
            <a:r>
              <a:rPr lang="ru-RU" sz="2000" dirty="0" smtClean="0"/>
              <a:t>форматирования, серийного номера ключа и времени форматирования</a:t>
            </a:r>
            <a:endParaRPr lang="ru-RU" sz="2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b="1" smtClean="0">
                <a:solidFill>
                  <a:schemeClr val="tx1"/>
                </a:solidFill>
              </a:rPr>
              <a:pPr/>
              <a:t>3</a:t>
            </a:fld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0232" y="332656"/>
            <a:ext cx="5429288" cy="432048"/>
          </a:xfrm>
        </p:spPr>
        <p:txBody>
          <a:bodyPr>
            <a:noAutofit/>
          </a:bodyPr>
          <a:lstStyle/>
          <a:p>
            <a:r>
              <a:rPr lang="ru-RU" dirty="0" smtClean="0"/>
              <a:t>Схема защиты ПО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1357298"/>
            <a:ext cx="4896544" cy="3168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Библиотеки ПО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1789346"/>
            <a:ext cx="122413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Библиотеки машинного обучения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28184" y="1357298"/>
            <a:ext cx="2592288" cy="3096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 smtClean="0"/>
              <a:t>Ключ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16216" y="1789346"/>
            <a:ext cx="194421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Интерфейс </a:t>
            </a:r>
            <a:r>
              <a:rPr lang="en-US" sz="1400" dirty="0" smtClean="0">
                <a:solidFill>
                  <a:schemeClr val="tx1"/>
                </a:solidFill>
              </a:rPr>
              <a:t>USB </a:t>
            </a:r>
            <a:r>
              <a:rPr lang="ru-RU" sz="1400" dirty="0" smtClean="0">
                <a:solidFill>
                  <a:schemeClr val="tx1"/>
                </a:solidFill>
              </a:rPr>
              <a:t>шины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55776" y="3589546"/>
            <a:ext cx="122413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Клиентский модуль интерфейса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067944" y="1789346"/>
            <a:ext cx="158417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Библиотека работы с ключом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516216" y="2293402"/>
            <a:ext cx="194421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База данных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516216" y="2797458"/>
            <a:ext cx="194421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Условия лицензии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516216" y="3301514"/>
            <a:ext cx="194421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Аппаратный подсчет времени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6516216" y="3949586"/>
            <a:ext cx="194421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Шифрование</a:t>
            </a:r>
          </a:p>
        </p:txBody>
      </p:sp>
      <p:cxnSp>
        <p:nvCxnSpPr>
          <p:cNvPr id="25" name="Соединительная линия уступом 24"/>
          <p:cNvCxnSpPr>
            <a:stCxn id="8" idx="3"/>
            <a:endCxn id="21" idx="3"/>
          </p:cNvCxnSpPr>
          <p:nvPr/>
        </p:nvCxnSpPr>
        <p:spPr>
          <a:xfrm>
            <a:off x="8460432" y="1969366"/>
            <a:ext cx="12700" cy="216024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8" idx="3"/>
            <a:endCxn id="14" idx="3"/>
          </p:cNvCxnSpPr>
          <p:nvPr/>
        </p:nvCxnSpPr>
        <p:spPr>
          <a:xfrm>
            <a:off x="8460432" y="1969366"/>
            <a:ext cx="12700" cy="504056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8" idx="3"/>
            <a:endCxn id="15" idx="3"/>
          </p:cNvCxnSpPr>
          <p:nvPr/>
        </p:nvCxnSpPr>
        <p:spPr>
          <a:xfrm>
            <a:off x="8460432" y="1969366"/>
            <a:ext cx="12700" cy="100811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8" idx="3"/>
            <a:endCxn id="16" idx="3"/>
          </p:cNvCxnSpPr>
          <p:nvPr/>
        </p:nvCxnSpPr>
        <p:spPr>
          <a:xfrm>
            <a:off x="8460432" y="1969366"/>
            <a:ext cx="12700" cy="1584176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6" idx="3"/>
            <a:endCxn id="11" idx="1"/>
          </p:cNvCxnSpPr>
          <p:nvPr/>
        </p:nvCxnSpPr>
        <p:spPr>
          <a:xfrm>
            <a:off x="2195736" y="2149386"/>
            <a:ext cx="18722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971600" y="2725450"/>
            <a:ext cx="122413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Библиотеки обработки </a:t>
            </a:r>
            <a:r>
              <a:rPr lang="ru-RU" sz="1400" dirty="0" err="1" smtClean="0">
                <a:solidFill>
                  <a:schemeClr val="tx1"/>
                </a:solidFill>
              </a:rPr>
              <a:t>видеопотока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sp>
        <p:nvSpPr>
          <p:cNvPr id="99" name="Прямоугольник 98"/>
          <p:cNvSpPr/>
          <p:nvPr/>
        </p:nvSpPr>
        <p:spPr>
          <a:xfrm>
            <a:off x="827584" y="5101714"/>
            <a:ext cx="4896544" cy="108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ru-RU" sz="14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899592" y="5317738"/>
            <a:ext cx="129614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Видео поток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1" name="Прямоугольник 100"/>
          <p:cNvSpPr/>
          <p:nvPr/>
        </p:nvSpPr>
        <p:spPr>
          <a:xfrm>
            <a:off x="4067944" y="5317738"/>
            <a:ext cx="158417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Библиотеки для работы с </a:t>
            </a:r>
            <a:r>
              <a:rPr lang="en-US" sz="1400" dirty="0" err="1" smtClean="0">
                <a:solidFill>
                  <a:schemeClr val="tx1"/>
                </a:solidFill>
              </a:rPr>
              <a:t>MySQL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2" name="Прямоугольник 101"/>
          <p:cNvSpPr/>
          <p:nvPr/>
        </p:nvSpPr>
        <p:spPr>
          <a:xfrm>
            <a:off x="2339752" y="5317738"/>
            <a:ext cx="158417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Пользовательский интерфейс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24" name="Соединительная линия уступом 123"/>
          <p:cNvCxnSpPr>
            <a:stCxn id="11" idx="3"/>
            <a:endCxn id="8" idx="1"/>
          </p:cNvCxnSpPr>
          <p:nvPr/>
        </p:nvCxnSpPr>
        <p:spPr>
          <a:xfrm flipV="1">
            <a:off x="5652120" y="1969366"/>
            <a:ext cx="864096" cy="18002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hape 125"/>
          <p:cNvCxnSpPr>
            <a:stCxn id="9" idx="3"/>
            <a:endCxn id="11" idx="2"/>
          </p:cNvCxnSpPr>
          <p:nvPr/>
        </p:nvCxnSpPr>
        <p:spPr>
          <a:xfrm flipV="1">
            <a:off x="3779912" y="2509426"/>
            <a:ext cx="1080120" cy="144016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stCxn id="11" idx="2"/>
            <a:endCxn id="39" idx="3"/>
          </p:cNvCxnSpPr>
          <p:nvPr/>
        </p:nvCxnSpPr>
        <p:spPr>
          <a:xfrm rot="5400000">
            <a:off x="3239852" y="1465310"/>
            <a:ext cx="576064" cy="266429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hape 130"/>
          <p:cNvCxnSpPr>
            <a:stCxn id="39" idx="2"/>
            <a:endCxn id="9" idx="1"/>
          </p:cNvCxnSpPr>
          <p:nvPr/>
        </p:nvCxnSpPr>
        <p:spPr>
          <a:xfrm rot="16200000" flipH="1">
            <a:off x="1817694" y="3211504"/>
            <a:ext cx="504056" cy="97210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Соединительная линия уступом 132"/>
          <p:cNvCxnSpPr>
            <a:stCxn id="9" idx="2"/>
            <a:endCxn id="100" idx="0"/>
          </p:cNvCxnSpPr>
          <p:nvPr/>
        </p:nvCxnSpPr>
        <p:spPr>
          <a:xfrm rot="5400000">
            <a:off x="1853698" y="4003592"/>
            <a:ext cx="1008112" cy="162018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Соединительная линия уступом 134"/>
          <p:cNvCxnSpPr>
            <a:stCxn id="9" idx="2"/>
            <a:endCxn id="102" idx="0"/>
          </p:cNvCxnSpPr>
          <p:nvPr/>
        </p:nvCxnSpPr>
        <p:spPr>
          <a:xfrm rot="5400000">
            <a:off x="2645786" y="4795680"/>
            <a:ext cx="1008112" cy="3600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9" idx="2"/>
            <a:endCxn id="101" idx="0"/>
          </p:cNvCxnSpPr>
          <p:nvPr/>
        </p:nvCxnSpPr>
        <p:spPr>
          <a:xfrm rot="16200000" flipH="1">
            <a:off x="3509882" y="3967588"/>
            <a:ext cx="1008112" cy="16921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Номер слайда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b="1" smtClean="0">
                <a:solidFill>
                  <a:schemeClr val="tx1"/>
                </a:solidFill>
              </a:rPr>
              <a:pPr/>
              <a:t>4</a:t>
            </a:fld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 fontScale="92500" lnSpcReduction="20000"/>
          </a:bodyPr>
          <a:lstStyle/>
          <a:p>
            <a:r>
              <a:rPr lang="ru-RU" sz="2600" dirty="0" smtClean="0"/>
              <a:t>Неверный L</a:t>
            </a:r>
            <a:r>
              <a:rPr lang="en-US" sz="2600" dirty="0" smtClean="0"/>
              <a:t> </a:t>
            </a:r>
            <a:r>
              <a:rPr lang="ru-RU" sz="2600" dirty="0" smtClean="0"/>
              <a:t>конфигурационный </a:t>
            </a:r>
            <a:r>
              <a:rPr lang="ru-RU" sz="2600" dirty="0" err="1" smtClean="0"/>
              <a:t>фьюз</a:t>
            </a:r>
            <a:r>
              <a:rPr lang="ru-RU" sz="2600" dirty="0" smtClean="0"/>
              <a:t> </a:t>
            </a:r>
            <a:r>
              <a:rPr lang="en-US" sz="2600" dirty="0" smtClean="0"/>
              <a:t>- </a:t>
            </a:r>
            <a:r>
              <a:rPr lang="ru-RU" sz="2600" dirty="0" smtClean="0"/>
              <a:t>байт</a:t>
            </a:r>
          </a:p>
          <a:p>
            <a:r>
              <a:rPr lang="ru-RU" sz="2600" dirty="0" smtClean="0"/>
              <a:t>Неверный H</a:t>
            </a:r>
            <a:r>
              <a:rPr lang="en-US" sz="2600" dirty="0" smtClean="0"/>
              <a:t> </a:t>
            </a:r>
            <a:r>
              <a:rPr lang="ru-RU" sz="2600" dirty="0" smtClean="0"/>
              <a:t>конфигурационный </a:t>
            </a:r>
            <a:r>
              <a:rPr lang="ru-RU" sz="2600" dirty="0" err="1" smtClean="0"/>
              <a:t>фьюз</a:t>
            </a:r>
            <a:r>
              <a:rPr lang="en-US" sz="2600" dirty="0" smtClean="0"/>
              <a:t> - </a:t>
            </a:r>
            <a:r>
              <a:rPr lang="ru-RU" sz="2600" dirty="0" smtClean="0"/>
              <a:t>байт</a:t>
            </a:r>
          </a:p>
          <a:p>
            <a:r>
              <a:rPr lang="ru-RU" sz="2600" dirty="0" smtClean="0"/>
              <a:t>Неверный E конфигурационный </a:t>
            </a:r>
            <a:r>
              <a:rPr lang="ru-RU" sz="2600" dirty="0" err="1" smtClean="0"/>
              <a:t>фьюз</a:t>
            </a:r>
            <a:r>
              <a:rPr lang="en-US" sz="2600" dirty="0" smtClean="0"/>
              <a:t> </a:t>
            </a:r>
            <a:r>
              <a:rPr lang="ru-RU" sz="2600" dirty="0" smtClean="0"/>
              <a:t>-</a:t>
            </a:r>
            <a:r>
              <a:rPr lang="en-US" sz="2600" dirty="0" smtClean="0"/>
              <a:t> </a:t>
            </a:r>
            <a:r>
              <a:rPr lang="ru-RU" sz="2600" dirty="0" smtClean="0"/>
              <a:t>байт</a:t>
            </a:r>
          </a:p>
          <a:p>
            <a:r>
              <a:rPr lang="ru-RU" sz="2600" dirty="0" smtClean="0"/>
              <a:t>Неверный блокировочный LOCK</a:t>
            </a:r>
            <a:r>
              <a:rPr lang="en-US" sz="2600" dirty="0" smtClean="0"/>
              <a:t>-</a:t>
            </a:r>
            <a:r>
              <a:rPr lang="ru-RU" sz="2600" dirty="0" smtClean="0"/>
              <a:t>байт</a:t>
            </a:r>
          </a:p>
          <a:p>
            <a:r>
              <a:rPr lang="ru-RU" sz="2600" dirty="0" smtClean="0"/>
              <a:t>Пароль введен неверно </a:t>
            </a:r>
            <a:r>
              <a:rPr lang="ru-RU" sz="2600" dirty="0" smtClean="0"/>
              <a:t>N </a:t>
            </a:r>
            <a:r>
              <a:rPr lang="ru-RU" sz="2600" dirty="0" smtClean="0"/>
              <a:t>раз</a:t>
            </a:r>
          </a:p>
          <a:p>
            <a:r>
              <a:rPr lang="ru-RU" sz="2600" dirty="0" smtClean="0"/>
              <a:t>Команда форматирования </a:t>
            </a:r>
            <a:r>
              <a:rPr lang="ru-RU" sz="2600" dirty="0" smtClean="0"/>
              <a:t>от защищаемого ПО</a:t>
            </a:r>
            <a:endParaRPr lang="ru-RU" sz="2600" dirty="0" smtClean="0"/>
          </a:p>
          <a:p>
            <a:r>
              <a:rPr lang="ru-RU" sz="2600" dirty="0" smtClean="0"/>
              <a:t>Истек срок действия лицензии</a:t>
            </a:r>
          </a:p>
          <a:p>
            <a:r>
              <a:rPr lang="ru-RU" sz="2600" dirty="0" smtClean="0"/>
              <a:t>Превышено число положительных корректировок времени</a:t>
            </a:r>
          </a:p>
          <a:p>
            <a:r>
              <a:rPr lang="ru-RU" sz="2600" dirty="0" smtClean="0"/>
              <a:t>Превышено число отрицательных корректировок времени</a:t>
            </a:r>
          </a:p>
          <a:p>
            <a:r>
              <a:rPr lang="ru-RU" sz="2600" dirty="0" smtClean="0"/>
              <a:t>Превышено число неверных команд</a:t>
            </a:r>
          </a:p>
          <a:p>
            <a:r>
              <a:rPr lang="ru-RU" sz="2600" dirty="0" smtClean="0"/>
              <a:t>Аппаратный сброс МК. Замыкание ножки RST на GND</a:t>
            </a:r>
          </a:p>
          <a:p>
            <a:r>
              <a:rPr lang="ru-RU" sz="2600" dirty="0" smtClean="0"/>
              <a:t>Понижение питания МК. Срабатывание подсистемы </a:t>
            </a:r>
            <a:r>
              <a:rPr lang="en-US" sz="2600" dirty="0" smtClean="0"/>
              <a:t>Brown</a:t>
            </a:r>
            <a:r>
              <a:rPr lang="ru-RU" sz="2600" dirty="0" smtClean="0"/>
              <a:t>-</a:t>
            </a:r>
            <a:r>
              <a:rPr lang="en-US" sz="2600" dirty="0" smtClean="0"/>
              <a:t>out Detection</a:t>
            </a:r>
            <a:r>
              <a:rPr lang="ru-RU" sz="2600" dirty="0" smtClean="0"/>
              <a:t>(</a:t>
            </a:r>
            <a:r>
              <a:rPr lang="en-US" sz="2600" dirty="0" smtClean="0"/>
              <a:t>BOD</a:t>
            </a:r>
            <a:r>
              <a:rPr lang="ru-RU" sz="2600" dirty="0" smtClean="0"/>
              <a:t>)</a:t>
            </a:r>
          </a:p>
          <a:p>
            <a:r>
              <a:rPr lang="ru-RU" sz="2600" dirty="0" smtClean="0"/>
              <a:t>Подключение посторонних приборов к МК</a:t>
            </a:r>
          </a:p>
          <a:p>
            <a:endParaRPr lang="ru-RU" dirty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0" y="260648"/>
            <a:ext cx="914400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ru-RU" sz="4400" dirty="0" smtClean="0"/>
              <a:t>Отслеживаемые причины форматирования памяти МК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b="1" smtClean="0">
                <a:solidFill>
                  <a:schemeClr val="tx1"/>
                </a:solidFill>
              </a:rPr>
              <a:pPr/>
              <a:t>5</a:t>
            </a:fld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96908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 работы загрузчика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b="1" smtClean="0">
                <a:solidFill>
                  <a:schemeClr val="tx1"/>
                </a:solidFill>
              </a:rPr>
              <a:pPr/>
              <a:t>6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714356"/>
            <a:ext cx="6019800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778098"/>
          </a:xfrm>
        </p:spPr>
        <p:txBody>
          <a:bodyPr>
            <a:noAutofit/>
          </a:bodyPr>
          <a:lstStyle/>
          <a:p>
            <a:r>
              <a:rPr lang="ru-RU" dirty="0" smtClean="0"/>
              <a:t>Упрощенный алгоритм работы управляющей программы МК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b="1" smtClean="0">
                <a:solidFill>
                  <a:schemeClr val="tx1"/>
                </a:solidFill>
              </a:rPr>
              <a:pPr/>
              <a:t>7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428736"/>
            <a:ext cx="245745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Реализованы следующие тесты:</a:t>
            </a:r>
          </a:p>
          <a:p>
            <a:r>
              <a:rPr lang="ru-RU" dirty="0" smtClean="0"/>
              <a:t>Отдельные функции</a:t>
            </a:r>
          </a:p>
          <a:p>
            <a:r>
              <a:rPr lang="ru-RU" dirty="0" smtClean="0"/>
              <a:t>Протокол передачи данных межу ПК и МК</a:t>
            </a:r>
          </a:p>
          <a:p>
            <a:r>
              <a:rPr lang="ru-RU" dirty="0" smtClean="0"/>
              <a:t>Подсистема подсчета времени</a:t>
            </a:r>
          </a:p>
          <a:p>
            <a:r>
              <a:rPr lang="ru-RU" dirty="0" smtClean="0"/>
              <a:t>Моделирование угроз НСД.</a:t>
            </a:r>
          </a:p>
          <a:p>
            <a:r>
              <a:rPr lang="ru-RU" dirty="0" smtClean="0"/>
              <a:t>Независимое тестирование на фабрике по производству ключей к защищаемому ПО.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b="1" smtClean="0">
                <a:solidFill>
                  <a:schemeClr val="tx1"/>
                </a:solidFill>
              </a:rPr>
              <a:pPr/>
              <a:t>8</a:t>
            </a:fld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71480"/>
          </a:xfrm>
        </p:spPr>
        <p:txBody>
          <a:bodyPr>
            <a:noAutofit/>
          </a:bodyPr>
          <a:lstStyle/>
          <a:p>
            <a:r>
              <a:rPr lang="ru-RU" sz="2000" dirty="0" smtClean="0"/>
              <a:t>Реализация проверки наличия подключения посторонних устройств к МК </a:t>
            </a:r>
            <a:endParaRPr lang="ru-RU" sz="2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71480"/>
            <a:ext cx="8229600" cy="144016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НОВИНКА</a:t>
            </a:r>
          </a:p>
          <a:p>
            <a:r>
              <a:rPr lang="ru-RU" dirty="0" smtClean="0"/>
              <a:t>В литературе </a:t>
            </a:r>
            <a:r>
              <a:rPr lang="ru-RU" dirty="0" smtClean="0"/>
              <a:t>и сети интернет аналогов не найдено</a:t>
            </a:r>
            <a:endParaRPr lang="en-US" dirty="0" smtClean="0"/>
          </a:p>
          <a:p>
            <a:r>
              <a:rPr lang="ru-RU" dirty="0" smtClean="0"/>
              <a:t>Есть возможность подобрать коридоры допустимых значений для разных сторонних корпусов.</a:t>
            </a:r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0" y="4786322"/>
          <a:ext cx="4500563" cy="2071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/>
          <p:cNvGraphicFramePr/>
          <p:nvPr/>
        </p:nvGraphicFramePr>
        <p:xfrm>
          <a:off x="4500562" y="4786322"/>
          <a:ext cx="4643438" cy="2071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071678"/>
            <a:ext cx="57150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 descr="http://www.clker.com/cliparts/Z/d/I/c/5/v/pointing-finger-orange-h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867741" y="1990384"/>
            <a:ext cx="928694" cy="1519911"/>
          </a:xfrm>
          <a:prstGeom prst="rect">
            <a:avLst/>
          </a:prstGeom>
          <a:noFill/>
        </p:spPr>
      </p:pic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b="1" smtClean="0">
                <a:solidFill>
                  <a:schemeClr val="tx1"/>
                </a:solidFill>
              </a:rPr>
              <a:pPr/>
              <a:t>9</a:t>
            </a:fld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393</Words>
  <Application>Microsoft Office PowerPoint</Application>
  <PresentationFormat>Экран (4:3)</PresentationFormat>
  <Paragraphs>85</Paragraphs>
  <Slides>11</Slides>
  <Notes>1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Разработка программно-аппаратной платформы с возможностью защищенного хранения информации и защищенными протоколами передачи информации</vt:lpstr>
      <vt:lpstr>Актуальность</vt:lpstr>
      <vt:lpstr>Цели и задачи</vt:lpstr>
      <vt:lpstr>Схема защиты ПО</vt:lpstr>
      <vt:lpstr>Слайд 5</vt:lpstr>
      <vt:lpstr>Алгоритм работы загрузчика</vt:lpstr>
      <vt:lpstr>Упрощенный алгоритм работы управляющей программы МК</vt:lpstr>
      <vt:lpstr>Слайд 8</vt:lpstr>
      <vt:lpstr>Реализация проверки наличия подключения посторонних устройств к МК </vt:lpstr>
      <vt:lpstr>Слайд 10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программно-аппаратной платформы с возможностью защищенного хранения информации и защищенными протоколами передачи информации</dc:title>
  <cp:lastModifiedBy>dima1257</cp:lastModifiedBy>
  <cp:revision>120</cp:revision>
  <dcterms:modified xsi:type="dcterms:W3CDTF">2016-06-13T22:22:56Z</dcterms:modified>
</cp:coreProperties>
</file>