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7" r:id="rId6"/>
    <p:sldId id="290" r:id="rId7"/>
    <p:sldId id="291" r:id="rId8"/>
    <p:sldId id="292" r:id="rId9"/>
    <p:sldId id="289" r:id="rId10"/>
    <p:sldId id="294" r:id="rId11"/>
    <p:sldId id="295" r:id="rId12"/>
    <p:sldId id="288" r:id="rId13"/>
    <p:sldId id="276" r:id="rId14"/>
    <p:sldId id="274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E"/>
    <a:srgbClr val="D8BEB2"/>
    <a:srgbClr val="00539A"/>
    <a:srgbClr val="005EAC"/>
    <a:srgbClr val="0069C0"/>
    <a:srgbClr val="753F2D"/>
    <a:srgbClr val="5E3324"/>
    <a:srgbClr val="8A4C34"/>
    <a:srgbClr val="815550"/>
    <a:srgbClr val="A35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9"/>
    <p:restoredTop sz="96327"/>
  </p:normalViewPr>
  <p:slideViewPr>
    <p:cSldViewPr snapToGrid="0">
      <p:cViewPr varScale="1">
        <p:scale>
          <a:sx n="92" d="100"/>
          <a:sy n="92" d="100"/>
        </p:scale>
        <p:origin x="102" y="43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Whisper L</c:v>
                </c:pt>
                <c:pt idx="1">
                  <c:v>Whisper M</c:v>
                </c:pt>
                <c:pt idx="2">
                  <c:v>Whisper S</c:v>
                </c:pt>
                <c:pt idx="3">
                  <c:v>Yandex</c:v>
                </c:pt>
                <c:pt idx="4">
                  <c:v>Whisper B</c:v>
                </c:pt>
                <c:pt idx="5">
                  <c:v>Vosk RU S</c:v>
                </c:pt>
                <c:pt idx="6">
                  <c:v>Vosk RU L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0.69</c:v>
                </c:pt>
                <c:pt idx="1">
                  <c:v>0.69</c:v>
                </c:pt>
                <c:pt idx="2">
                  <c:v>0.67</c:v>
                </c:pt>
                <c:pt idx="3">
                  <c:v>0.64</c:v>
                </c:pt>
                <c:pt idx="4">
                  <c:v>0.64</c:v>
                </c:pt>
                <c:pt idx="5">
                  <c:v>0.56999999999999995</c:v>
                </c:pt>
                <c:pt idx="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E29-800B-B430EE3D0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629855"/>
        <c:axId val="662623615"/>
      </c:barChart>
      <c:catAx>
        <c:axId val="662629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BLEU</a:t>
                </a:r>
                <a:endParaRPr lang="ru-RU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3615"/>
        <c:crosses val="autoZero"/>
        <c:auto val="0"/>
        <c:lblAlgn val="ctr"/>
        <c:lblOffset val="100"/>
        <c:noMultiLvlLbl val="0"/>
      </c:catAx>
      <c:valAx>
        <c:axId val="662623615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 smtClean="0"/>
                  <a:t>Точность</a:t>
                </a:r>
                <a:endParaRPr lang="ru-RU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Точность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BERT</c:v>
                </c:pt>
                <c:pt idx="1">
                  <c:v>TF-IDF</c:v>
                </c:pt>
                <c:pt idx="2">
                  <c:v>Count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0.83</c:v>
                </c:pt>
                <c:pt idx="1">
                  <c:v>0.77</c:v>
                </c:pt>
                <c:pt idx="2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E29-800B-B430EE3D0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629855"/>
        <c:axId val="662623615"/>
      </c:barChart>
      <c:catAx>
        <c:axId val="662629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 smtClean="0"/>
                  <a:t>NLP</a:t>
                </a:r>
                <a:endParaRPr lang="ru-RU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3615"/>
        <c:crosses val="autoZero"/>
        <c:auto val="0"/>
        <c:lblAlgn val="ctr"/>
        <c:lblOffset val="100"/>
        <c:noMultiLvlLbl val="0"/>
      </c:catAx>
      <c:valAx>
        <c:axId val="662623615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 smtClean="0"/>
                  <a:t>Точность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0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15.11.2023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15.11.2023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263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474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7514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516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477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1726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71322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256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649" y="1764523"/>
            <a:ext cx="9039454" cy="103022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/>
            <a:r>
              <a:rPr lang="ru-RU" sz="8000" b="1" dirty="0"/>
              <a:t>Голосовые</a:t>
            </a:r>
            <a:br>
              <a:rPr lang="ru-RU" sz="8000" b="1" dirty="0"/>
            </a:br>
            <a:r>
              <a:rPr lang="ru-RU" sz="8000" b="1" dirty="0"/>
              <a:t>технологии</a:t>
            </a:r>
            <a:endParaRPr lang="ru-RU" sz="4400" b="1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9630" y="5388146"/>
            <a:ext cx="5486400" cy="3840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Рабочая группа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65100" y="173651"/>
            <a:ext cx="1054100" cy="7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696122"/>
            <a:ext cx="10515600" cy="71538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Мы не стоим на месте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140889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9387840" cy="245059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Моделирование шумов и разного качества, громкости. Доработка моделей.</a:t>
            </a:r>
          </a:p>
          <a:p>
            <a:r>
              <a:rPr lang="ru-RU" b="1" dirty="0"/>
              <a:t>Интонационный анализ</a:t>
            </a:r>
          </a:p>
          <a:p>
            <a:r>
              <a:rPr lang="ru-RU" b="1" dirty="0"/>
              <a:t>Анализ посторонних звуков</a:t>
            </a:r>
          </a:p>
          <a:p>
            <a:r>
              <a:rPr lang="ru-RU" b="1" dirty="0"/>
              <a:t>Сохранение данных для расширенной аналитики</a:t>
            </a:r>
          </a:p>
          <a:p>
            <a:r>
              <a:rPr lang="ru-RU" b="1" dirty="0"/>
              <a:t>Переобучение на ошибках</a:t>
            </a:r>
            <a:endParaRPr lang="en-GB" b="1" dirty="0"/>
          </a:p>
          <a:p>
            <a:r>
              <a:rPr lang="ru-RU" b="1" dirty="0"/>
              <a:t>Идентификация по голосу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209" y="41709"/>
            <a:ext cx="923097" cy="6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11">
            <a:extLst>
              <a:ext uri="{FF2B5EF4-FFF2-40B4-BE49-F238E27FC236}">
                <a16:creationId xmlns:a16="http://schemas.microsoft.com/office/drawing/2014/main" id="{0E8AC285-1FAA-F100-B948-25274D25B93B}"/>
              </a:ext>
            </a:extLst>
          </p:cNvPr>
          <p:cNvSpPr txBox="1">
            <a:spLocks/>
          </p:cNvSpPr>
          <p:nvPr/>
        </p:nvSpPr>
        <p:spPr>
          <a:xfrm>
            <a:off x="491187" y="3736310"/>
            <a:ext cx="6385105" cy="3508248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 txBox="1">
            <a:spLocks/>
          </p:cNvSpPr>
          <p:nvPr/>
        </p:nvSpPr>
        <p:spPr>
          <a:xfrm>
            <a:off x="3829243" y="3981949"/>
            <a:ext cx="6094097" cy="2102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 smtClean="0"/>
              <a:t>Мелкумян Денис Тигранович</a:t>
            </a:r>
            <a:r>
              <a:rPr lang="en-US" sz="2400" b="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/>
              <a:t>Науменко Дмитрий Сергеевич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 err="1"/>
              <a:t>Шебардин</a:t>
            </a:r>
            <a:r>
              <a:rPr lang="ru-RU" sz="2400" b="0" dirty="0"/>
              <a:t> Евгений </a:t>
            </a:r>
            <a:r>
              <a:rPr lang="ru-RU" sz="2400" b="0" dirty="0" smtClean="0"/>
              <a:t>Геннадьевич</a:t>
            </a:r>
            <a:endParaRPr lang="en-US" sz="2000" b="0" dirty="0" smtClean="0"/>
          </a:p>
          <a:p>
            <a:endParaRPr lang="ru-RU" sz="2800" b="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r="62500"/>
          <a:stretch/>
        </p:blipFill>
        <p:spPr>
          <a:xfrm>
            <a:off x="1210159" y="4062710"/>
            <a:ext cx="2099098" cy="157632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 txBox="1">
            <a:spLocks/>
          </p:cNvSpPr>
          <p:nvPr/>
        </p:nvSpPr>
        <p:spPr>
          <a:xfrm>
            <a:off x="1041826" y="5639032"/>
            <a:ext cx="2527424" cy="783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АО «КНИИТМУ»</a:t>
            </a:r>
            <a:endParaRPr lang="ru-RU" sz="28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91" y="1586558"/>
            <a:ext cx="1432600" cy="59807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50" y="445740"/>
            <a:ext cx="3018972" cy="30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Проблема и цель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Сотрудники транспортной сети не всегда сообщают вовремя о возникших проблемах/инцидентах</a:t>
            </a:r>
          </a:p>
          <a:p>
            <a:r>
              <a:rPr lang="ru-RU" sz="2400" dirty="0"/>
              <a:t>Задержки начала решения инцидентов приводят к убыткам</a:t>
            </a:r>
          </a:p>
          <a:p>
            <a:r>
              <a:rPr lang="ru-RU" sz="2400" dirty="0"/>
              <a:t>Цель проекта за счет внедрения ИИ уменьшить время выявления инцидентов.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Решение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239972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Используем звук переговоров сотрудников</a:t>
            </a:r>
          </a:p>
          <a:p>
            <a:r>
              <a:rPr lang="ru-RU" sz="2400" dirty="0"/>
              <a:t>Переводим речь в текст</a:t>
            </a:r>
          </a:p>
          <a:p>
            <a:r>
              <a:rPr lang="ru-RU" sz="2400" dirty="0"/>
              <a:t>Проводим анализ текста и звука для сигнализации о </a:t>
            </a:r>
            <a:r>
              <a:rPr lang="ru-RU" sz="2400" dirty="0" smtClean="0"/>
              <a:t>возможном </a:t>
            </a:r>
            <a:r>
              <a:rPr lang="ru-RU" sz="2400" dirty="0"/>
              <a:t>инциденте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0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Бизнес метрика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>
          <a:xfrm>
            <a:off x="603504" y="2719963"/>
            <a:ext cx="5203909" cy="19493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Стремимся выразить в деньгах или ином целевом показателе качество работы системы.</a:t>
            </a:r>
          </a:p>
          <a:p>
            <a:pPr marL="0" indent="0">
              <a:buNone/>
            </a:pPr>
            <a:r>
              <a:rPr lang="ru-RU" dirty="0"/>
              <a:t>Бизнес метрика, характеризующая потери, связанные со временем обнаружения инцидентов и затратами отработки ложных регистраций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C=N_{TP} * c * T_{avg} + N_{FP}*c_{FN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571" y="2764690"/>
            <a:ext cx="3721459" cy="3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20243" y="3316823"/>
            <a:ext cx="578684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N_tp</a:t>
            </a:r>
            <a:r>
              <a:rPr lang="ru-RU" sz="1400" dirty="0">
                <a:solidFill>
                  <a:schemeClr val="tx2"/>
                </a:solidFill>
              </a:rPr>
              <a:t> - количество фактических выявленных инцидентов за период</a:t>
            </a:r>
          </a:p>
          <a:p>
            <a:pPr>
              <a:lnSpc>
                <a:spcPct val="150000"/>
              </a:lnSpc>
            </a:pPr>
            <a:r>
              <a:rPr lang="ru-RU" sz="1400" b="1" dirty="0">
                <a:solidFill>
                  <a:schemeClr val="tx2"/>
                </a:solidFill>
              </a:rPr>
              <a:t>с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руб</a:t>
            </a:r>
            <a:r>
              <a:rPr lang="ru-RU" sz="1400" dirty="0">
                <a:solidFill>
                  <a:schemeClr val="tx2"/>
                </a:solidFill>
              </a:rPr>
              <a:t>/час - средняя стоимость убытков, связанных с увеличением времени обнаружения инцидента на один час</a:t>
            </a:r>
          </a:p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T_avg</a:t>
            </a:r>
            <a:r>
              <a:rPr lang="ru-RU" sz="1400" dirty="0">
                <a:solidFill>
                  <a:schemeClr val="tx2"/>
                </a:solidFill>
              </a:rPr>
              <a:t>, ч - среднее время обнаружения инцидентов</a:t>
            </a:r>
          </a:p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N_fp</a:t>
            </a:r>
            <a:r>
              <a:rPr lang="ru-RU" sz="1400" dirty="0">
                <a:solidFill>
                  <a:schemeClr val="tx2"/>
                </a:solidFill>
              </a:rPr>
              <a:t> - количество ложно обнаруженных инцидентов</a:t>
            </a:r>
          </a:p>
          <a:p>
            <a:pPr>
              <a:lnSpc>
                <a:spcPct val="150000"/>
              </a:lnSpc>
            </a:pPr>
            <a:r>
              <a:rPr lang="ru-RU" sz="1400" b="1" dirty="0" err="1">
                <a:solidFill>
                  <a:schemeClr val="tx2"/>
                </a:solidFill>
              </a:rPr>
              <a:t>c_fn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руб</a:t>
            </a:r>
            <a:r>
              <a:rPr lang="ru-RU" sz="1400" dirty="0">
                <a:solidFill>
                  <a:schemeClr val="tx2"/>
                </a:solidFill>
              </a:rPr>
              <a:t> - стоимость </a:t>
            </a:r>
            <a:r>
              <a:rPr lang="ru-RU" sz="1400" dirty="0" smtClean="0">
                <a:solidFill>
                  <a:schemeClr val="tx2"/>
                </a:solidFill>
              </a:rPr>
              <a:t>отработки </a:t>
            </a:r>
            <a:r>
              <a:rPr lang="ru-RU" sz="1400" dirty="0" err="1" smtClean="0">
                <a:solidFill>
                  <a:schemeClr val="tx2"/>
                </a:solidFill>
              </a:rPr>
              <a:t>ложнообнаруженного</a:t>
            </a:r>
            <a:r>
              <a:rPr lang="ru-RU" sz="1400" dirty="0" smtClean="0">
                <a:solidFill>
                  <a:schemeClr val="tx2"/>
                </a:solidFill>
              </a:rPr>
              <a:t> </a:t>
            </a:r>
            <a:r>
              <a:rPr lang="ru-RU" sz="1400" dirty="0">
                <a:solidFill>
                  <a:schemeClr val="tx2"/>
                </a:solidFill>
              </a:rPr>
              <a:t>инцидента</a:t>
            </a:r>
          </a:p>
          <a:p>
            <a:pPr>
              <a:lnSpc>
                <a:spcPct val="150000"/>
              </a:lnSpc>
            </a:pPr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347"/>
            <a:ext cx="12192000" cy="58110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576" y="1681989"/>
            <a:ext cx="8210638" cy="39604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977153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 smtClean="0"/>
              <a:t>Бизнес метрика</a:t>
            </a:r>
            <a:endParaRPr lang="ru-RU" sz="36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/>
        </p:nvGrpSpPr>
        <p:grpSpPr>
          <a:xfrm rot="10800000">
            <a:off x="330742" y="1577707"/>
            <a:ext cx="7200000" cy="1"/>
            <a:chOff x="2077471" y="5539116"/>
            <a:chExt cx="11480808" cy="1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46" y="1695264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Подготовка данных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7942" y="2764148"/>
            <a:ext cx="1020470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Взят </a:t>
            </a:r>
            <a:r>
              <a:rPr lang="ru-RU" sz="2000" dirty="0" err="1"/>
              <a:t>датсет</a:t>
            </a:r>
            <a:r>
              <a:rPr lang="ru-RU" sz="2000" dirty="0"/>
              <a:t> </a:t>
            </a:r>
            <a:r>
              <a:rPr lang="ru-RU" sz="2000" dirty="0" err="1"/>
              <a:t>твитов</a:t>
            </a:r>
            <a:r>
              <a:rPr lang="ru-RU" sz="2000" dirty="0"/>
              <a:t> на английском языке с размеченными авариями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err="1" smtClean="0"/>
              <a:t>Твиты</a:t>
            </a:r>
            <a:r>
              <a:rPr lang="ru-RU" sz="2000" dirty="0" smtClean="0"/>
              <a:t> переведены </a:t>
            </a:r>
            <a:r>
              <a:rPr lang="ru-RU" sz="2000" dirty="0"/>
              <a:t>на русский язык с помощью </a:t>
            </a:r>
            <a:r>
              <a:rPr lang="ru-RU" sz="2000" dirty="0" err="1"/>
              <a:t>Yandex</a:t>
            </a:r>
            <a:r>
              <a:rPr lang="ru-RU" sz="2000" dirty="0"/>
              <a:t>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Взята </a:t>
            </a:r>
            <a:r>
              <a:rPr lang="ru-RU" sz="2000" dirty="0" err="1" smtClean="0"/>
              <a:t>подвыборка</a:t>
            </a:r>
            <a:r>
              <a:rPr lang="ru-RU" sz="2000" dirty="0" smtClean="0"/>
              <a:t> </a:t>
            </a:r>
            <a:r>
              <a:rPr lang="ru-RU" sz="2000" dirty="0"/>
              <a:t>из 1000 записей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Текст озвучены </a:t>
            </a:r>
            <a:r>
              <a:rPr lang="ru-RU" sz="2000" dirty="0"/>
              <a:t>голосом через </a:t>
            </a:r>
            <a:r>
              <a:rPr lang="ru-RU" sz="2000" dirty="0" err="1"/>
              <a:t>Yandex</a:t>
            </a:r>
            <a:r>
              <a:rPr lang="ru-RU" sz="2000" dirty="0"/>
              <a:t> </a:t>
            </a:r>
            <a:r>
              <a:rPr lang="ru-RU" sz="2000" dirty="0" err="1"/>
              <a:t>Speech</a:t>
            </a:r>
            <a:r>
              <a:rPr lang="ru-RU" sz="2000" dirty="0"/>
              <a:t> </a:t>
            </a:r>
            <a:r>
              <a:rPr lang="ru-RU" sz="2000" dirty="0" err="1"/>
              <a:t>Kit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 smtClean="0"/>
              <a:t>Данные разделены </a:t>
            </a:r>
            <a:r>
              <a:rPr lang="ru-RU" sz="2000" dirty="0"/>
              <a:t>на </a:t>
            </a:r>
            <a:r>
              <a:rPr lang="ru-RU" sz="2000" dirty="0" err="1"/>
              <a:t>train</a:t>
            </a:r>
            <a:r>
              <a:rPr lang="ru-RU" sz="2000" dirty="0"/>
              <a:t>/</a:t>
            </a:r>
            <a:r>
              <a:rPr lang="ru-RU" sz="2000" dirty="0" err="1"/>
              <a:t>valid</a:t>
            </a:r>
            <a:r>
              <a:rPr lang="ru-RU" sz="2000" dirty="0"/>
              <a:t>/</a:t>
            </a:r>
            <a:r>
              <a:rPr lang="ru-RU" sz="2000" dirty="0" err="1"/>
              <a:t>test</a:t>
            </a:r>
            <a:r>
              <a:rPr lang="ru-RU" sz="2000" dirty="0"/>
              <a:t> в соотношении 60/20/20</a:t>
            </a:r>
          </a:p>
        </p:txBody>
      </p:sp>
    </p:spTree>
    <p:extLst>
      <p:ext uri="{BB962C8B-B14F-4D97-AF65-F5344CB8AC3E}">
        <p14:creationId xmlns:p14="http://schemas.microsoft.com/office/powerpoint/2010/main" val="34692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23" y="1677048"/>
            <a:ext cx="10515600" cy="76459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Тестирование моделей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7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478990729"/>
              </p:ext>
            </p:extLst>
          </p:nvPr>
        </p:nvGraphicFramePr>
        <p:xfrm>
          <a:off x="2575559" y="2724150"/>
          <a:ext cx="7701915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8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505585841"/>
              </p:ext>
            </p:extLst>
          </p:nvPr>
        </p:nvGraphicFramePr>
        <p:xfrm>
          <a:off x="2819759" y="2738665"/>
          <a:ext cx="6249127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74" y="1695269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</a:t>
            </a:r>
            <a:r>
              <a:rPr lang="en-US" dirty="0"/>
              <a:t>NLP </a:t>
            </a:r>
            <a:r>
              <a:rPr lang="ru-RU" dirty="0"/>
              <a:t>части:</a:t>
            </a:r>
          </a:p>
        </p:txBody>
      </p:sp>
    </p:spTree>
    <p:extLst>
      <p:ext uri="{BB962C8B-B14F-4D97-AF65-F5344CB8AC3E}">
        <p14:creationId xmlns:p14="http://schemas.microsoft.com/office/powerpoint/2010/main" val="283922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79" y="3177450"/>
            <a:ext cx="11091134" cy="23268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1800" dirty="0"/>
              <a:t>Учитывая, что в пробной выборке нет дисбаланса классов, то для простоты </a:t>
            </a:r>
            <a:r>
              <a:rPr lang="ru-RU" sz="1800" dirty="0" smtClean="0"/>
              <a:t>использовали </a:t>
            </a:r>
            <a:r>
              <a:rPr lang="ru-RU" sz="1800" dirty="0"/>
              <a:t>метрику </a:t>
            </a:r>
            <a:r>
              <a:rPr lang="ru-RU" sz="1800" dirty="0" err="1"/>
              <a:t>Accuracy</a:t>
            </a:r>
            <a:endParaRPr lang="ru-RU" sz="1800" dirty="0"/>
          </a:p>
          <a:p>
            <a:r>
              <a:rPr lang="ru-RU" sz="1800" dirty="0" smtClean="0"/>
              <a:t>Значимо </a:t>
            </a:r>
            <a:r>
              <a:rPr lang="ru-RU" sz="1800" dirty="0"/>
              <a:t>увеличить качество можно за счет хорошо подготовленных данных для обучения, используемых в реальной задаче.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74" y="1695269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</a:t>
            </a:r>
            <a:r>
              <a:rPr lang="en-US" dirty="0"/>
              <a:t>NLP </a:t>
            </a:r>
            <a:r>
              <a:rPr lang="ru-RU" dirty="0"/>
              <a:t>части:</a:t>
            </a:r>
          </a:p>
        </p:txBody>
      </p:sp>
    </p:spTree>
    <p:extLst>
      <p:ext uri="{BB962C8B-B14F-4D97-AF65-F5344CB8AC3E}">
        <p14:creationId xmlns:p14="http://schemas.microsoft.com/office/powerpoint/2010/main" val="25493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30e9df3-be65-4c73-a93b-d1236ebd677e"/>
    <ds:schemaRef ds:uri="http://purl.org/dc/elements/1.1/"/>
    <ds:schemaRef ds:uri="71af3243-3dd4-4a8d-8c0d-dd76da1f02a5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Office PowerPoint</Application>
  <PresentationFormat>Широкоэкранный</PresentationFormat>
  <Paragraphs>73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Голосовые технологии</vt:lpstr>
      <vt:lpstr>Проблема и цель</vt:lpstr>
      <vt:lpstr>Решение</vt:lpstr>
      <vt:lpstr>Бизнес метрика</vt:lpstr>
      <vt:lpstr>Бизнес метрика</vt:lpstr>
      <vt:lpstr>Подготовка данных</vt:lpstr>
      <vt:lpstr>Тестирование моделей</vt:lpstr>
      <vt:lpstr>Результаты NLP части:</vt:lpstr>
      <vt:lpstr>Результаты NLP части:</vt:lpstr>
      <vt:lpstr>Мы не стоим на месте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2023-11-15T09:14:30Z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