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7" r:id="rId6"/>
    <p:sldId id="290" r:id="rId7"/>
    <p:sldId id="291" r:id="rId8"/>
    <p:sldId id="292" r:id="rId9"/>
    <p:sldId id="289" r:id="rId10"/>
    <p:sldId id="294" r:id="rId11"/>
    <p:sldId id="295" r:id="rId12"/>
    <p:sldId id="288" r:id="rId13"/>
    <p:sldId id="276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E"/>
    <a:srgbClr val="D8BEB2"/>
    <a:srgbClr val="00539A"/>
    <a:srgbClr val="005EAC"/>
    <a:srgbClr val="0069C0"/>
    <a:srgbClr val="753F2D"/>
    <a:srgbClr val="5E3324"/>
    <a:srgbClr val="8A4C34"/>
    <a:srgbClr val="815550"/>
    <a:srgbClr val="A3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9"/>
    <p:restoredTop sz="96327"/>
  </p:normalViewPr>
  <p:slideViewPr>
    <p:cSldViewPr snapToGrid="0">
      <p:cViewPr>
        <p:scale>
          <a:sx n="66" d="100"/>
          <a:sy n="66" d="100"/>
        </p:scale>
        <p:origin x="1104" y="99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Whisper L</c:v>
                </c:pt>
                <c:pt idx="1">
                  <c:v>Whisper M</c:v>
                </c:pt>
                <c:pt idx="2">
                  <c:v>Whisper S</c:v>
                </c:pt>
                <c:pt idx="3">
                  <c:v>Yandex</c:v>
                </c:pt>
                <c:pt idx="4">
                  <c:v>Whisper B</c:v>
                </c:pt>
                <c:pt idx="5">
                  <c:v>Vosk RU S</c:v>
                </c:pt>
                <c:pt idx="6">
                  <c:v>Vosk RU 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0.69</c:v>
                </c:pt>
                <c:pt idx="1">
                  <c:v>0.69</c:v>
                </c:pt>
                <c:pt idx="2">
                  <c:v>0.67</c:v>
                </c:pt>
                <c:pt idx="3">
                  <c:v>0.64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BLEU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 smtClean="0"/>
                  <a:t>Точность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Точность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BERT</c:v>
                </c:pt>
                <c:pt idx="1">
                  <c:v>TF-IDF</c:v>
                </c:pt>
                <c:pt idx="2">
                  <c:v>Count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0.83</c:v>
                </c:pt>
                <c:pt idx="1">
                  <c:v>0.77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NLP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 smtClean="0"/>
                  <a:t>Точность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14.11.2023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7132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65100" y="173651"/>
            <a:ext cx="1054100" cy="7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09" y="41709"/>
            <a:ext cx="923097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91187" y="3736310"/>
            <a:ext cx="6385105" cy="3508248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3829243" y="3981949"/>
            <a:ext cx="6094097" cy="2102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smtClean="0"/>
              <a:t>Мелкумян Денис Тигранович</a:t>
            </a:r>
            <a:r>
              <a:rPr lang="en-US" sz="2400" b="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Науменко Дмитрий Сергеевич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err="1"/>
              <a:t>Шебардин</a:t>
            </a:r>
            <a:r>
              <a:rPr lang="ru-RU" sz="2400" b="0" dirty="0"/>
              <a:t> Евгений </a:t>
            </a:r>
            <a:r>
              <a:rPr lang="ru-RU" sz="2400" b="0" dirty="0" smtClean="0"/>
              <a:t>Геннадьевич</a:t>
            </a:r>
            <a:endParaRPr lang="en-US" sz="2000" b="0" dirty="0" smtClean="0"/>
          </a:p>
          <a:p>
            <a:endParaRPr lang="ru-RU" sz="2800" b="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62500"/>
          <a:stretch/>
        </p:blipFill>
        <p:spPr>
          <a:xfrm>
            <a:off x="1210159" y="4062710"/>
            <a:ext cx="2099098" cy="157632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1041826" y="5639032"/>
            <a:ext cx="2527424" cy="78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АО «КНИИТМУ»</a:t>
            </a:r>
            <a:endParaRPr lang="ru-RU" sz="28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50" y="402959"/>
            <a:ext cx="2965275" cy="2965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91" y="1586558"/>
            <a:ext cx="1432600" cy="5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239972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</a:t>
            </a:r>
            <a:r>
              <a:rPr lang="ru-RU" sz="2400" dirty="0" smtClean="0"/>
              <a:t>возможном </a:t>
            </a:r>
            <a:r>
              <a:rPr lang="ru-RU" sz="2400" dirty="0"/>
              <a:t>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Бизнес метрика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03504" y="2719963"/>
            <a:ext cx="5203909" cy="19493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Стремимся выразить в деньгах или ином целевом показателе качество работы системы.</a:t>
            </a:r>
          </a:p>
          <a:p>
            <a:pPr marL="0" indent="0">
              <a:buNone/>
            </a:pPr>
            <a:r>
              <a:rPr lang="ru-RU" dirty="0"/>
              <a:t>Бизнес метрика, характеризующая потери, связанные со временем обнаружения инцидентов и затратами отработки ложных регистраций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=N_{TP} * c * T_{avg} + N_{FP}*c_{F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71" y="2764690"/>
            <a:ext cx="3721459" cy="3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0243" y="3316823"/>
            <a:ext cx="578684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N_tp</a:t>
            </a:r>
            <a:r>
              <a:rPr lang="ru-RU" sz="1400" dirty="0">
                <a:solidFill>
                  <a:schemeClr val="tx2"/>
                </a:solidFill>
              </a:rPr>
              <a:t> - количество фактических выявленных инцидентов за период</a:t>
            </a:r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tx2"/>
                </a:solidFill>
              </a:rPr>
              <a:t>с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/час - средняя стоимость убытков, связанных с увеличением времени обнаружения инцидента на один час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T_avg</a:t>
            </a:r>
            <a:r>
              <a:rPr lang="ru-RU" sz="1400" dirty="0">
                <a:solidFill>
                  <a:schemeClr val="tx2"/>
                </a:solidFill>
              </a:rPr>
              <a:t>, ч - среднее время обнаружения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N_fp</a:t>
            </a:r>
            <a:r>
              <a:rPr lang="ru-RU" sz="1400" dirty="0">
                <a:solidFill>
                  <a:schemeClr val="tx2"/>
                </a:solidFill>
              </a:rPr>
              <a:t> - количество ложно обнаруженных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c_fn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 - стоимость </a:t>
            </a:r>
            <a:r>
              <a:rPr lang="ru-RU" sz="1400" dirty="0" smtClean="0">
                <a:solidFill>
                  <a:schemeClr val="tx2"/>
                </a:solidFill>
              </a:rPr>
              <a:t>отработки </a:t>
            </a:r>
            <a:r>
              <a:rPr lang="ru-RU" sz="1400" dirty="0" err="1" smtClean="0">
                <a:solidFill>
                  <a:schemeClr val="tx2"/>
                </a:solidFill>
              </a:rPr>
              <a:t>ложнообнаруженного</a:t>
            </a:r>
            <a:r>
              <a:rPr lang="ru-RU" sz="1400" dirty="0" smtClean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инцидента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347"/>
            <a:ext cx="12192000" cy="5811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76" y="1681989"/>
            <a:ext cx="8210638" cy="39604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977153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 smtClean="0"/>
              <a:t>Бизнес метрика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/>
        </p:nvGrpSpPr>
        <p:grpSpPr>
          <a:xfrm rot="10800000">
            <a:off x="330742" y="1577707"/>
            <a:ext cx="7200000" cy="1"/>
            <a:chOff x="2077471" y="5539116"/>
            <a:chExt cx="11480808" cy="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46" y="1695264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2" y="2764148"/>
            <a:ext cx="1020470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Взят </a:t>
            </a:r>
            <a:r>
              <a:rPr lang="ru-RU" sz="2000" dirty="0" err="1"/>
              <a:t>датсет</a:t>
            </a:r>
            <a:r>
              <a:rPr lang="ru-RU" sz="2000" dirty="0"/>
              <a:t> </a:t>
            </a:r>
            <a:r>
              <a:rPr lang="ru-RU" sz="2000" dirty="0" err="1"/>
              <a:t>твитов</a:t>
            </a:r>
            <a:r>
              <a:rPr lang="ru-RU" sz="2000" dirty="0"/>
              <a:t> на английском языке с размеченными авариями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 smtClean="0"/>
              <a:t>Твиты</a:t>
            </a:r>
            <a:r>
              <a:rPr lang="ru-RU" sz="2000" dirty="0" smtClean="0"/>
              <a:t> переведены </a:t>
            </a:r>
            <a:r>
              <a:rPr lang="ru-RU" sz="2000" dirty="0"/>
              <a:t>на русский язык с помощью </a:t>
            </a:r>
            <a:r>
              <a:rPr lang="ru-RU" sz="2000" dirty="0" err="1"/>
              <a:t>Yandex</a:t>
            </a:r>
            <a:r>
              <a:rPr lang="ru-RU" sz="2000" dirty="0"/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Взята </a:t>
            </a:r>
            <a:r>
              <a:rPr lang="ru-RU" sz="2000" dirty="0" err="1" smtClean="0"/>
              <a:t>подвыборка</a:t>
            </a:r>
            <a:r>
              <a:rPr lang="ru-RU" sz="2000" dirty="0" smtClean="0"/>
              <a:t> </a:t>
            </a:r>
            <a:r>
              <a:rPr lang="ru-RU" sz="2000" dirty="0"/>
              <a:t>из 1000 записей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Текст озвучены </a:t>
            </a:r>
            <a:r>
              <a:rPr lang="ru-RU" sz="2000" dirty="0"/>
              <a:t>голосом через </a:t>
            </a:r>
            <a:r>
              <a:rPr lang="ru-RU" sz="2000" dirty="0" err="1"/>
              <a:t>Yandex</a:t>
            </a:r>
            <a:r>
              <a:rPr lang="ru-RU" sz="2000" dirty="0"/>
              <a:t> </a:t>
            </a:r>
            <a:r>
              <a:rPr lang="ru-RU" sz="2000" dirty="0" err="1"/>
              <a:t>Speech</a:t>
            </a:r>
            <a:r>
              <a:rPr lang="ru-RU" sz="2000" dirty="0"/>
              <a:t> </a:t>
            </a:r>
            <a:r>
              <a:rPr lang="ru-RU" sz="2000" dirty="0" err="1"/>
              <a:t>Kit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Данные разделены </a:t>
            </a:r>
            <a:r>
              <a:rPr lang="ru-RU" sz="2000" dirty="0"/>
              <a:t>на </a:t>
            </a:r>
            <a:r>
              <a:rPr lang="ru-RU" sz="2000" dirty="0" err="1"/>
              <a:t>train</a:t>
            </a:r>
            <a:r>
              <a:rPr lang="ru-RU" sz="2000" dirty="0"/>
              <a:t>/</a:t>
            </a:r>
            <a:r>
              <a:rPr lang="ru-RU" sz="2000" dirty="0" err="1"/>
              <a:t>valid</a:t>
            </a:r>
            <a:r>
              <a:rPr lang="ru-RU" sz="2000" dirty="0"/>
              <a:t>/</a:t>
            </a:r>
            <a:r>
              <a:rPr lang="ru-RU" sz="2000" dirty="0" err="1"/>
              <a:t>test</a:t>
            </a:r>
            <a:r>
              <a:rPr lang="ru-RU" sz="2000" dirty="0"/>
              <a:t> в соотношении 60/20/20</a:t>
            </a:r>
          </a:p>
        </p:txBody>
      </p:sp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3" y="1677048"/>
            <a:ext cx="10515600" cy="76459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Тестирование моделей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78990729"/>
              </p:ext>
            </p:extLst>
          </p:nvPr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505585841"/>
              </p:ext>
            </p:extLst>
          </p:nvPr>
        </p:nvGraphicFramePr>
        <p:xfrm>
          <a:off x="2819759" y="2738665"/>
          <a:ext cx="6249127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839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800" dirty="0"/>
              <a:t>Учитывая, что в пробной выборке нет дисбаланса классов, то для простоты </a:t>
            </a:r>
            <a:r>
              <a:rPr lang="ru-RU" sz="1800" dirty="0" smtClean="0"/>
              <a:t>использовали </a:t>
            </a:r>
            <a:r>
              <a:rPr lang="ru-RU" sz="1800" dirty="0"/>
              <a:t>метрику </a:t>
            </a:r>
            <a:r>
              <a:rPr lang="ru-RU" sz="1800" dirty="0" err="1"/>
              <a:t>Accuracy</a:t>
            </a:r>
            <a:endParaRPr lang="ru-RU" sz="1800" dirty="0"/>
          </a:p>
          <a:p>
            <a:r>
              <a:rPr lang="ru-RU" sz="1800" dirty="0" smtClean="0"/>
              <a:t>Значимо </a:t>
            </a:r>
            <a:r>
              <a:rPr lang="ru-RU" sz="1800" dirty="0"/>
              <a:t>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Широкоэкранный</PresentationFormat>
  <Paragraphs>73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Бизнес метрика</vt:lpstr>
      <vt:lpstr>Бизнес метрика</vt:lpstr>
      <vt:lpstr>Подготовка данных</vt:lpstr>
      <vt:lpstr>Тестирование моделей</vt:lpstr>
      <vt:lpstr>Результаты NLP части: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2023-11-14T09:45:04Z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