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7" r:id="rId6"/>
    <p:sldId id="290" r:id="rId7"/>
    <p:sldId id="291" r:id="rId8"/>
    <p:sldId id="292" r:id="rId9"/>
    <p:sldId id="287" r:id="rId10"/>
    <p:sldId id="293" r:id="rId11"/>
    <p:sldId id="289" r:id="rId12"/>
    <p:sldId id="294" r:id="rId13"/>
    <p:sldId id="288" r:id="rId14"/>
    <p:sldId id="276" r:id="rId15"/>
    <p:sldId id="274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9"/>
    <p:restoredTop sz="96327"/>
  </p:normalViewPr>
  <p:slideViewPr>
    <p:cSldViewPr snapToGrid="0">
      <p:cViewPr varScale="1">
        <p:scale>
          <a:sx n="94" d="100"/>
          <a:sy n="94" d="100"/>
        </p:scale>
        <p:origin x="232" y="82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Yandex SpeechKit (online) </c:v>
                </c:pt>
                <c:pt idx="1">
                  <c:v>Whisper large offline</c:v>
                </c:pt>
                <c:pt idx="2">
                  <c:v>Whisper medium offline</c:v>
                </c:pt>
                <c:pt idx="3">
                  <c:v>Whisper small offline</c:v>
                </c:pt>
                <c:pt idx="4">
                  <c:v>Whisper base offline </c:v>
                </c:pt>
                <c:pt idx="5">
                  <c:v>Vosk RU Small (offline)</c:v>
                </c:pt>
                <c:pt idx="6">
                  <c:v>Vosk RU Large (offline) 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0.64</c:v>
                </c:pt>
                <c:pt idx="1">
                  <c:v>0.69</c:v>
                </c:pt>
                <c:pt idx="2">
                  <c:v>0.69</c:v>
                </c:pt>
                <c:pt idx="3">
                  <c:v>0.67</c:v>
                </c:pt>
                <c:pt idx="4">
                  <c:v>0.64</c:v>
                </c:pt>
                <c:pt idx="5">
                  <c:v>0.56999999999999995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1"/>
        <c:lblAlgn val="ctr"/>
        <c:lblOffset val="100"/>
        <c:noMultiLvlLbl val="0"/>
      </c:catAx>
      <c:valAx>
        <c:axId val="66262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09.11.2023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09.11.2023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474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51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1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77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72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256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49" y="1764523"/>
            <a:ext cx="9039454" cy="10302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8000" b="1" dirty="0"/>
              <a:t>Голосовые</a:t>
            </a:r>
            <a:br>
              <a:rPr lang="ru-RU" sz="8000" b="1" dirty="0"/>
            </a:br>
            <a:r>
              <a:rPr lang="ru-RU" sz="8000" b="1" dirty="0"/>
              <a:t>технологии</a:t>
            </a:r>
            <a:endParaRPr lang="ru-RU" sz="4400" b="1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630" y="5388146"/>
            <a:ext cx="548640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Рабочая группа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b="1" dirty="0"/>
              <a:t>Pet SST NLP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79" y="3177450"/>
            <a:ext cx="11091134" cy="23268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Учитывая, что в пробной выборке нет дисбаланса классов, то для простоты </a:t>
            </a:r>
            <a:r>
              <a:rPr lang="ru-RU" dirty="0" err="1"/>
              <a:t>использвоали</a:t>
            </a:r>
            <a:r>
              <a:rPr lang="ru-RU" dirty="0"/>
              <a:t> метрику </a:t>
            </a:r>
            <a:r>
              <a:rPr lang="ru-RU" dirty="0" err="1"/>
              <a:t>Accuracy</a:t>
            </a:r>
            <a:endParaRPr lang="ru-RU" dirty="0"/>
          </a:p>
          <a:p>
            <a:r>
              <a:rPr lang="ru-RU" dirty="0"/>
              <a:t>Простые методы на основе мешка слов имеют точность 0.77</a:t>
            </a:r>
          </a:p>
          <a:p>
            <a:r>
              <a:rPr lang="ru-RU" dirty="0" err="1"/>
              <a:t>Дообученный</a:t>
            </a:r>
            <a:r>
              <a:rPr lang="ru-RU" dirty="0"/>
              <a:t> BERT - </a:t>
            </a:r>
            <a:r>
              <a:rPr lang="ru-RU" b="1" dirty="0"/>
              <a:t>0.83</a:t>
            </a:r>
            <a:r>
              <a:rPr lang="ru-RU" dirty="0"/>
              <a:t>. Для раскрытия возможностей модели нужно больше данных (для проверки концепции использовалось 600 строк)</a:t>
            </a:r>
          </a:p>
          <a:p>
            <a:r>
              <a:rPr lang="ru-RU" dirty="0"/>
              <a:t>Значимо увеличить качество можно за счет хорошо подготовленных данных для обучения, используемых в реальной задаче.</a:t>
            </a:r>
          </a:p>
        </p:txBody>
      </p:sp>
      <p:sp>
        <p:nvSpPr>
          <p:cNvPr id="3" name="Нижний колонтитул 11">
            <a:extLst>
              <a:ext uri="{FF2B5EF4-FFF2-40B4-BE49-F238E27FC236}">
                <a16:creationId xmlns:a16="http://schemas.microsoft.com/office/drawing/2014/main" id="{C70E479A-3002-72BD-FC1A-493A3A1628A4}"/>
              </a:ext>
            </a:extLst>
          </p:cNvPr>
          <p:cNvSpPr txBox="1">
            <a:spLocks/>
          </p:cNvSpPr>
          <p:nvPr/>
        </p:nvSpPr>
        <p:spPr>
          <a:xfrm>
            <a:off x="4112297" y="882396"/>
            <a:ext cx="2291963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FF0000"/>
                </a:solidFill>
              </a:rPr>
              <a:t>Перенесено на предыдущий слайд</a:t>
            </a:r>
          </a:p>
        </p:txBody>
      </p:sp>
    </p:spTree>
    <p:extLst>
      <p:ext uri="{BB962C8B-B14F-4D97-AF65-F5344CB8AC3E}">
        <p14:creationId xmlns:p14="http://schemas.microsoft.com/office/powerpoint/2010/main" val="25493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696122"/>
            <a:ext cx="10515600" cy="71538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Мы не стоим на месте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0889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11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9387840" cy="245059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Моделирование шумов и разного качества, громкости. Доработка моделей.</a:t>
            </a:r>
          </a:p>
          <a:p>
            <a:r>
              <a:rPr lang="ru-RU" b="1" dirty="0"/>
              <a:t>Интонационный анализ</a:t>
            </a:r>
          </a:p>
          <a:p>
            <a:r>
              <a:rPr lang="ru-RU" b="1" dirty="0"/>
              <a:t>Анализ посторонних звуков</a:t>
            </a:r>
          </a:p>
          <a:p>
            <a:r>
              <a:rPr lang="ru-RU" b="1" dirty="0"/>
              <a:t>Сохранение данных для расширенной аналитики</a:t>
            </a:r>
          </a:p>
          <a:p>
            <a:r>
              <a:rPr lang="ru-RU" b="1" dirty="0"/>
              <a:t>Переобучение на ошибках</a:t>
            </a:r>
            <a:endParaRPr lang="en-GB" b="1" dirty="0"/>
          </a:p>
          <a:p>
            <a:r>
              <a:rPr lang="ru-RU" b="1" dirty="0"/>
              <a:t>Идентификация по голосу</a:t>
            </a: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0844" y="5208494"/>
            <a:ext cx="4754880" cy="56388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Рабочая группа</a:t>
            </a:r>
            <a:endParaRPr lang="en-US" dirty="0"/>
          </a:p>
        </p:txBody>
      </p:sp>
      <p:sp>
        <p:nvSpPr>
          <p:cNvPr id="6" name="Нижний колонтитул 11">
            <a:extLst>
              <a:ext uri="{FF2B5EF4-FFF2-40B4-BE49-F238E27FC236}">
                <a16:creationId xmlns:a16="http://schemas.microsoft.com/office/drawing/2014/main" id="{0E8AC285-1FAA-F100-B948-25274D25B93B}"/>
              </a:ext>
            </a:extLst>
          </p:cNvPr>
          <p:cNvSpPr txBox="1">
            <a:spLocks/>
          </p:cNvSpPr>
          <p:nvPr/>
        </p:nvSpPr>
        <p:spPr>
          <a:xfrm>
            <a:off x="411479" y="301752"/>
            <a:ext cx="6385105" cy="1963776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FF0000"/>
                </a:solidFill>
              </a:rPr>
              <a:t>Спасибо за внимание не надо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QR-</a:t>
            </a:r>
            <a:r>
              <a:rPr lang="ru-RU" b="1" dirty="0">
                <a:solidFill>
                  <a:srgbClr val="FF0000"/>
                </a:solidFill>
              </a:rPr>
              <a:t>код на проект в </a:t>
            </a:r>
            <a:r>
              <a:rPr lang="en-GB" b="1" dirty="0">
                <a:solidFill>
                  <a:srgbClr val="FF0000"/>
                </a:solidFill>
              </a:rPr>
              <a:t>GIT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Контакты (ты, Евгений?, я)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КНИИТМУ с лого, кстати, надо на каждой странице.</a:t>
            </a:r>
          </a:p>
          <a:p>
            <a:r>
              <a:rPr lang="ru-RU" b="1" dirty="0">
                <a:solidFill>
                  <a:srgbClr val="FF0000"/>
                </a:solidFill>
              </a:rPr>
              <a:t>Тут и на </a:t>
            </a:r>
            <a:r>
              <a:rPr lang="ru-RU" b="1" dirty="0" err="1">
                <a:solidFill>
                  <a:srgbClr val="FF0000"/>
                </a:solidFill>
              </a:rPr>
              <a:t>титульнике</a:t>
            </a:r>
            <a:r>
              <a:rPr lang="ru-RU" b="1" dirty="0">
                <a:solidFill>
                  <a:srgbClr val="FF0000"/>
                </a:solidFill>
              </a:rPr>
              <a:t> выделить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Было бы супер использовать корпоративные цвета КНИИТМУ во всех наших </a:t>
            </a:r>
            <a:r>
              <a:rPr lang="ru-RU" b="1" dirty="0" err="1">
                <a:solidFill>
                  <a:srgbClr val="FF0000"/>
                </a:solidFill>
              </a:rPr>
              <a:t>презнтациях</a:t>
            </a:r>
            <a:r>
              <a:rPr lang="ru-RU" b="1" dirty="0">
                <a:solidFill>
                  <a:srgbClr val="FF0000"/>
                </a:solidFill>
              </a:rPr>
              <a:t> и делать их в едином стиле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 и цель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Сотрудники транспортной сети не всегда сообщают вовремя о возникших проблемах/инцидентах</a:t>
            </a:r>
          </a:p>
          <a:p>
            <a:r>
              <a:rPr lang="ru-RU" sz="2400" dirty="0"/>
              <a:t>Задержки начала решения инцидентов приводят к убыткам</a:t>
            </a:r>
          </a:p>
          <a:p>
            <a:r>
              <a:rPr lang="ru-RU" sz="2400" dirty="0"/>
              <a:t>Цель проекта за счет внедрения ИИ уменьшить время выявления инцидентов.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Используем звук переговоров сотрудников</a:t>
            </a:r>
          </a:p>
          <a:p>
            <a:r>
              <a:rPr lang="ru-RU" sz="2400" dirty="0"/>
              <a:t>Переводим речь в текст</a:t>
            </a:r>
          </a:p>
          <a:p>
            <a:r>
              <a:rPr lang="ru-RU" sz="2400" dirty="0"/>
              <a:t>Проводим анализ текста и звука для сигнализации о возможно инциденте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0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Метрики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>
                <a:solidFill>
                  <a:srgbClr val="FF0000"/>
                </a:solidFill>
              </a:rPr>
              <a:t>Бизнес метрика: самая суть</a:t>
            </a:r>
          </a:p>
          <a:p>
            <a:r>
              <a:rPr lang="en-GB" sz="2400" dirty="0">
                <a:solidFill>
                  <a:srgbClr val="FF0000"/>
                </a:solidFill>
              </a:rPr>
              <a:t>ML </a:t>
            </a:r>
            <a:r>
              <a:rPr lang="ru-RU" sz="2400" dirty="0">
                <a:solidFill>
                  <a:srgbClr val="FF0000"/>
                </a:solidFill>
              </a:rPr>
              <a:t>метрика: ….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2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E4B6F0-9BE5-1E5C-727E-2E09C897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88" y="1077191"/>
            <a:ext cx="9136423" cy="47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394065" cy="274320"/>
          </a:xfrm>
        </p:spPr>
        <p:txBody>
          <a:bodyPr/>
          <a:lstStyle/>
          <a:p>
            <a:r>
              <a:rPr lang="ru-RU" b="1" dirty="0"/>
              <a:t>Голосовые технологии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9862" y="1013205"/>
            <a:ext cx="4846320" cy="1682749"/>
          </a:xfrm>
        </p:spPr>
        <p:txBody>
          <a:bodyPr/>
          <a:lstStyle/>
          <a:p>
            <a:r>
              <a:rPr lang="ru-RU" dirty="0"/>
              <a:t>речь</a:t>
            </a:r>
            <a:br>
              <a:rPr lang="ru-RU" dirty="0"/>
            </a:br>
            <a:r>
              <a:rPr lang="ru-RU" dirty="0"/>
              <a:t>в</a:t>
            </a:r>
            <a:br>
              <a:rPr lang="ru-RU" dirty="0"/>
            </a:br>
            <a:r>
              <a:rPr lang="ru-RU" dirty="0"/>
              <a:t>голос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595537" y="2310127"/>
            <a:ext cx="5004701" cy="771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Yandex</a:t>
            </a:r>
            <a:r>
              <a:rPr lang="en-US" sz="2400" dirty="0"/>
              <a:t> </a:t>
            </a:r>
            <a:r>
              <a:rPr lang="en-US" sz="2400" dirty="0" err="1"/>
              <a:t>SpeechKit</a:t>
            </a:r>
            <a:r>
              <a:rPr lang="en-US" sz="2400" dirty="0"/>
              <a:t> (online)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29873" r="27650" b="24320"/>
          <a:stretch/>
        </p:blipFill>
        <p:spPr>
          <a:xfrm>
            <a:off x="5610225" y="2023275"/>
            <a:ext cx="1009650" cy="119836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64" y="3520714"/>
            <a:ext cx="941504" cy="907268"/>
          </a:xfrm>
          <a:prstGeom prst="rect">
            <a:avLst/>
          </a:prstGeom>
        </p:spPr>
      </p:pic>
      <p:sp>
        <p:nvSpPr>
          <p:cNvPr id="17" name="Текст 4"/>
          <p:cNvSpPr>
            <a:spLocks noGrp="1"/>
          </p:cNvSpPr>
          <p:nvPr>
            <p:ph type="body" sz="quarter" idx="13"/>
          </p:nvPr>
        </p:nvSpPr>
        <p:spPr>
          <a:xfrm>
            <a:off x="6720574" y="3656328"/>
            <a:ext cx="5004701" cy="771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Whisper</a:t>
            </a:r>
            <a:r>
              <a:rPr lang="ru-RU" sz="2400" dirty="0"/>
              <a:t> </a:t>
            </a:r>
            <a:r>
              <a:rPr lang="en-US" sz="2400" dirty="0"/>
              <a:t>(offline)</a:t>
            </a:r>
            <a:endParaRPr lang="ru-RU" sz="24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13" y="4969510"/>
            <a:ext cx="990746" cy="954719"/>
          </a:xfrm>
          <a:prstGeom prst="rect">
            <a:avLst/>
          </a:prstGeom>
        </p:spPr>
      </p:pic>
      <p:sp>
        <p:nvSpPr>
          <p:cNvPr id="19" name="Текст 4"/>
          <p:cNvSpPr>
            <a:spLocks noGrp="1"/>
          </p:cNvSpPr>
          <p:nvPr>
            <p:ph type="body" sz="quarter" idx="13"/>
          </p:nvPr>
        </p:nvSpPr>
        <p:spPr>
          <a:xfrm>
            <a:off x="6720574" y="5061042"/>
            <a:ext cx="5004701" cy="771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Vosk</a:t>
            </a:r>
            <a:r>
              <a:rPr lang="ru-RU" sz="2400" dirty="0"/>
              <a:t> </a:t>
            </a:r>
            <a:r>
              <a:rPr lang="en-US" sz="2400" dirty="0"/>
              <a:t>(offline)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18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394065" cy="274320"/>
          </a:xfrm>
        </p:spPr>
        <p:txBody>
          <a:bodyPr/>
          <a:lstStyle/>
          <a:p>
            <a:r>
              <a:rPr lang="ru-RU" b="1" dirty="0"/>
              <a:t>Голосовые технологии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2384" y="1626269"/>
            <a:ext cx="4846320" cy="1682749"/>
          </a:xfrm>
        </p:spPr>
        <p:txBody>
          <a:bodyPr/>
          <a:lstStyle/>
          <a:p>
            <a:r>
              <a:rPr lang="ru-RU" dirty="0" err="1"/>
              <a:t>ЯЗЫКовые</a:t>
            </a:r>
            <a:br>
              <a:rPr lang="ru-RU" dirty="0"/>
            </a:br>
            <a:r>
              <a:rPr lang="ru-RU" dirty="0"/>
              <a:t>модели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595537" y="2310127"/>
            <a:ext cx="5004701" cy="771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Yandex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SpeechKit</a:t>
            </a:r>
            <a:r>
              <a:rPr lang="en-US" sz="2400" dirty="0">
                <a:solidFill>
                  <a:srgbClr val="FF0000"/>
                </a:solidFill>
              </a:rPr>
              <a:t> (online)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29873" r="27650" b="24320"/>
          <a:stretch/>
        </p:blipFill>
        <p:spPr>
          <a:xfrm>
            <a:off x="5610225" y="2023275"/>
            <a:ext cx="1009650" cy="119836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64" y="3520714"/>
            <a:ext cx="941504" cy="907268"/>
          </a:xfrm>
          <a:prstGeom prst="rect">
            <a:avLst/>
          </a:prstGeom>
        </p:spPr>
      </p:pic>
      <p:sp>
        <p:nvSpPr>
          <p:cNvPr id="17" name="Текст 4"/>
          <p:cNvSpPr>
            <a:spLocks noGrp="1"/>
          </p:cNvSpPr>
          <p:nvPr>
            <p:ph type="body" sz="quarter" idx="13"/>
          </p:nvPr>
        </p:nvSpPr>
        <p:spPr>
          <a:xfrm>
            <a:off x="6720574" y="3656328"/>
            <a:ext cx="5004701" cy="771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Whisper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(offline)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13" y="4969510"/>
            <a:ext cx="990746" cy="954719"/>
          </a:xfrm>
          <a:prstGeom prst="rect">
            <a:avLst/>
          </a:prstGeom>
        </p:spPr>
      </p:pic>
      <p:sp>
        <p:nvSpPr>
          <p:cNvPr id="19" name="Текст 4"/>
          <p:cNvSpPr>
            <a:spLocks noGrp="1"/>
          </p:cNvSpPr>
          <p:nvPr>
            <p:ph type="body" sz="quarter" idx="13"/>
          </p:nvPr>
        </p:nvSpPr>
        <p:spPr>
          <a:xfrm>
            <a:off x="6720574" y="5061042"/>
            <a:ext cx="5004701" cy="771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Vosk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(offline)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Нижний колонтитул 11">
            <a:extLst>
              <a:ext uri="{FF2B5EF4-FFF2-40B4-BE49-F238E27FC236}">
                <a16:creationId xmlns:a16="http://schemas.microsoft.com/office/drawing/2014/main" id="{70F82698-120D-0941-55A5-3CAAF6216D32}"/>
              </a:ext>
            </a:extLst>
          </p:cNvPr>
          <p:cNvSpPr txBox="1">
            <a:spLocks/>
          </p:cNvSpPr>
          <p:nvPr/>
        </p:nvSpPr>
        <p:spPr>
          <a:xfrm>
            <a:off x="10265795" y="513882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FF0000"/>
                </a:solidFill>
              </a:rPr>
              <a:t>Страницы не надо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3" name="Нижний колонтитул 11">
            <a:extLst>
              <a:ext uri="{FF2B5EF4-FFF2-40B4-BE49-F238E27FC236}">
                <a16:creationId xmlns:a16="http://schemas.microsoft.com/office/drawing/2014/main" id="{3751A620-A6D3-B9D7-C58B-0B69C8C31787}"/>
              </a:ext>
            </a:extLst>
          </p:cNvPr>
          <p:cNvSpPr txBox="1">
            <a:spLocks/>
          </p:cNvSpPr>
          <p:nvPr/>
        </p:nvSpPr>
        <p:spPr>
          <a:xfrm>
            <a:off x="3612710" y="608076"/>
            <a:ext cx="5655981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>
                <a:solidFill>
                  <a:srgbClr val="FF0000"/>
                </a:solidFill>
              </a:rPr>
              <a:t>Нужто</a:t>
            </a:r>
            <a:r>
              <a:rPr lang="ru-RU" b="1" dirty="0">
                <a:solidFill>
                  <a:srgbClr val="FF0000"/>
                </a:solidFill>
              </a:rPr>
              <a:t> рассказать как </a:t>
            </a:r>
            <a:r>
              <a:rPr lang="ru-RU" b="1" dirty="0" err="1">
                <a:solidFill>
                  <a:srgbClr val="FF0000"/>
                </a:solidFill>
              </a:rPr>
              <a:t>подготовливались</a:t>
            </a:r>
            <a:r>
              <a:rPr lang="ru-RU" b="1" dirty="0">
                <a:solidFill>
                  <a:srgbClr val="FF0000"/>
                </a:solidFill>
              </a:rPr>
              <a:t> данные в пет-проекте (у нас же нет настоящих пока)</a:t>
            </a:r>
          </a:p>
          <a:p>
            <a:r>
              <a:rPr lang="ru-RU" b="1" dirty="0">
                <a:solidFill>
                  <a:srgbClr val="FF0000"/>
                </a:solidFill>
              </a:rPr>
              <a:t>И что данные разделены на обучение и тест (или как там было решено, не помню)</a:t>
            </a:r>
          </a:p>
        </p:txBody>
      </p:sp>
    </p:spTree>
    <p:extLst>
      <p:ext uri="{BB962C8B-B14F-4D97-AF65-F5344CB8AC3E}">
        <p14:creationId xmlns:p14="http://schemas.microsoft.com/office/powerpoint/2010/main" val="34692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метрики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9</a:t>
            </a:fld>
            <a:endParaRPr lang="ru-RU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575559" y="2724150"/>
          <a:ext cx="770191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ижний колонтитул 11">
            <a:extLst>
              <a:ext uri="{FF2B5EF4-FFF2-40B4-BE49-F238E27FC236}">
                <a16:creationId xmlns:a16="http://schemas.microsoft.com/office/drawing/2014/main" id="{3751A620-A6D3-B9D7-C58B-0B69C8C31787}"/>
              </a:ext>
            </a:extLst>
          </p:cNvPr>
          <p:cNvSpPr txBox="1">
            <a:spLocks/>
          </p:cNvSpPr>
          <p:nvPr/>
        </p:nvSpPr>
        <p:spPr>
          <a:xfrm>
            <a:off x="3612710" y="608076"/>
            <a:ext cx="5655981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FF0000"/>
                </a:solidFill>
              </a:rPr>
              <a:t>Показал бы тут метрику </a:t>
            </a:r>
            <a:r>
              <a:rPr lang="en-GB" b="1" dirty="0">
                <a:solidFill>
                  <a:srgbClr val="FF0000"/>
                </a:solidFill>
              </a:rPr>
              <a:t>BLEU </a:t>
            </a:r>
            <a:r>
              <a:rPr lang="ru-RU" b="1" dirty="0">
                <a:solidFill>
                  <a:srgbClr val="FF0000"/>
                </a:solidFill>
              </a:rPr>
              <a:t>для речи и Точность </a:t>
            </a:r>
            <a:r>
              <a:rPr lang="en-GB" b="1" dirty="0" err="1">
                <a:solidFill>
                  <a:srgbClr val="FF0000"/>
                </a:solidFill>
              </a:rPr>
              <a:t>д</a:t>
            </a:r>
            <a:r>
              <a:rPr lang="ru-RU" b="1" dirty="0">
                <a:solidFill>
                  <a:srgbClr val="FF0000"/>
                </a:solidFill>
              </a:rPr>
              <a:t>ля </a:t>
            </a:r>
            <a:r>
              <a:rPr lang="en-GB" b="1" dirty="0">
                <a:solidFill>
                  <a:srgbClr val="FF0000"/>
                </a:solidFill>
              </a:rPr>
              <a:t>NLP </a:t>
            </a:r>
            <a:r>
              <a:rPr lang="ru-RU" b="1" dirty="0">
                <a:solidFill>
                  <a:srgbClr val="FF0000"/>
                </a:solidFill>
              </a:rPr>
              <a:t>на двух столбчатых диаграммах</a:t>
            </a:r>
          </a:p>
          <a:p>
            <a:r>
              <a:rPr lang="ru-RU" b="1" dirty="0">
                <a:solidFill>
                  <a:srgbClr val="FF0000"/>
                </a:solidFill>
              </a:rPr>
              <a:t>Названия сократить (пример, </a:t>
            </a:r>
            <a:r>
              <a:rPr lang="en-GB" b="1" dirty="0">
                <a:solidFill>
                  <a:srgbClr val="FF0000"/>
                </a:solidFill>
              </a:rPr>
              <a:t>Yandex, whisper L, Whisper XS,  </a:t>
            </a:r>
            <a:r>
              <a:rPr lang="en-GB" b="1" dirty="0" err="1">
                <a:solidFill>
                  <a:srgbClr val="FF0000"/>
                </a:solidFill>
              </a:rPr>
              <a:t>Vosk</a:t>
            </a:r>
            <a:r>
              <a:rPr lang="en-GB" b="1" dirty="0">
                <a:solidFill>
                  <a:srgbClr val="FF0000"/>
                </a:solidFill>
              </a:rPr>
              <a:t> L)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Отсортировать по убыванию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Добавить горизонтальную сетку и/или изменить масштаб на </a:t>
            </a:r>
            <a:r>
              <a:rPr lang="en-GB" b="1" dirty="0">
                <a:solidFill>
                  <a:srgbClr val="FF0000"/>
                </a:solidFill>
              </a:rPr>
              <a:t>[0.4 : 0.8]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Для </a:t>
            </a:r>
            <a:r>
              <a:rPr lang="en-GB" b="1" dirty="0">
                <a:solidFill>
                  <a:srgbClr val="FF0000"/>
                </a:solidFill>
              </a:rPr>
              <a:t>NLP </a:t>
            </a:r>
            <a:r>
              <a:rPr lang="ru-RU" b="1" dirty="0">
                <a:solidFill>
                  <a:srgbClr val="FF0000"/>
                </a:solidFill>
              </a:rPr>
              <a:t>нечто подобное</a:t>
            </a:r>
          </a:p>
        </p:txBody>
      </p:sp>
    </p:spTree>
    <p:extLst>
      <p:ext uri="{BB962C8B-B14F-4D97-AF65-F5344CB8AC3E}">
        <p14:creationId xmlns:p14="http://schemas.microsoft.com/office/powerpoint/2010/main" val="21068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Macintosh PowerPoint</Application>
  <PresentationFormat>Широкоэкранный</PresentationFormat>
  <Paragraphs>81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Голосовые технологии</vt:lpstr>
      <vt:lpstr>Проблема и цель</vt:lpstr>
      <vt:lpstr>Решение</vt:lpstr>
      <vt:lpstr>Метрики</vt:lpstr>
      <vt:lpstr>Презентация PowerPoint</vt:lpstr>
      <vt:lpstr>речь в голос</vt:lpstr>
      <vt:lpstr>ЯЗЫКовые модели</vt:lpstr>
      <vt:lpstr>Презентация PowerPoint</vt:lpstr>
      <vt:lpstr>Результаты метрики</vt:lpstr>
      <vt:lpstr>Результаты NLP части:</vt:lpstr>
      <vt:lpstr>Мы не стоим на месте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2023-11-09T19:08:55Z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