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7" r:id="rId6"/>
    <p:sldId id="290" r:id="rId7"/>
    <p:sldId id="291" r:id="rId8"/>
    <p:sldId id="292" r:id="rId9"/>
    <p:sldId id="289" r:id="rId10"/>
    <p:sldId id="294" r:id="rId11"/>
    <p:sldId id="288" r:id="rId12"/>
    <p:sldId id="276" r:id="rId13"/>
    <p:sldId id="274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E"/>
    <a:srgbClr val="D8BEB2"/>
    <a:srgbClr val="00539A"/>
    <a:srgbClr val="005EAC"/>
    <a:srgbClr val="0069C0"/>
    <a:srgbClr val="753F2D"/>
    <a:srgbClr val="5E3324"/>
    <a:srgbClr val="8A4C34"/>
    <a:srgbClr val="815550"/>
    <a:srgbClr val="A35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9"/>
    <p:restoredTop sz="96327"/>
  </p:normalViewPr>
  <p:slideViewPr>
    <p:cSldViewPr snapToGrid="0">
      <p:cViewPr>
        <p:scale>
          <a:sx n="66" d="100"/>
          <a:sy n="66" d="100"/>
        </p:scale>
        <p:origin x="1326" y="99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Whisper L</c:v>
                </c:pt>
                <c:pt idx="1">
                  <c:v>Whisper M</c:v>
                </c:pt>
                <c:pt idx="2">
                  <c:v>Whisper S</c:v>
                </c:pt>
                <c:pt idx="3">
                  <c:v>Yandex</c:v>
                </c:pt>
                <c:pt idx="4">
                  <c:v>Whisper B</c:v>
                </c:pt>
                <c:pt idx="5">
                  <c:v>Vosk RU S</c:v>
                </c:pt>
                <c:pt idx="6">
                  <c:v>Vosk RU L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0.69</c:v>
                </c:pt>
                <c:pt idx="1">
                  <c:v>0.69</c:v>
                </c:pt>
                <c:pt idx="2">
                  <c:v>0.67</c:v>
                </c:pt>
                <c:pt idx="3">
                  <c:v>0.64</c:v>
                </c:pt>
                <c:pt idx="4">
                  <c:v>0.64</c:v>
                </c:pt>
                <c:pt idx="5">
                  <c:v>0.56999999999999995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1"/>
        <c:lblAlgn val="ctr"/>
        <c:lblOffset val="100"/>
        <c:noMultiLvlLbl val="0"/>
      </c:catAx>
      <c:valAx>
        <c:axId val="662623615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13.11.2023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13.11.2023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474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51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1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77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72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256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49" y="1764523"/>
            <a:ext cx="9039454" cy="10302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8000" b="1" dirty="0"/>
              <a:t>Голосовые</a:t>
            </a:r>
            <a:br>
              <a:rPr lang="ru-RU" sz="8000" b="1" dirty="0"/>
            </a:br>
            <a:r>
              <a:rPr lang="ru-RU" sz="8000" b="1" dirty="0"/>
              <a:t>технологии</a:t>
            </a:r>
            <a:endParaRPr lang="ru-RU" sz="4400" b="1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630" y="5388146"/>
            <a:ext cx="548640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Рабочая группа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65100" y="173651"/>
            <a:ext cx="1054100" cy="7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11">
            <a:extLst>
              <a:ext uri="{FF2B5EF4-FFF2-40B4-BE49-F238E27FC236}">
                <a16:creationId xmlns:a16="http://schemas.microsoft.com/office/drawing/2014/main" id="{0E8AC285-1FAA-F100-B948-25274D25B93B}"/>
              </a:ext>
            </a:extLst>
          </p:cNvPr>
          <p:cNvSpPr txBox="1">
            <a:spLocks/>
          </p:cNvSpPr>
          <p:nvPr/>
        </p:nvSpPr>
        <p:spPr>
          <a:xfrm>
            <a:off x="491187" y="3736310"/>
            <a:ext cx="6385105" cy="3508248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qrcoder.ru/code/?https%3A%2F%2Fgithub.com%2Fdmitrii-naumenko%2FPet_STT_NLP&amp;8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7" y="48928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3829243" y="3981949"/>
            <a:ext cx="6094097" cy="2102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smtClean="0"/>
              <a:t>Мелкумян Денис Тигранович</a:t>
            </a:r>
            <a:r>
              <a:rPr lang="en-US" sz="2400" b="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/>
              <a:t>Науменко Дмитрий Сергеевич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err="1"/>
              <a:t>Шебардин</a:t>
            </a:r>
            <a:r>
              <a:rPr lang="ru-RU" sz="2400" b="0" dirty="0"/>
              <a:t> Евгений </a:t>
            </a:r>
            <a:r>
              <a:rPr lang="ru-RU" sz="2400" b="0" dirty="0" smtClean="0"/>
              <a:t>Геннадьевич</a:t>
            </a:r>
            <a:endParaRPr lang="en-US" sz="2000" b="0" dirty="0" smtClean="0"/>
          </a:p>
          <a:p>
            <a:endParaRPr lang="ru-RU" sz="2800" b="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62500"/>
          <a:stretch/>
        </p:blipFill>
        <p:spPr>
          <a:xfrm>
            <a:off x="1210159" y="4062710"/>
            <a:ext cx="2099098" cy="157632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896503" y="5600748"/>
            <a:ext cx="2527424" cy="78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АО «КНИИТМУ»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 и цель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Сотрудники транспортной сети не всегда сообщают вовремя о возникших проблемах/инцидентах</a:t>
            </a:r>
          </a:p>
          <a:p>
            <a:r>
              <a:rPr lang="ru-RU" sz="2400" dirty="0"/>
              <a:t>Задержки начала решения инцидентов приводят к убыткам</a:t>
            </a:r>
          </a:p>
          <a:p>
            <a:r>
              <a:rPr lang="ru-RU" sz="2400" dirty="0"/>
              <a:t>Цель проекта за счет внедрения ИИ уменьшить время выявления инцидентов.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Используем звук переговоров сотрудников</a:t>
            </a:r>
          </a:p>
          <a:p>
            <a:r>
              <a:rPr lang="ru-RU" sz="2400" dirty="0"/>
              <a:t>Переводим речь в текст</a:t>
            </a:r>
          </a:p>
          <a:p>
            <a:r>
              <a:rPr lang="ru-RU" sz="2400" dirty="0"/>
              <a:t>Проводим анализ текста и звука для сигнализации о </a:t>
            </a:r>
            <a:r>
              <a:rPr lang="ru-RU" sz="2400" dirty="0" smtClean="0"/>
              <a:t>возможном </a:t>
            </a:r>
            <a:r>
              <a:rPr lang="ru-RU" sz="2400" dirty="0"/>
              <a:t>инциденте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Метрики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>
                <a:solidFill>
                  <a:srgbClr val="FF0000"/>
                </a:solidFill>
              </a:rPr>
              <a:t>Бизнес метрика: самая суть</a:t>
            </a:r>
          </a:p>
          <a:p>
            <a:r>
              <a:rPr lang="en-GB" sz="2400" dirty="0">
                <a:solidFill>
                  <a:srgbClr val="FF0000"/>
                </a:solidFill>
              </a:rPr>
              <a:t>ML </a:t>
            </a:r>
            <a:r>
              <a:rPr lang="ru-RU" sz="2400" dirty="0">
                <a:solidFill>
                  <a:srgbClr val="FF0000"/>
                </a:solidFill>
              </a:rPr>
              <a:t>метрика: ….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347"/>
            <a:ext cx="12192000" cy="5811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732" y="977153"/>
            <a:ext cx="9994535" cy="48209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3" name="Нижний колонтитул 11">
            <a:extLst>
              <a:ext uri="{FF2B5EF4-FFF2-40B4-BE49-F238E27FC236}">
                <a16:creationId xmlns:a16="http://schemas.microsoft.com/office/drawing/2014/main" id="{3751A620-A6D3-B9D7-C58B-0B69C8C31787}"/>
              </a:ext>
            </a:extLst>
          </p:cNvPr>
          <p:cNvSpPr txBox="1">
            <a:spLocks/>
          </p:cNvSpPr>
          <p:nvPr/>
        </p:nvSpPr>
        <p:spPr>
          <a:xfrm>
            <a:off x="3612710" y="608076"/>
            <a:ext cx="5655981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>
                <a:solidFill>
                  <a:srgbClr val="FF0000"/>
                </a:solidFill>
              </a:rPr>
              <a:t>Нужто</a:t>
            </a:r>
            <a:r>
              <a:rPr lang="ru-RU" b="1" dirty="0">
                <a:solidFill>
                  <a:srgbClr val="FF0000"/>
                </a:solidFill>
              </a:rPr>
              <a:t> рассказать как </a:t>
            </a:r>
            <a:r>
              <a:rPr lang="ru-RU" b="1" dirty="0" err="1">
                <a:solidFill>
                  <a:srgbClr val="FF0000"/>
                </a:solidFill>
              </a:rPr>
              <a:t>подготовливались</a:t>
            </a:r>
            <a:r>
              <a:rPr lang="ru-RU" b="1" dirty="0">
                <a:solidFill>
                  <a:srgbClr val="FF0000"/>
                </a:solidFill>
              </a:rPr>
              <a:t> данные в пет-проекте (у нас же нет настоящих пока)</a:t>
            </a:r>
          </a:p>
          <a:p>
            <a:r>
              <a:rPr lang="ru-RU" b="1" dirty="0">
                <a:solidFill>
                  <a:srgbClr val="FF0000"/>
                </a:solidFill>
              </a:rPr>
              <a:t>И что данные разделены на обучение и тест (или как там было решено, не помню)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метрики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7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697020062"/>
              </p:ext>
            </p:extLst>
          </p:nvPr>
        </p:nvGraphicFramePr>
        <p:xfrm>
          <a:off x="2575559" y="2724150"/>
          <a:ext cx="770191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79" y="3177450"/>
            <a:ext cx="11091134" cy="23268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Учитывая, что в пробной выборке нет дисбаланса классов, то для простоты </a:t>
            </a:r>
            <a:r>
              <a:rPr lang="ru-RU" dirty="0" err="1"/>
              <a:t>использвоали</a:t>
            </a:r>
            <a:r>
              <a:rPr lang="ru-RU" dirty="0"/>
              <a:t> метрику </a:t>
            </a:r>
            <a:r>
              <a:rPr lang="ru-RU" dirty="0" err="1"/>
              <a:t>Accuracy</a:t>
            </a:r>
            <a:endParaRPr lang="ru-RU" dirty="0"/>
          </a:p>
          <a:p>
            <a:r>
              <a:rPr lang="ru-RU" dirty="0"/>
              <a:t>Простые методы на основе мешка слов имеют точность 0.77</a:t>
            </a:r>
          </a:p>
          <a:p>
            <a:r>
              <a:rPr lang="ru-RU" dirty="0" err="1"/>
              <a:t>Дообученный</a:t>
            </a:r>
            <a:r>
              <a:rPr lang="ru-RU" dirty="0"/>
              <a:t> BERT - </a:t>
            </a:r>
            <a:r>
              <a:rPr lang="ru-RU" b="1" dirty="0"/>
              <a:t>0.83</a:t>
            </a:r>
            <a:r>
              <a:rPr lang="ru-RU" dirty="0"/>
              <a:t>. Для раскрытия возможностей модели нужно больше данных (для проверки концепции использовалось 600 строк)</a:t>
            </a:r>
          </a:p>
          <a:p>
            <a:r>
              <a:rPr lang="ru-RU" dirty="0"/>
              <a:t>Значимо увеличить качество можно за счет хорошо подготовленных данных для обучения, используемых в реальной задаче.</a:t>
            </a:r>
          </a:p>
        </p:txBody>
      </p:sp>
      <p:sp>
        <p:nvSpPr>
          <p:cNvPr id="3" name="Нижний колонтитул 11">
            <a:extLst>
              <a:ext uri="{FF2B5EF4-FFF2-40B4-BE49-F238E27FC236}">
                <a16:creationId xmlns:a16="http://schemas.microsoft.com/office/drawing/2014/main" id="{C70E479A-3002-72BD-FC1A-493A3A1628A4}"/>
              </a:ext>
            </a:extLst>
          </p:cNvPr>
          <p:cNvSpPr txBox="1">
            <a:spLocks/>
          </p:cNvSpPr>
          <p:nvPr/>
        </p:nvSpPr>
        <p:spPr>
          <a:xfrm>
            <a:off x="4112297" y="882396"/>
            <a:ext cx="2291963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FF0000"/>
                </a:solidFill>
              </a:rPr>
              <a:t>Перенесено на предыдущий слайд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696122"/>
            <a:ext cx="10515600" cy="71538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Мы не стоим на месте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0889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9387840" cy="245059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Моделирование шумов и разного качества, громкости. Доработка моделей.</a:t>
            </a:r>
          </a:p>
          <a:p>
            <a:r>
              <a:rPr lang="ru-RU" b="1" dirty="0"/>
              <a:t>Интонационный анализ</a:t>
            </a:r>
          </a:p>
          <a:p>
            <a:r>
              <a:rPr lang="ru-RU" b="1" dirty="0"/>
              <a:t>Анализ посторонних звуков</a:t>
            </a:r>
          </a:p>
          <a:p>
            <a:r>
              <a:rPr lang="ru-RU" b="1" dirty="0"/>
              <a:t>Сохранение данных для расширенной аналитики</a:t>
            </a:r>
          </a:p>
          <a:p>
            <a:r>
              <a:rPr lang="ru-RU" b="1" dirty="0"/>
              <a:t>Переобучение на ошибках</a:t>
            </a:r>
            <a:endParaRPr lang="en-GB" b="1" dirty="0"/>
          </a:p>
          <a:p>
            <a:r>
              <a:rPr lang="ru-RU" b="1" dirty="0"/>
              <a:t>Идентификация по голосу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209" y="41709"/>
            <a:ext cx="923097" cy="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http://purl.org/dc/elements/1.1/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Широкоэкранный</PresentationFormat>
  <Paragraphs>57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Голосовые технологии</vt:lpstr>
      <vt:lpstr>Проблема и цель</vt:lpstr>
      <vt:lpstr>Решение</vt:lpstr>
      <vt:lpstr>Метрики</vt:lpstr>
      <vt:lpstr>Презентация PowerPoint</vt:lpstr>
      <vt:lpstr>Презентация PowerPoint</vt:lpstr>
      <vt:lpstr>Результаты метрики</vt:lpstr>
      <vt:lpstr>Результаты NLP части:</vt:lpstr>
      <vt:lpstr>Мы не стоим на месте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2023-11-13T12:58:53Z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