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3" r:id="rId5"/>
    <p:sldId id="277" r:id="rId6"/>
    <p:sldId id="290" r:id="rId7"/>
    <p:sldId id="291" r:id="rId8"/>
    <p:sldId id="292" r:id="rId9"/>
    <p:sldId id="289" r:id="rId10"/>
    <p:sldId id="294" r:id="rId11"/>
    <p:sldId id="288" r:id="rId12"/>
    <p:sldId id="276" r:id="rId13"/>
    <p:sldId id="274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7E"/>
    <a:srgbClr val="D8BEB2"/>
    <a:srgbClr val="00539A"/>
    <a:srgbClr val="005EAC"/>
    <a:srgbClr val="0069C0"/>
    <a:srgbClr val="753F2D"/>
    <a:srgbClr val="5E3324"/>
    <a:srgbClr val="8A4C34"/>
    <a:srgbClr val="815550"/>
    <a:srgbClr val="A35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9"/>
    <p:restoredTop sz="96327"/>
  </p:normalViewPr>
  <p:slideViewPr>
    <p:cSldViewPr snapToGrid="0">
      <p:cViewPr varScale="1">
        <p:scale>
          <a:sx n="98" d="100"/>
          <a:sy n="98" d="100"/>
        </p:scale>
        <p:origin x="90" y="294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Результат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Лист1!$A$2:$A$8</c:f>
              <c:strCache>
                <c:ptCount val="7"/>
                <c:pt idx="0">
                  <c:v>Whisper L</c:v>
                </c:pt>
                <c:pt idx="1">
                  <c:v>Whisper M</c:v>
                </c:pt>
                <c:pt idx="2">
                  <c:v>Whisper S</c:v>
                </c:pt>
                <c:pt idx="3">
                  <c:v>Yandex</c:v>
                </c:pt>
                <c:pt idx="4">
                  <c:v>Whisper B</c:v>
                </c:pt>
                <c:pt idx="5">
                  <c:v>Vosk RU S</c:v>
                </c:pt>
                <c:pt idx="6">
                  <c:v>Vosk RU L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0.69</c:v>
                </c:pt>
                <c:pt idx="1">
                  <c:v>0.69</c:v>
                </c:pt>
                <c:pt idx="2">
                  <c:v>0.67</c:v>
                </c:pt>
                <c:pt idx="3">
                  <c:v>0.64</c:v>
                </c:pt>
                <c:pt idx="4">
                  <c:v>0.64</c:v>
                </c:pt>
                <c:pt idx="5">
                  <c:v>0.56999999999999995</c:v>
                </c:pt>
                <c:pt idx="6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A4-4E29-800B-B430EE3D0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62629855"/>
        <c:axId val="662623615"/>
      </c:barChart>
      <c:catAx>
        <c:axId val="662629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2623615"/>
        <c:crosses val="autoZero"/>
        <c:auto val="1"/>
        <c:lblAlgn val="ctr"/>
        <c:lblOffset val="100"/>
        <c:noMultiLvlLbl val="0"/>
      </c:catAx>
      <c:valAx>
        <c:axId val="662623615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cross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62629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33718D35-8899-4D72-B2F6-81C9994431F3}" type="datetime1">
              <a:rPr lang="ru-RU" smtClean="0"/>
              <a:t>13.11.2023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6482836-E43C-41FF-A11B-3D8AB6E68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7E6C6CCF-08D6-46BC-A143-476DA6249026}" type="datetime1">
              <a:rPr lang="ru-RU" smtClean="0"/>
              <a:t>13.11.2023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CDE012-9E2E-4477-8B5C-4E7D4E9BCBA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10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8565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64748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4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75147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5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15160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6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4770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7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1726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8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52566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9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08263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ru-RU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Текст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rgbClr val="004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Текст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ru-RU" sz="2200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ru-RU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ru-RU" sz="1600" i="1"/>
            </a:lvl2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ru-RU" sz="2400">
                <a:solidFill>
                  <a:schemeClr val="bg1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rgbClr val="0045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светлые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(темная полоса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слева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>
              <a:solidFill>
                <a:schemeClr val="bg2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3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2649" y="1764523"/>
            <a:ext cx="9039454" cy="1030224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algn="ctr"/>
            <a:r>
              <a:rPr lang="ru-RU" sz="8000" b="1" dirty="0"/>
              <a:t>Голосовые</a:t>
            </a:r>
            <a:br>
              <a:rPr lang="ru-RU" sz="8000" b="1" dirty="0"/>
            </a:br>
            <a:r>
              <a:rPr lang="ru-RU" sz="8000" b="1" dirty="0"/>
              <a:t>технологии</a:t>
            </a:r>
            <a:endParaRPr lang="ru-RU" sz="4400" b="1" dirty="0"/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9630" y="5388146"/>
            <a:ext cx="5486400" cy="38404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Рабочая группа</a:t>
            </a: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65100" y="173651"/>
            <a:ext cx="1054100" cy="76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11">
            <a:extLst>
              <a:ext uri="{FF2B5EF4-FFF2-40B4-BE49-F238E27FC236}">
                <a16:creationId xmlns:a16="http://schemas.microsoft.com/office/drawing/2014/main" id="{0E8AC285-1FAA-F100-B948-25274D25B93B}"/>
              </a:ext>
            </a:extLst>
          </p:cNvPr>
          <p:cNvSpPr txBox="1">
            <a:spLocks/>
          </p:cNvSpPr>
          <p:nvPr/>
        </p:nvSpPr>
        <p:spPr>
          <a:xfrm>
            <a:off x="491187" y="3736310"/>
            <a:ext cx="6385105" cy="3508248"/>
          </a:xfrm>
          <a:prstGeom prst="rect">
            <a:avLst/>
          </a:prstGeom>
        </p:spPr>
        <p:txBody>
          <a:bodyPr rtlCol="0"/>
          <a:lstStyle>
            <a:defPPr rtl="0"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qrcoder.ru/code/?https%3A%2F%2Fgithub.com%2Fdmitrii-naumenko%2FPet_STT_NLP&amp;8&amp;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257" y="489289"/>
            <a:ext cx="31242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Текст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 txBox="1">
            <a:spLocks/>
          </p:cNvSpPr>
          <p:nvPr/>
        </p:nvSpPr>
        <p:spPr>
          <a:xfrm>
            <a:off x="3829243" y="3981949"/>
            <a:ext cx="6094097" cy="2102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 smtClean="0"/>
              <a:t>Мелкумян Денис Тигранович</a:t>
            </a:r>
            <a:r>
              <a:rPr lang="en-US" sz="2400" b="0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/>
              <a:t>Науменко Дмитрий Сергеевич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b="0" dirty="0" err="1"/>
              <a:t>Шебардин</a:t>
            </a:r>
            <a:r>
              <a:rPr lang="ru-RU" sz="2400" b="0" dirty="0"/>
              <a:t> Евгений </a:t>
            </a:r>
            <a:r>
              <a:rPr lang="ru-RU" sz="2400" b="0" dirty="0" smtClean="0"/>
              <a:t>Геннадьевич</a:t>
            </a:r>
            <a:endParaRPr lang="en-US" sz="2000" b="0" dirty="0" smtClean="0"/>
          </a:p>
          <a:p>
            <a:endParaRPr lang="ru-RU" sz="2800" b="0" dirty="0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2" r="62500"/>
          <a:stretch/>
        </p:blipFill>
        <p:spPr>
          <a:xfrm>
            <a:off x="1210159" y="4062710"/>
            <a:ext cx="2099098" cy="1576322"/>
          </a:xfrm>
          <a:prstGeom prst="rect">
            <a:avLst/>
          </a:prstGeom>
        </p:spPr>
      </p:pic>
      <p:sp>
        <p:nvSpPr>
          <p:cNvPr id="9" name="Текст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 txBox="1">
            <a:spLocks/>
          </p:cNvSpPr>
          <p:nvPr/>
        </p:nvSpPr>
        <p:spPr>
          <a:xfrm>
            <a:off x="1041826" y="5639032"/>
            <a:ext cx="2527424" cy="783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lang="ru-RU"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АО «КНИИТМУ»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Проблема и цель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876" y="2752849"/>
            <a:ext cx="10230522" cy="168275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dirty="0"/>
              <a:t>Сотрудники транспортной сети не всегда сообщают вовремя о возникших проблемах/инцидентах</a:t>
            </a:r>
          </a:p>
          <a:p>
            <a:r>
              <a:rPr lang="ru-RU" sz="2400" dirty="0"/>
              <a:t>Задержки начала решения инцидентов приводят к убыткам</a:t>
            </a:r>
          </a:p>
          <a:p>
            <a:r>
              <a:rPr lang="ru-RU" sz="2400" dirty="0"/>
              <a:t>Цель проекта за счет внедрения ИИ уменьшить время выявления инцидентов.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Решение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2876" y="2752849"/>
            <a:ext cx="10230522" cy="168275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dirty="0"/>
              <a:t>Используем звук переговоров сотрудников</a:t>
            </a:r>
          </a:p>
          <a:p>
            <a:r>
              <a:rPr lang="ru-RU" sz="2400" dirty="0"/>
              <a:t>Переводим речь в текст</a:t>
            </a:r>
          </a:p>
          <a:p>
            <a:r>
              <a:rPr lang="ru-RU" sz="2400" dirty="0"/>
              <a:t>Проводим анализ текста и звука для сигнализации о </a:t>
            </a:r>
            <a:r>
              <a:rPr lang="ru-RU" sz="2400" dirty="0" smtClean="0"/>
              <a:t>возможном </a:t>
            </a:r>
            <a:r>
              <a:rPr lang="ru-RU" sz="2400" dirty="0"/>
              <a:t>инциденте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0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smtClean="0"/>
              <a:t>Бизнес метрика</a:t>
            </a:r>
            <a:endParaRPr lang="ru-RU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  <p:sp>
        <p:nvSpPr>
          <p:cNvPr id="3" name="Текст 2"/>
          <p:cNvSpPr>
            <a:spLocks noGrp="1"/>
          </p:cNvSpPr>
          <p:nvPr>
            <p:ph type="body" sz="quarter" idx="15"/>
          </p:nvPr>
        </p:nvSpPr>
        <p:spPr>
          <a:xfrm>
            <a:off x="603504" y="2719963"/>
            <a:ext cx="5203909" cy="194931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Стремимся выразить в деньгах или ином целевом показателе качество работы системы.</a:t>
            </a:r>
          </a:p>
          <a:p>
            <a:pPr marL="0" indent="0">
              <a:buNone/>
            </a:pPr>
            <a:r>
              <a:rPr lang="ru-RU" dirty="0"/>
              <a:t>Бизнес метрика, характеризующая потери, связанные со временем обнаружения инцидентов и затратами отработки ложных регистраций</a:t>
            </a:r>
            <a:r>
              <a:rPr lang="ru-RU" dirty="0" smtClean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1026" name="Picture 2" descr="C=N_{TP} * c * T_{avg} + N_{FP}*c_{FN}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571" y="2764690"/>
            <a:ext cx="3721459" cy="32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92628" y="3258765"/>
            <a:ext cx="560313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err="1">
                <a:solidFill>
                  <a:schemeClr val="tx2"/>
                </a:solidFill>
              </a:rPr>
              <a:t>N_tp</a:t>
            </a:r>
            <a:r>
              <a:rPr lang="ru-RU" sz="1400" dirty="0">
                <a:solidFill>
                  <a:schemeClr val="tx2"/>
                </a:solidFill>
              </a:rPr>
              <a:t> - количество фактических выявленных инцидентов за период</a:t>
            </a:r>
          </a:p>
          <a:p>
            <a:r>
              <a:rPr lang="ru-RU" sz="1400" b="1" dirty="0">
                <a:solidFill>
                  <a:schemeClr val="tx2"/>
                </a:solidFill>
              </a:rPr>
              <a:t>с</a:t>
            </a:r>
            <a:r>
              <a:rPr lang="ru-RU" sz="1400" dirty="0">
                <a:solidFill>
                  <a:schemeClr val="tx2"/>
                </a:solidFill>
              </a:rPr>
              <a:t>, </a:t>
            </a:r>
            <a:r>
              <a:rPr lang="ru-RU" sz="1400" dirty="0" err="1">
                <a:solidFill>
                  <a:schemeClr val="tx2"/>
                </a:solidFill>
              </a:rPr>
              <a:t>руб</a:t>
            </a:r>
            <a:r>
              <a:rPr lang="ru-RU" sz="1400" dirty="0">
                <a:solidFill>
                  <a:schemeClr val="tx2"/>
                </a:solidFill>
              </a:rPr>
              <a:t>/час - средняя стоимость убытков, связанных с увеличением времени обнаружения инцидента на один час</a:t>
            </a:r>
          </a:p>
          <a:p>
            <a:r>
              <a:rPr lang="ru-RU" sz="1400" b="1" dirty="0" err="1">
                <a:solidFill>
                  <a:schemeClr val="tx2"/>
                </a:solidFill>
              </a:rPr>
              <a:t>T_avg</a:t>
            </a:r>
            <a:r>
              <a:rPr lang="ru-RU" sz="1400" dirty="0">
                <a:solidFill>
                  <a:schemeClr val="tx2"/>
                </a:solidFill>
              </a:rPr>
              <a:t>, ч - среднее время обнаружения инцидентов</a:t>
            </a:r>
          </a:p>
          <a:p>
            <a:r>
              <a:rPr lang="ru-RU" sz="1400" b="1" dirty="0" err="1">
                <a:solidFill>
                  <a:schemeClr val="tx2"/>
                </a:solidFill>
              </a:rPr>
              <a:t>N_fp</a:t>
            </a:r>
            <a:r>
              <a:rPr lang="ru-RU" sz="1400" dirty="0">
                <a:solidFill>
                  <a:schemeClr val="tx2"/>
                </a:solidFill>
              </a:rPr>
              <a:t> - количество ложно обнаруженных инцидентов</a:t>
            </a:r>
          </a:p>
          <a:p>
            <a:r>
              <a:rPr lang="ru-RU" sz="1400" b="1" dirty="0" err="1">
                <a:solidFill>
                  <a:schemeClr val="tx2"/>
                </a:solidFill>
              </a:rPr>
              <a:t>c_fn</a:t>
            </a:r>
            <a:r>
              <a:rPr lang="ru-RU" sz="1400" dirty="0">
                <a:solidFill>
                  <a:schemeClr val="tx2"/>
                </a:solidFill>
              </a:rPr>
              <a:t>, </a:t>
            </a:r>
            <a:r>
              <a:rPr lang="ru-RU" sz="1400" dirty="0" err="1">
                <a:solidFill>
                  <a:schemeClr val="tx2"/>
                </a:solidFill>
              </a:rPr>
              <a:t>руб</a:t>
            </a:r>
            <a:r>
              <a:rPr lang="ru-RU" sz="1400" dirty="0">
                <a:solidFill>
                  <a:schemeClr val="tx2"/>
                </a:solidFill>
              </a:rPr>
              <a:t> - стоимость </a:t>
            </a:r>
            <a:r>
              <a:rPr lang="ru-RU" sz="1400" dirty="0" smtClean="0">
                <a:solidFill>
                  <a:schemeClr val="tx2"/>
                </a:solidFill>
              </a:rPr>
              <a:t>отработки </a:t>
            </a:r>
            <a:r>
              <a:rPr lang="ru-RU" sz="1400" dirty="0" err="1" smtClean="0">
                <a:solidFill>
                  <a:schemeClr val="tx2"/>
                </a:solidFill>
              </a:rPr>
              <a:t>ложнообнаруженного</a:t>
            </a:r>
            <a:r>
              <a:rPr lang="ru-RU" sz="1400" dirty="0" smtClean="0">
                <a:solidFill>
                  <a:schemeClr val="tx2"/>
                </a:solidFill>
              </a:rPr>
              <a:t> </a:t>
            </a:r>
            <a:r>
              <a:rPr lang="ru-RU" sz="1400" dirty="0">
                <a:solidFill>
                  <a:schemeClr val="tx2"/>
                </a:solidFill>
              </a:rPr>
              <a:t>инцидента</a:t>
            </a:r>
          </a:p>
          <a:p>
            <a:endParaRPr lang="ru-RU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32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1347"/>
            <a:ext cx="12192000" cy="581106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576" y="1681989"/>
            <a:ext cx="8210638" cy="396048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977153"/>
            <a:ext cx="10515600" cy="57532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600" dirty="0" smtClean="0"/>
              <a:t>Бизнес метрика</a:t>
            </a:r>
            <a:endParaRPr lang="ru-RU" sz="3600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/>
        </p:nvGrpSpPr>
        <p:grpSpPr>
          <a:xfrm rot="10800000">
            <a:off x="330742" y="1577707"/>
            <a:ext cx="7200000" cy="1"/>
            <a:chOff x="2077471" y="5539116"/>
            <a:chExt cx="11480808" cy="1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48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endParaRPr lang="ru-RU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6</a:t>
            </a:fld>
            <a:endParaRPr lang="ru-RU"/>
          </a:p>
        </p:txBody>
      </p:sp>
      <p:sp>
        <p:nvSpPr>
          <p:cNvPr id="3" name="Нижний колонтитул 11">
            <a:extLst>
              <a:ext uri="{FF2B5EF4-FFF2-40B4-BE49-F238E27FC236}">
                <a16:creationId xmlns:a16="http://schemas.microsoft.com/office/drawing/2014/main" id="{3751A620-A6D3-B9D7-C58B-0B69C8C31787}"/>
              </a:ext>
            </a:extLst>
          </p:cNvPr>
          <p:cNvSpPr txBox="1">
            <a:spLocks/>
          </p:cNvSpPr>
          <p:nvPr/>
        </p:nvSpPr>
        <p:spPr>
          <a:xfrm>
            <a:off x="3612710" y="608076"/>
            <a:ext cx="5655981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ru-RU"/>
            </a:defPPr>
            <a:lvl1pPr marL="0" algn="l" defTabSz="914400" rtl="0" eaLnBrk="1" latinLnBrk="0" hangingPunct="1">
              <a:defRPr lang="ru-RU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 err="1">
                <a:solidFill>
                  <a:srgbClr val="FF0000"/>
                </a:solidFill>
              </a:rPr>
              <a:t>Нужто</a:t>
            </a:r>
            <a:r>
              <a:rPr lang="ru-RU" b="1" dirty="0">
                <a:solidFill>
                  <a:srgbClr val="FF0000"/>
                </a:solidFill>
              </a:rPr>
              <a:t> рассказать как </a:t>
            </a:r>
            <a:r>
              <a:rPr lang="ru-RU" b="1" dirty="0" err="1">
                <a:solidFill>
                  <a:srgbClr val="FF0000"/>
                </a:solidFill>
              </a:rPr>
              <a:t>подготовливались</a:t>
            </a:r>
            <a:r>
              <a:rPr lang="ru-RU" b="1" dirty="0">
                <a:solidFill>
                  <a:srgbClr val="FF0000"/>
                </a:solidFill>
              </a:rPr>
              <a:t> данные в пет-проекте (у нас же нет настоящих пока)</a:t>
            </a:r>
          </a:p>
          <a:p>
            <a:r>
              <a:rPr lang="ru-RU" b="1" dirty="0">
                <a:solidFill>
                  <a:srgbClr val="FF0000"/>
                </a:solidFill>
              </a:rPr>
              <a:t>И что данные разделены на обучение и тест (или как там было решено, не помню)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28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23" y="1677048"/>
            <a:ext cx="10515600" cy="76459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 smtClean="0"/>
              <a:t>Тестирование моделей</a:t>
            </a:r>
            <a:endParaRPr lang="ru-RU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7</a:t>
            </a:fld>
            <a:endParaRPr lang="ru-RU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3697020062"/>
              </p:ext>
            </p:extLst>
          </p:nvPr>
        </p:nvGraphicFramePr>
        <p:xfrm>
          <a:off x="2575559" y="2724150"/>
          <a:ext cx="7701915" cy="348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8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Результаты </a:t>
            </a:r>
            <a:r>
              <a:rPr lang="en-US" dirty="0"/>
              <a:t>NLP </a:t>
            </a:r>
            <a:r>
              <a:rPr lang="ru-RU" dirty="0"/>
              <a:t>части: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>
                <a:solidFill>
                  <a:schemeClr val="bg1"/>
                </a:solidFill>
              </a:rPr>
              <a:t>Голосовые технологии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8</a:t>
            </a:fld>
            <a:endParaRPr lang="ru-RU"/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1479" y="3177450"/>
            <a:ext cx="11091134" cy="232687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Учитывая, что в пробной выборке нет дисбаланса классов, то для простоты </a:t>
            </a:r>
            <a:r>
              <a:rPr lang="ru-RU" dirty="0" err="1"/>
              <a:t>использвоали</a:t>
            </a:r>
            <a:r>
              <a:rPr lang="ru-RU" dirty="0"/>
              <a:t> метрику </a:t>
            </a:r>
            <a:r>
              <a:rPr lang="ru-RU" dirty="0" err="1"/>
              <a:t>Accuracy</a:t>
            </a:r>
            <a:endParaRPr lang="ru-RU" dirty="0"/>
          </a:p>
          <a:p>
            <a:r>
              <a:rPr lang="ru-RU" dirty="0"/>
              <a:t>Простые методы на основе мешка слов имеют точность 0.77</a:t>
            </a:r>
          </a:p>
          <a:p>
            <a:r>
              <a:rPr lang="ru-RU" dirty="0" err="1"/>
              <a:t>Дообученный</a:t>
            </a:r>
            <a:r>
              <a:rPr lang="ru-RU" dirty="0"/>
              <a:t> BERT - </a:t>
            </a:r>
            <a:r>
              <a:rPr lang="ru-RU" b="1" dirty="0"/>
              <a:t>0.83</a:t>
            </a:r>
            <a:r>
              <a:rPr lang="ru-RU" dirty="0"/>
              <a:t>. Для раскрытия возможностей модели нужно больше данных (для проверки концепции использовалось 600 строк)</a:t>
            </a:r>
          </a:p>
          <a:p>
            <a:r>
              <a:rPr lang="ru-RU" dirty="0"/>
              <a:t>Значимо увеличить качество можно за счет хорошо подготовленных данных для обучения, используемых в реальной задаче.</a:t>
            </a:r>
          </a:p>
        </p:txBody>
      </p:sp>
      <p:sp>
        <p:nvSpPr>
          <p:cNvPr id="3" name="Нижний колонтитул 11">
            <a:extLst>
              <a:ext uri="{FF2B5EF4-FFF2-40B4-BE49-F238E27FC236}">
                <a16:creationId xmlns:a16="http://schemas.microsoft.com/office/drawing/2014/main" id="{C70E479A-3002-72BD-FC1A-493A3A1628A4}"/>
              </a:ext>
            </a:extLst>
          </p:cNvPr>
          <p:cNvSpPr txBox="1">
            <a:spLocks/>
          </p:cNvSpPr>
          <p:nvPr/>
        </p:nvSpPr>
        <p:spPr>
          <a:xfrm>
            <a:off x="4112297" y="882396"/>
            <a:ext cx="2291963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 rtl="0">
              <a:defRPr lang="ru-RU"/>
            </a:defPPr>
            <a:lvl1pPr marL="0" algn="l" defTabSz="914400" rtl="0" eaLnBrk="1" latinLnBrk="0" hangingPunct="1">
              <a:defRPr lang="ru-RU"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rgbClr val="FF0000"/>
                </a:solidFill>
              </a:rPr>
              <a:t>Перенесено на предыдущий слайд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0" r="63065"/>
          <a:stretch/>
        </p:blipFill>
        <p:spPr>
          <a:xfrm>
            <a:off x="11202123" y="75782"/>
            <a:ext cx="804966" cy="5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8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1696122"/>
            <a:ext cx="10515600" cy="715383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dirty="0"/>
              <a:t>Мы не стоим на месте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140889" cy="27432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Голосовые технологии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9387840" cy="2450592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b="1" dirty="0"/>
              <a:t>Моделирование шумов и разного качества, громкости. Доработка моделей.</a:t>
            </a:r>
          </a:p>
          <a:p>
            <a:r>
              <a:rPr lang="ru-RU" b="1" dirty="0"/>
              <a:t>Интонационный анализ</a:t>
            </a:r>
          </a:p>
          <a:p>
            <a:r>
              <a:rPr lang="ru-RU" b="1" dirty="0"/>
              <a:t>Анализ посторонних звуков</a:t>
            </a:r>
          </a:p>
          <a:p>
            <a:r>
              <a:rPr lang="ru-RU" b="1" dirty="0"/>
              <a:t>Сохранение данных для расширенной аналитики</a:t>
            </a:r>
          </a:p>
          <a:p>
            <a:r>
              <a:rPr lang="ru-RU" b="1" dirty="0"/>
              <a:t>Переобучение на ошибках</a:t>
            </a:r>
            <a:endParaRPr lang="en-GB" b="1" dirty="0"/>
          </a:p>
          <a:p>
            <a:r>
              <a:rPr lang="ru-RU" b="1" dirty="0"/>
              <a:t>Идентификация по голосу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9209" y="41709"/>
            <a:ext cx="923097" cy="66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230e9df3-be65-4c73-a93b-d1236ebd677e"/>
    <ds:schemaRef ds:uri="http://purl.org/dc/elements/1.1/"/>
    <ds:schemaRef ds:uri="71af3243-3dd4-4a8d-8c0d-dd76da1f02a5"/>
    <ds:schemaRef ds:uri="16c05727-aa75-4e4a-9b5f-8a80a1165891"/>
    <ds:schemaRef ds:uri="http://schemas.microsoft.com/office/2006/metadata/properties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281</Words>
  <Application>Microsoft Office PowerPoint</Application>
  <PresentationFormat>Широкоэкранный</PresentationFormat>
  <Paragraphs>64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Тема Office</vt:lpstr>
      <vt:lpstr>Голосовые технологии</vt:lpstr>
      <vt:lpstr>Проблема и цель</vt:lpstr>
      <vt:lpstr>Решение</vt:lpstr>
      <vt:lpstr>Бизнес метрика</vt:lpstr>
      <vt:lpstr>Бизнес метрика</vt:lpstr>
      <vt:lpstr>Презентация PowerPoint</vt:lpstr>
      <vt:lpstr>Тестирование моделей</vt:lpstr>
      <vt:lpstr>Результаты NLP части:</vt:lpstr>
      <vt:lpstr>Мы не стоим на месте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2022-06-28T06:29:45Z</dcterms:created>
  <dcterms:modified xsi:type="dcterms:W3CDTF">2023-11-13T13:30:28Z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