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23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8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101FA6-4A37-46D4-AA86-FCA7CE940B5B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6F2DB-2F85-4BBD-9052-5E5C1A0DC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460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6F2DB-2F85-4BBD-9052-5E5C1A0DC58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068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86E5-5ABD-E183-2D5E-574F13727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225A25-4D6E-4288-E2FD-0128E93ED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9F63C-AC39-0547-FF1D-B4FC5D1D3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ED19-DEE8-4098-92CC-29532B0AE0E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4BB27-6F8D-34D7-8D4A-E0A94236D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84CCE-7942-0449-E336-32E1B66A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D3CB-0050-447D-903D-BC3A04DFA3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784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EC966-D9B7-6792-A52D-C0C879F3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8178C-6437-08CD-1386-5BE0685EF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C2FD7-9ED6-6BF4-4A94-AD2756D51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ED19-DEE8-4098-92CC-29532B0AE0E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9F266-9F09-5C3C-7725-55B4F0ECB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33197-7130-DFAE-D90E-8B4BCA9CE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D3CB-0050-447D-903D-BC3A04DFA3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408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877AA5-1E2B-F10B-6360-4E4E6F7509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55D11-E927-47CE-BADA-12D5F9451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FB48F-B401-C640-6671-4BF4E3E55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ED19-DEE8-4098-92CC-29532B0AE0E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B5281-6A6E-A39A-2EC7-F5BA5D8DC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8DA17-69A2-DFB5-ECDE-D80F98AC8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D3CB-0050-447D-903D-BC3A04DFA3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54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62A9-FFAD-B13A-63C2-0C8353FCA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84E7F-FB50-F9CC-C4F5-F22017560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38CA1-254C-2F22-519F-DEC1B80D1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ED19-DEE8-4098-92CC-29532B0AE0E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E8623-606B-9FDB-1A63-054F1534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4F46C-F306-321D-4217-7A2620791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D3CB-0050-447D-903D-BC3A04DFA3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429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450CC-7108-E9C2-F6EB-B0881F598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B1ED9-B785-1AD8-F3E3-785A587E3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B8A93-5FF1-9E5B-2AA4-C595DF9E4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ED19-DEE8-4098-92CC-29532B0AE0E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B0CB1-7907-BCA6-2423-7F5DBEAC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672D4-A132-5815-0383-007D9B7E8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D3CB-0050-447D-903D-BC3A04DFA3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584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F0435-CF08-1FCF-07B7-B8EF5A522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45BF2-EE70-C51F-49AE-FCE1F06DBC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2A93F-76D6-754F-E708-EB2B5F862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DBA54-3C4E-D6A4-E917-185A6221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ED19-DEE8-4098-92CC-29532B0AE0E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D4837-9E09-EF75-F12C-F9CAD4C6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2BCA7-474B-4526-DEEF-38226FBFA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D3CB-0050-447D-903D-BC3A04DFA3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244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F4A2C-E64D-B22C-16E4-9946126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AAE0E-0CC8-3756-AFA2-E65BFFB5F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41387-3367-59DD-A633-F6F3314C1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DC43CC-C0C8-D0CC-488B-49BD72218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4AA5A9-CE0B-98A3-6557-C8AD21266B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8BDD21-A7F9-3151-FB4F-150403FD6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ED19-DEE8-4098-92CC-29532B0AE0E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6F26F7-D10A-D7A0-B8E9-126C89A28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DA1010-5170-6CB5-2874-79FA5999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D3CB-0050-447D-903D-BC3A04DFA3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722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46937-62AE-1963-3552-407E85876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6C3D29-D09C-CFD9-6325-9F991D991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ED19-DEE8-4098-92CC-29532B0AE0E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10067-9BA6-9145-B8C2-4AB221316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713B1-2B1A-BE9E-FD05-8ECC6356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D3CB-0050-447D-903D-BC3A04DFA3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720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19FB03-8ECC-89D0-E3E2-6432C7371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ED19-DEE8-4098-92CC-29532B0AE0E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11DDE4-8DF7-33A5-F7BA-0C3E9EA82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00F7AD-1758-F3ED-5A5F-80277033F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D3CB-0050-447D-903D-BC3A04DFA3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799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7A19-07C4-F845-331B-1C4E625FB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2A11B-FBE1-87CC-DFEA-42593EA6B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F2BE9-305E-FA36-048B-2F3A4CF9F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77000-97A9-7247-278E-69498D428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ED19-DEE8-4098-92CC-29532B0AE0E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CEAD4-BC21-90AF-AD0E-F36CCC5F3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85FB8-04A3-A766-4F4B-6D58516DE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D3CB-0050-447D-903D-BC3A04DFA3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8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28E7F-1F32-4696-BD8F-A13F94F7D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8D772-83C5-19CF-6396-2F898CE5D7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FDC09F-BE21-C639-958B-D8AE1C9C4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35472-B0E2-0A64-516D-2166B86E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ED19-DEE8-4098-92CC-29532B0AE0E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26730-10C5-9BC3-93D0-E011F24FE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8536D-D3CE-F735-EFD3-D6A3D21D2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D3CB-0050-447D-903D-BC3A04DFA3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70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1E411A-D8B7-26AF-9637-786878243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3DE37-1A0E-0E6B-5747-5E3D606A2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36E8B-C157-8EA1-212C-0ADDE2282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9ED19-DEE8-4098-92CC-29532B0AE0E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E207-B62D-F854-53CF-CAD01F11B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89E84-6FA9-BA34-3477-3E779E377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FD3CB-0050-447D-903D-BC3A04DFA3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17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vereinmodonaturale.com/2020/03/la-citta-di-wuhan-centro-della-pandemia-da-coronavirus-ha-circa-10.000-stazioni-base-5g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d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ivereinmodonaturale.com/2020/03/la-citta-di-wuhan-centro-della-pandemia-da-coronavirus-ha-circa-10.000-stazioni-base-5g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ctera.com/magazine/articles/which-neural-network-will-help-you-accomplish-your-marketing-tasks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ctera.com/magazine/articles/which-neural-network-will-help-you-accomplish-your-marketing-tasks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neconnectinc.com/insights/blog/why-5g-and-ai-pair-well-for-productivity-and-efficiency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neconnectinc.com/insights/blog/why-5g-and-ai-pair-well-for-productivity-and-efficiency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AF060A-F8FD-AEA4-5E97-7533BB250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31D47C-A7B2-50C7-9A0C-70D698ED8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7484" y="1122363"/>
            <a:ext cx="9657030" cy="2387600"/>
          </a:xfrm>
        </p:spPr>
        <p:txBody>
          <a:bodyPr>
            <a:normAutofit/>
          </a:bodyPr>
          <a:lstStyle/>
          <a:p>
            <a:r>
              <a:rPr lang="en-US" sz="5400" b="1" noProof="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+mn-lt"/>
              </a:rPr>
              <a:t>Classification of 5G base stations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227B3-3023-C5EF-73D3-FDD737BB12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bg1"/>
                </a:solidFill>
              </a:rPr>
              <a:t>Josef Pecka, Dmitrii Semenov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AFC56-F6F4-3B7A-CA18-EDEC84D73369}"/>
              </a:ext>
            </a:extLst>
          </p:cNvPr>
          <p:cNvSpPr txBox="1"/>
          <p:nvPr/>
        </p:nvSpPr>
        <p:spPr>
          <a:xfrm>
            <a:off x="0" y="6627168"/>
            <a:ext cx="1143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0" dirty="0">
                <a:hlinkClick r:id="rId3" tooltip="https://www.vivereinmodonaturale.com/2020/03/la-citta-di-wuhan-centro-della-pandemia-da-coronavirus-ha-circa-10.000-stazioni-base-5g.html"/>
              </a:rPr>
              <a:t>This Photo</a:t>
            </a:r>
            <a:r>
              <a:rPr lang="en-US" sz="900" noProof="0" dirty="0"/>
              <a:t> by Unknown Author is licensed under </a:t>
            </a:r>
            <a:r>
              <a:rPr lang="en-US" sz="900" noProof="0" dirty="0">
                <a:hlinkClick r:id="rId4" tooltip="https://creativecommons.org/licenses/by-nd/3.0/"/>
              </a:rPr>
              <a:t>CC BY-ND</a:t>
            </a:r>
            <a:endParaRPr lang="en-US" sz="900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87D8EA-02BF-33A2-BFE7-EF67650EA2AB}"/>
              </a:ext>
            </a:extLst>
          </p:cNvPr>
          <p:cNvSpPr txBox="1"/>
          <p:nvPr/>
        </p:nvSpPr>
        <p:spPr>
          <a:xfrm>
            <a:off x="10924514" y="64886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r>
              <a:rPr lang="en-US" noProof="0" dirty="0"/>
              <a:t>. 5. 2025</a:t>
            </a:r>
          </a:p>
        </p:txBody>
      </p:sp>
    </p:spTree>
    <p:extLst>
      <p:ext uri="{BB962C8B-B14F-4D97-AF65-F5344CB8AC3E}">
        <p14:creationId xmlns:p14="http://schemas.microsoft.com/office/powerpoint/2010/main" val="3250858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DCABD7-208E-409F-C199-B16E5EA741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effectLst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7CBA9DC-8EE3-1F6B-F5BA-9812353B3501}"/>
              </a:ext>
            </a:extLst>
          </p:cNvPr>
          <p:cNvSpPr/>
          <p:nvPr/>
        </p:nvSpPr>
        <p:spPr>
          <a:xfrm>
            <a:off x="557784" y="0"/>
            <a:ext cx="11634216" cy="68579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4E1E7-8DF8-6D2F-DECE-B60286F7A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Task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4C4E6-3427-E315-DB79-851AD261F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Classify radio signal sources to detect potential attacker base stations operating within a building.</a:t>
            </a:r>
          </a:p>
          <a:p>
            <a:pPr lvl="1"/>
            <a:r>
              <a:rPr lang="en-US" noProof="0" dirty="0"/>
              <a:t>Class 0 – legitimate T-Mobile base station</a:t>
            </a:r>
          </a:p>
          <a:p>
            <a:pPr lvl="1"/>
            <a:r>
              <a:rPr lang="en-US" noProof="0" dirty="0"/>
              <a:t>Class 1 – </a:t>
            </a:r>
            <a:r>
              <a:rPr lang="en-US" noProof="0" dirty="0" err="1"/>
              <a:t>unauthorised</a:t>
            </a:r>
            <a:r>
              <a:rPr lang="en-US" noProof="0" dirty="0"/>
              <a:t> base station at location 1</a:t>
            </a:r>
          </a:p>
          <a:p>
            <a:pPr lvl="1"/>
            <a:r>
              <a:rPr lang="en-US" noProof="0" dirty="0"/>
              <a:t>Class 2 – </a:t>
            </a:r>
            <a:r>
              <a:rPr lang="en-US" noProof="0" dirty="0" err="1"/>
              <a:t>unauthorised</a:t>
            </a:r>
            <a:r>
              <a:rPr lang="en-US" noProof="0" dirty="0"/>
              <a:t> base station at location 2</a:t>
            </a:r>
          </a:p>
        </p:txBody>
      </p:sp>
    </p:spTree>
    <p:extLst>
      <p:ext uri="{BB962C8B-B14F-4D97-AF65-F5344CB8AC3E}">
        <p14:creationId xmlns:p14="http://schemas.microsoft.com/office/powerpoint/2010/main" val="3495604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455B683-8274-D832-39DD-DCC4FA0A5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0391" t="9249" r="8109" b="9251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C5A6ED7-E288-7CCD-40EF-82F1D9EDDECE}"/>
              </a:ext>
            </a:extLst>
          </p:cNvPr>
          <p:cNvSpPr/>
          <p:nvPr/>
        </p:nvSpPr>
        <p:spPr>
          <a:xfrm>
            <a:off x="557784" y="0"/>
            <a:ext cx="11634216" cy="68579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D8FA5E-608E-9785-4870-F33ADCD23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55017-29B1-DD47-7E23-472CD4854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Loading and preprocessing data</a:t>
            </a:r>
          </a:p>
          <a:p>
            <a:pPr lvl="1"/>
            <a:r>
              <a:rPr lang="en-US" noProof="0" dirty="0"/>
              <a:t>Loaded data matching the order of labels</a:t>
            </a:r>
          </a:p>
          <a:p>
            <a:pPr lvl="1"/>
            <a:r>
              <a:rPr lang="en-US" noProof="0" dirty="0"/>
              <a:t>Z-score normalization</a:t>
            </a:r>
          </a:p>
          <a:p>
            <a:r>
              <a:rPr lang="en-US" noProof="0" dirty="0"/>
              <a:t>Augmentation of class 1 and 2 data</a:t>
            </a:r>
          </a:p>
          <a:p>
            <a:pPr lvl="1"/>
            <a:r>
              <a:rPr lang="en-US" noProof="0" dirty="0"/>
              <a:t>Larger dataset</a:t>
            </a:r>
          </a:p>
          <a:p>
            <a:pPr lvl="1"/>
            <a:r>
              <a:rPr lang="en-US" noProof="0" dirty="0"/>
              <a:t>Equal sample distribution</a:t>
            </a:r>
          </a:p>
          <a:p>
            <a:pPr lvl="1"/>
            <a:r>
              <a:rPr lang="en-US" noProof="0" dirty="0"/>
              <a:t>Augmenting input data with Gaussian noise</a:t>
            </a:r>
          </a:p>
          <a:p>
            <a:pPr lvl="2"/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2CF923-CC29-34A6-0E73-24B2312DDB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26"/>
          <a:stretch/>
        </p:blipFill>
        <p:spPr>
          <a:xfrm>
            <a:off x="7214864" y="1825625"/>
            <a:ext cx="4581802" cy="350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97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4F67DB-C68D-1199-284F-BCF823BD8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0391" t="9249" r="8109" b="925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992F61E-5F5C-3EDC-6825-5E01E93661D1}"/>
              </a:ext>
            </a:extLst>
          </p:cNvPr>
          <p:cNvSpPr/>
          <p:nvPr/>
        </p:nvSpPr>
        <p:spPr>
          <a:xfrm>
            <a:off x="557784" y="0"/>
            <a:ext cx="11634216" cy="68579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910B73-1237-7E8B-FDF6-B23B15488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1F7BD-C00C-E570-AC0A-EFDAE088E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CNN model architecture</a:t>
            </a:r>
          </a:p>
          <a:p>
            <a:pPr lvl="1"/>
            <a:r>
              <a:rPr lang="en-US" noProof="0" dirty="0"/>
              <a:t>Input layer</a:t>
            </a:r>
          </a:p>
          <a:p>
            <a:pPr lvl="1"/>
            <a:r>
              <a:rPr lang="en-US" noProof="0" dirty="0"/>
              <a:t>Up to three 2D Convolutional NN followed by MaxPooling2D</a:t>
            </a:r>
          </a:p>
          <a:p>
            <a:pPr lvl="1"/>
            <a:r>
              <a:rPr lang="en-US" noProof="0" dirty="0"/>
              <a:t>Flatten</a:t>
            </a:r>
          </a:p>
          <a:p>
            <a:pPr lvl="1"/>
            <a:r>
              <a:rPr lang="en-US" noProof="0" dirty="0"/>
              <a:t>1st and 2nd Dense layer</a:t>
            </a:r>
          </a:p>
          <a:p>
            <a:pPr lvl="1"/>
            <a:r>
              <a:rPr lang="en-US" noProof="0" dirty="0"/>
              <a:t>Dropout</a:t>
            </a:r>
          </a:p>
          <a:p>
            <a:pPr lvl="1"/>
            <a:r>
              <a:rPr lang="en-US" noProof="0" dirty="0"/>
              <a:t>Output layer</a:t>
            </a:r>
          </a:p>
          <a:p>
            <a:pPr lvl="1"/>
            <a:endParaRPr lang="en-US" noProof="0" dirty="0"/>
          </a:p>
          <a:p>
            <a:pPr lvl="1"/>
            <a:r>
              <a:rPr lang="en-US" noProof="0" dirty="0" err="1"/>
              <a:t>Keras</a:t>
            </a:r>
            <a:r>
              <a:rPr lang="en-US" noProof="0" dirty="0"/>
              <a:t> Tuner parameters:</a:t>
            </a:r>
          </a:p>
          <a:p>
            <a:pPr lvl="2"/>
            <a:r>
              <a:rPr lang="en-US" noProof="0" dirty="0"/>
              <a:t>Filters, kernel size, number of hidden layers, number of neurons in hidden layers, learning rate</a:t>
            </a:r>
          </a:p>
          <a:p>
            <a:pPr lvl="1"/>
            <a:endParaRPr lang="en-US" noProof="0" dirty="0"/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7639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03A2C87-A32A-9E20-870F-BBC59CE7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704" r="3704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102D8E-BD67-39A6-5D11-EACE94E7AC05}"/>
              </a:ext>
            </a:extLst>
          </p:cNvPr>
          <p:cNvSpPr/>
          <p:nvPr/>
        </p:nvSpPr>
        <p:spPr>
          <a:xfrm>
            <a:off x="557784" y="0"/>
            <a:ext cx="11634216" cy="68579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FC63DB-414D-E4E0-A769-24BCFDD6E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noProof="0" dirty="0" err="1"/>
              <a:t>Results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2EA1F-C893-0163-EB57-AEC8997AB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731"/>
            <a:ext cx="10515600" cy="4351338"/>
          </a:xfrm>
        </p:spPr>
        <p:txBody>
          <a:bodyPr/>
          <a:lstStyle/>
          <a:p>
            <a:r>
              <a:rPr lang="en-US" noProof="0" dirty="0"/>
              <a:t>Model validation</a:t>
            </a:r>
          </a:p>
          <a:p>
            <a:pPr lvl="1"/>
            <a:r>
              <a:rPr lang="en-US" noProof="0" dirty="0"/>
              <a:t>The best 5 </a:t>
            </a:r>
            <a:r>
              <a:rPr lang="en-US" noProof="0" dirty="0" err="1"/>
              <a:t>Keras</a:t>
            </a:r>
            <a:r>
              <a:rPr lang="en-US" noProof="0" dirty="0"/>
              <a:t> Tuner models were picked (based on validation accuracy), and the one with the least trainable parameters was chosen</a:t>
            </a:r>
          </a:p>
          <a:p>
            <a:pPr lvl="2"/>
            <a:r>
              <a:rPr lang="en-US" noProof="0" dirty="0"/>
              <a:t>Memory optimization</a:t>
            </a:r>
          </a:p>
          <a:p>
            <a:pPr lvl="2"/>
            <a:r>
              <a:rPr lang="en-US" noProof="0" dirty="0"/>
              <a:t>Preventing overlearning</a:t>
            </a:r>
          </a:p>
          <a:p>
            <a:pPr lvl="1"/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00C78-6D10-CB49-C011-E04A2FD78B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543" y="3167116"/>
            <a:ext cx="3923122" cy="34872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3689C4-7B30-0D09-5EBA-846263434C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92" y="4402481"/>
            <a:ext cx="6961343" cy="2251854"/>
          </a:xfrm>
          <a:prstGeom prst="rect">
            <a:avLst/>
          </a:prstGeom>
        </p:spPr>
      </p:pic>
      <p:pic>
        <p:nvPicPr>
          <p:cNvPr id="4" name="Picture 3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4979DB34-4001-4D6C-CB41-4FA205FC58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440" y="3249688"/>
            <a:ext cx="3070225" cy="102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626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7CE2A9-9459-791A-944E-ABA3FE51F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704" r="3704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1F3B82A-DFEF-B3B1-CAF7-DECF55CFBE6B}"/>
              </a:ext>
            </a:extLst>
          </p:cNvPr>
          <p:cNvSpPr/>
          <p:nvPr/>
        </p:nvSpPr>
        <p:spPr>
          <a:xfrm>
            <a:off x="557784" y="0"/>
            <a:ext cx="11634216" cy="68579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648235-6536-A55D-522B-61B51654E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Results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57AD5-B18B-9E2D-98C4-F8B93C9D1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Final model accuracy of 99.116</a:t>
            </a:r>
            <a:r>
              <a:rPr lang="cs-CZ" noProof="0"/>
              <a:t> </a:t>
            </a:r>
            <a:r>
              <a:rPr lang="en-US" noProof="0"/>
              <a:t>% </a:t>
            </a:r>
            <a:r>
              <a:rPr lang="en-US" noProof="0" dirty="0"/>
              <a:t>(119 out of 120 test samples)</a:t>
            </a:r>
          </a:p>
          <a:p>
            <a:r>
              <a:rPr lang="en-US" noProof="0" dirty="0"/>
              <a:t>By choosing between several best models, it is guaranteed that the picked model is the simplest one (memory efficient)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6516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215</Words>
  <Application>Microsoft Macintosh PowerPoint</Application>
  <PresentationFormat>Widescreen</PresentationFormat>
  <Paragraphs>37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Classification of 5G base stations</vt:lpstr>
      <vt:lpstr>Task description</vt:lpstr>
      <vt:lpstr>Solution</vt:lpstr>
      <vt:lpstr>Solution</vt:lpstr>
      <vt:lpstr>Results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Josef Pecka</dc:creator>
  <cp:lastModifiedBy>Semenov Dmitrii (240689)</cp:lastModifiedBy>
  <cp:revision>11</cp:revision>
  <dcterms:created xsi:type="dcterms:W3CDTF">2025-05-04T12:07:28Z</dcterms:created>
  <dcterms:modified xsi:type="dcterms:W3CDTF">2025-05-04T15:06:42Z</dcterms:modified>
</cp:coreProperties>
</file>