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523" r:id="rId3"/>
    <p:sldId id="495" r:id="rId4"/>
    <p:sldId id="497" r:id="rId5"/>
    <p:sldId id="513" r:id="rId6"/>
    <p:sldId id="514" r:id="rId7"/>
    <p:sldId id="516" r:id="rId8"/>
    <p:sldId id="525" r:id="rId9"/>
    <p:sldId id="526" r:id="rId10"/>
    <p:sldId id="520" r:id="rId11"/>
    <p:sldId id="521" r:id="rId12"/>
    <p:sldId id="524" r:id="rId13"/>
  </p:sldIdLst>
  <p:sldSz cx="9144000" cy="6858000" type="screen4x3"/>
  <p:notesSz cx="6797675" cy="9928225"/>
  <p:defaultTextStyle>
    <a:defPPr>
      <a:defRPr lang="en-US"/>
    </a:defPPr>
    <a:lvl1pPr algn="l" defTabSz="511800" rtl="0" eaLnBrk="0" fontAlgn="base" hangingPunct="0">
      <a:spcBef>
        <a:spcPct val="0"/>
      </a:spcBef>
      <a:spcAft>
        <a:spcPct val="0"/>
      </a:spcAft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1pPr>
    <a:lvl2pPr marL="511800" indent="-223911" algn="l" defTabSz="511800" rtl="0" eaLnBrk="0" fontAlgn="base" hangingPunct="0">
      <a:spcBef>
        <a:spcPct val="0"/>
      </a:spcBef>
      <a:spcAft>
        <a:spcPct val="0"/>
      </a:spcAft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2pPr>
    <a:lvl3pPr marL="1023598" indent="-447824" algn="l" defTabSz="511800" rtl="0" eaLnBrk="0" fontAlgn="base" hangingPunct="0">
      <a:spcBef>
        <a:spcPct val="0"/>
      </a:spcBef>
      <a:spcAft>
        <a:spcPct val="0"/>
      </a:spcAft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3pPr>
    <a:lvl4pPr marL="1535398" indent="-671736" algn="l" defTabSz="511800" rtl="0" eaLnBrk="0" fontAlgn="base" hangingPunct="0">
      <a:spcBef>
        <a:spcPct val="0"/>
      </a:spcBef>
      <a:spcAft>
        <a:spcPct val="0"/>
      </a:spcAft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4pPr>
    <a:lvl5pPr marL="2047196" indent="-895649" algn="l" defTabSz="511800" rtl="0" eaLnBrk="0" fontAlgn="base" hangingPunct="0">
      <a:spcBef>
        <a:spcPct val="0"/>
      </a:spcBef>
      <a:spcAft>
        <a:spcPct val="0"/>
      </a:spcAft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5pPr>
    <a:lvl6pPr marL="1439436" algn="l" defTabSz="575774" rtl="0" eaLnBrk="1" latinLnBrk="0" hangingPunct="1"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6pPr>
    <a:lvl7pPr marL="1727322" algn="l" defTabSz="575774" rtl="0" eaLnBrk="1" latinLnBrk="0" hangingPunct="1"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7pPr>
    <a:lvl8pPr marL="2015209" algn="l" defTabSz="575774" rtl="0" eaLnBrk="1" latinLnBrk="0" hangingPunct="1"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8pPr>
    <a:lvl9pPr marL="2303095" algn="l" defTabSz="575774" rtl="0" eaLnBrk="1" latinLnBrk="0" hangingPunct="1">
      <a:defRPr kumimoji="1" sz="2016" kern="1200">
        <a:solidFill>
          <a:schemeClr val="tx1"/>
        </a:solidFill>
        <a:latin typeface="Frutiger Next LT W1G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00"/>
    <a:srgbClr val="0696D7"/>
    <a:srgbClr val="FF0000"/>
    <a:srgbClr val="14B24B"/>
    <a:srgbClr val="FF7E79"/>
    <a:srgbClr val="FFFFFF"/>
    <a:srgbClr val="009242"/>
    <a:srgbClr val="13B14A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3103" autoAdjust="0"/>
  </p:normalViewPr>
  <p:slideViewPr>
    <p:cSldViewPr snapToGrid="0" snapToObjects="1">
      <p:cViewPr varScale="1">
        <p:scale>
          <a:sx n="89" d="100"/>
          <a:sy n="89" d="100"/>
        </p:scale>
        <p:origin x="1258" y="58"/>
      </p:cViewPr>
      <p:guideLst>
        <p:guide orient="horz" pos="2160"/>
        <p:guide pos="4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9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123" cy="496837"/>
          </a:xfrm>
          <a:prstGeom prst="rect">
            <a:avLst/>
          </a:prstGeom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/>
            </a:lvl1pPr>
          </a:lstStyle>
          <a:p>
            <a:endParaRPr lang="ru-RU" alt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392" y="1"/>
            <a:ext cx="2946123" cy="496837"/>
          </a:xfrm>
          <a:prstGeom prst="rect">
            <a:avLst/>
          </a:prstGeom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/>
            </a:lvl1pPr>
          </a:lstStyle>
          <a:p>
            <a:fld id="{8F99CBD8-0CB9-436D-88F8-43AB91C18435}" type="datetime1">
              <a:rPr lang="en-US" altLang="ru-RU"/>
              <a:pPr/>
              <a:t>4/24/2018</a:t>
            </a:fld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324"/>
            <a:ext cx="2946123" cy="495771"/>
          </a:xfrm>
          <a:prstGeom prst="rect">
            <a:avLst/>
          </a:prstGeom>
        </p:spPr>
        <p:txBody>
          <a:bodyPr vert="horz" wrap="square" lIns="95554" tIns="47777" rIns="95554" bIns="47777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392" y="9430324"/>
            <a:ext cx="2946123" cy="495771"/>
          </a:xfrm>
          <a:prstGeom prst="rect">
            <a:avLst/>
          </a:prstGeom>
        </p:spPr>
        <p:txBody>
          <a:bodyPr vert="horz" wrap="square" lIns="95554" tIns="47777" rIns="95554" bIns="4777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/>
            </a:lvl1pPr>
          </a:lstStyle>
          <a:p>
            <a:fld id="{444520FC-37AF-4B43-9CEF-36ADE76932A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59414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123" cy="496837"/>
          </a:xfrm>
          <a:prstGeom prst="rect">
            <a:avLst/>
          </a:prstGeom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/>
            </a:lvl1pPr>
          </a:lstStyle>
          <a:p>
            <a:endParaRPr lang="ru-RU" alt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392" y="1"/>
            <a:ext cx="2946123" cy="496837"/>
          </a:xfrm>
          <a:prstGeom prst="rect">
            <a:avLst/>
          </a:prstGeom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/>
            </a:lvl1pPr>
          </a:lstStyle>
          <a:p>
            <a:fld id="{D8475F42-D7A5-469B-BF7F-C0F37AE6711D}" type="datetime1">
              <a:rPr lang="en-US" altLang="ru-RU"/>
              <a:pPr/>
              <a:t>4/24/2018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7" rIns="95554" bIns="477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32" y="4715695"/>
            <a:ext cx="5437211" cy="4468341"/>
          </a:xfrm>
          <a:prstGeom prst="rect">
            <a:avLst/>
          </a:prstGeom>
        </p:spPr>
        <p:txBody>
          <a:bodyPr vert="horz" lIns="95554" tIns="47777" rIns="95554" bIns="4777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324"/>
            <a:ext cx="2946123" cy="495771"/>
          </a:xfrm>
          <a:prstGeom prst="rect">
            <a:avLst/>
          </a:prstGeom>
        </p:spPr>
        <p:txBody>
          <a:bodyPr vert="horz" wrap="square" lIns="95554" tIns="47777" rIns="95554" bIns="47777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242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11800" rtl="0" eaLnBrk="0" fontAlgn="base" hangingPunct="0">
      <a:spcBef>
        <a:spcPct val="30000"/>
      </a:spcBef>
      <a:spcAft>
        <a:spcPct val="0"/>
      </a:spcAft>
      <a:defRPr kumimoji="1" sz="1323" kern="1200">
        <a:solidFill>
          <a:schemeClr val="tx1"/>
        </a:solidFill>
        <a:latin typeface="Frutiger Next LT W1G" pitchFamily="34" charset="0"/>
        <a:ea typeface="Arial" charset="0"/>
        <a:cs typeface="Arial" panose="020B0604020202020204" pitchFamily="34" charset="0"/>
      </a:defRPr>
    </a:lvl1pPr>
    <a:lvl2pPr marL="511800" algn="l" defTabSz="511800" rtl="0" eaLnBrk="0" fontAlgn="base" hangingPunct="0">
      <a:spcBef>
        <a:spcPct val="30000"/>
      </a:spcBef>
      <a:spcAft>
        <a:spcPct val="0"/>
      </a:spcAft>
      <a:defRPr kumimoji="1" sz="1323" kern="1200">
        <a:solidFill>
          <a:schemeClr val="tx1"/>
        </a:solidFill>
        <a:latin typeface="Frutiger Next LT W1G" pitchFamily="34" charset="0"/>
        <a:ea typeface="Arial" charset="0"/>
        <a:cs typeface="Arial" panose="020B0604020202020204" pitchFamily="34" charset="0"/>
      </a:defRPr>
    </a:lvl2pPr>
    <a:lvl3pPr marL="1023598" algn="l" defTabSz="511800" rtl="0" eaLnBrk="0" fontAlgn="base" hangingPunct="0">
      <a:spcBef>
        <a:spcPct val="30000"/>
      </a:spcBef>
      <a:spcAft>
        <a:spcPct val="0"/>
      </a:spcAft>
      <a:defRPr kumimoji="1" sz="1323" kern="1200">
        <a:solidFill>
          <a:schemeClr val="tx1"/>
        </a:solidFill>
        <a:latin typeface="Frutiger Next LT W1G" pitchFamily="34" charset="0"/>
        <a:ea typeface="Arial" charset="0"/>
        <a:cs typeface="Arial" panose="020B0604020202020204" pitchFamily="34" charset="0"/>
      </a:defRPr>
    </a:lvl3pPr>
    <a:lvl4pPr marL="1535398" algn="l" defTabSz="511800" rtl="0" eaLnBrk="0" fontAlgn="base" hangingPunct="0">
      <a:spcBef>
        <a:spcPct val="30000"/>
      </a:spcBef>
      <a:spcAft>
        <a:spcPct val="0"/>
      </a:spcAft>
      <a:defRPr kumimoji="1" sz="1323" kern="1200">
        <a:solidFill>
          <a:schemeClr val="tx1"/>
        </a:solidFill>
        <a:latin typeface="Frutiger Next LT W1G" pitchFamily="34" charset="0"/>
        <a:ea typeface="Arial" charset="0"/>
        <a:cs typeface="Arial" panose="020B0604020202020204" pitchFamily="34" charset="0"/>
      </a:defRPr>
    </a:lvl4pPr>
    <a:lvl5pPr marL="2047196" algn="l" defTabSz="511800" rtl="0" eaLnBrk="0" fontAlgn="base" hangingPunct="0">
      <a:spcBef>
        <a:spcPct val="30000"/>
      </a:spcBef>
      <a:spcAft>
        <a:spcPct val="0"/>
      </a:spcAft>
      <a:defRPr kumimoji="1" sz="1323" kern="1200">
        <a:solidFill>
          <a:schemeClr val="tx1"/>
        </a:solidFill>
        <a:latin typeface="Frutiger Next LT W1G" pitchFamily="34" charset="0"/>
        <a:ea typeface="Arial" charset="0"/>
        <a:cs typeface="Arial" panose="020B0604020202020204" pitchFamily="34" charset="0"/>
      </a:defRPr>
    </a:lvl5pPr>
    <a:lvl6pPr marL="2559027" algn="l" defTabSz="511804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3070833" algn="l" defTabSz="511804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582638" algn="l" defTabSz="511804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4094444" algn="l" defTabSz="511804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 userDrawn="1"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 smtClean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 userDrawn="1"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pic>
        <p:nvPicPr>
          <p:cNvPr id="10" name="ger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 userDrawn="1"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575" y="5463971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  <p:transition spd="med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 userDrawn="1"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 userDrawn="1"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35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350" b="1" dirty="0" err="1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350" b="1" dirty="0" smtClean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35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35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D:\Google Диск\5 100\Стиль 5100\5_100_logo_eng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1202" y="54482"/>
            <a:ext cx="1151894" cy="7601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  <p:transition spd="med" advTm="8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 userDrawn="1"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 smtClean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 userDrawn="1"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pic>
        <p:nvPicPr>
          <p:cNvPr id="12" name="ger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D:\Google Диск\5 100\Стиль 5100\5_100_logo_eng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1202" y="54482"/>
            <a:ext cx="1151894" cy="7601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 userDrawn="1"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  <p:transition spd="med" advTm="8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en-US" noProof="0" dirty="0" err="1"/>
              <a:t>Чтобы</a:t>
            </a:r>
            <a:r>
              <a:rPr lang="en-US" noProof="0" dirty="0"/>
              <a:t> </a:t>
            </a:r>
            <a:r>
              <a:rPr lang="en-US" noProof="0" dirty="0" err="1"/>
              <a:t>добавить</a:t>
            </a:r>
            <a:r>
              <a:rPr lang="en-US" noProof="0" dirty="0"/>
              <a:t> </a:t>
            </a:r>
            <a:r>
              <a:rPr lang="en-US" noProof="0" dirty="0" err="1"/>
              <a:t>рисунок</a:t>
            </a:r>
            <a:r>
              <a:rPr lang="en-US" noProof="0" dirty="0"/>
              <a:t>, </a:t>
            </a:r>
            <a:r>
              <a:rPr lang="en-US" noProof="0" dirty="0" err="1"/>
              <a:t>перетащите</a:t>
            </a:r>
            <a:r>
              <a:rPr lang="en-US" noProof="0" dirty="0"/>
              <a:t> </a:t>
            </a:r>
            <a:r>
              <a:rPr lang="en-US" noProof="0" dirty="0" err="1"/>
              <a:t>его</a:t>
            </a:r>
            <a:r>
              <a:rPr lang="en-US" noProof="0" dirty="0"/>
              <a:t> </a:t>
            </a:r>
            <a:r>
              <a:rPr lang="en-US" noProof="0" dirty="0" err="1"/>
              <a:t>на</a:t>
            </a:r>
            <a:r>
              <a:rPr lang="en-US" noProof="0" dirty="0"/>
              <a:t> </a:t>
            </a:r>
            <a:r>
              <a:rPr lang="en-US" noProof="0" dirty="0" err="1"/>
              <a:t>заполнитель</a:t>
            </a:r>
            <a:r>
              <a:rPr lang="en-US" noProof="0" dirty="0"/>
              <a:t> </a:t>
            </a:r>
            <a:r>
              <a:rPr lang="en-US" noProof="0" dirty="0" err="1"/>
              <a:t>или</a:t>
            </a:r>
            <a:r>
              <a:rPr lang="en-US" noProof="0" dirty="0"/>
              <a:t> </a:t>
            </a:r>
            <a:r>
              <a:rPr lang="en-US" noProof="0" dirty="0" err="1"/>
              <a:t>щелкните</a:t>
            </a:r>
            <a:r>
              <a:rPr lang="en-US" noProof="0" dirty="0"/>
              <a:t> </a:t>
            </a:r>
            <a:r>
              <a:rPr lang="en-US" noProof="0" dirty="0" err="1"/>
              <a:t>значок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en-US" noProof="0" dirty="0" err="1"/>
              <a:t>Чтобы</a:t>
            </a:r>
            <a:r>
              <a:rPr lang="en-US" noProof="0" dirty="0"/>
              <a:t> </a:t>
            </a:r>
            <a:r>
              <a:rPr lang="en-US" noProof="0" dirty="0" err="1"/>
              <a:t>добавить</a:t>
            </a:r>
            <a:r>
              <a:rPr lang="en-US" noProof="0" dirty="0"/>
              <a:t> </a:t>
            </a:r>
            <a:r>
              <a:rPr lang="en-US" noProof="0" dirty="0" err="1"/>
              <a:t>рисунок</a:t>
            </a:r>
            <a:r>
              <a:rPr lang="en-US" noProof="0" dirty="0"/>
              <a:t>, </a:t>
            </a:r>
            <a:r>
              <a:rPr lang="en-US" noProof="0" dirty="0" err="1"/>
              <a:t>перетащите</a:t>
            </a:r>
            <a:r>
              <a:rPr lang="en-US" noProof="0" dirty="0"/>
              <a:t> </a:t>
            </a:r>
            <a:r>
              <a:rPr lang="en-US" noProof="0" dirty="0" err="1"/>
              <a:t>его</a:t>
            </a:r>
            <a:r>
              <a:rPr lang="en-US" noProof="0" dirty="0"/>
              <a:t> </a:t>
            </a:r>
            <a:r>
              <a:rPr lang="en-US" noProof="0" dirty="0" err="1"/>
              <a:t>на</a:t>
            </a:r>
            <a:r>
              <a:rPr lang="en-US" noProof="0" dirty="0"/>
              <a:t> </a:t>
            </a:r>
            <a:r>
              <a:rPr lang="en-US" noProof="0" dirty="0" err="1"/>
              <a:t>заполнитель</a:t>
            </a:r>
            <a:r>
              <a:rPr lang="en-US" noProof="0" dirty="0"/>
              <a:t> </a:t>
            </a:r>
            <a:r>
              <a:rPr lang="en-US" noProof="0" dirty="0" err="1"/>
              <a:t>или</a:t>
            </a:r>
            <a:r>
              <a:rPr lang="en-US" noProof="0" dirty="0"/>
              <a:t> </a:t>
            </a:r>
            <a:r>
              <a:rPr lang="en-US" noProof="0" dirty="0" err="1"/>
              <a:t>щелкните</a:t>
            </a:r>
            <a:r>
              <a:rPr lang="en-US" noProof="0" dirty="0"/>
              <a:t> </a:t>
            </a:r>
            <a:r>
              <a:rPr lang="en-US" noProof="0" dirty="0" err="1"/>
              <a:t>значок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Образец текста</a:t>
            </a: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 userDrawn="1"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  <p:transition spd="med" advTm="8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 userDrawn="1"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 userDrawn="1"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  <p:transition spd="med" advTm="8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37218-4FC8-470E-B383-82FAE2BD5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  <p:transition spd="med" advTm="8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 advTm="8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  <p:transition spd="med" advTm="8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 userDrawn="1"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 userDrawn="1"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 smtClean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  <p:transition spd="med" advTm="8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  <p:transition spd="med" advTm="8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 spd="med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 userDrawn="1"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 userDrawn="1"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 userDrawn="1"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 smtClean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 smtClean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 userDrawn="1"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 userDrawn="1"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0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 userDrawn="1"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content_radial_grad"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lvl="1"/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2"/>
            <a:r>
              <a:rPr lang="en-US" dirty="0" err="1"/>
              <a:t>Третий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3"/>
            <a:r>
              <a:rPr lang="en-US" dirty="0" err="1"/>
              <a:t>Четвертый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  <a:p>
            <a:pPr lvl="4"/>
            <a:r>
              <a:rPr lang="en-US" dirty="0" err="1"/>
              <a:t>Пятый</a:t>
            </a:r>
            <a:r>
              <a:rPr lang="en-US" dirty="0"/>
              <a:t> </a:t>
            </a:r>
            <a:r>
              <a:rPr lang="en-US" dirty="0" err="1"/>
              <a:t>уровень</a:t>
            </a:r>
            <a:endParaRPr lang="en-US" dirty="0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 userDrawn="1"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Образец</a:t>
            </a:r>
            <a:r>
              <a:rPr lang="en-US" dirty="0"/>
              <a:t> </a:t>
            </a:r>
            <a:r>
              <a:rPr lang="en-US" dirty="0" err="1"/>
              <a:t>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p:transition spd="med" advTm="8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0" r:id="rId2"/>
    <p:sldLayoutId id="2147483756" r:id="rId3"/>
    <p:sldLayoutId id="2147483757" r:id="rId4"/>
    <p:sldLayoutId id="2147483758" r:id="rId5"/>
    <p:sldLayoutId id="2147483771" r:id="rId6"/>
    <p:sldLayoutId id="2147483759" r:id="rId7"/>
    <p:sldLayoutId id="2147483768" r:id="rId8"/>
    <p:sldLayoutId id="2147483772" r:id="rId9"/>
    <p:sldLayoutId id="2147483766" r:id="rId10"/>
    <p:sldLayoutId id="2147483777" r:id="rId11"/>
    <p:sldLayoutId id="2147483767" r:id="rId12"/>
    <p:sldLayoutId id="2147483760" r:id="rId13"/>
    <p:sldLayoutId id="2147483761" r:id="rId14"/>
    <p:sldLayoutId id="2147483762" r:id="rId15"/>
    <p:sldLayoutId id="2147483773" r:id="rId16"/>
    <p:sldLayoutId id="2147483774" r:id="rId17"/>
    <p:sldLayoutId id="2147483775" r:id="rId18"/>
  </p:sldLayoutIdLst>
  <p:transition spd="med" advTm="8000"/>
  <p:hf hdr="0" dt="0"/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ransition spd="med" advTm="8000"/>
  <p:hf hdr="0" dt="0"/>
  <p:txStyles>
    <p:titleStyle>
      <a:lvl1pPr algn="ctr" defTabSz="286577" rtl="0" eaLnBrk="0" fontAlgn="base" hangingPunct="0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0" fontAlgn="base" hangingPunct="0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0" fontAlgn="base" hangingPunct="0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0" fontAlgn="base" hangingPunct="0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0" fontAlgn="base" hangingPunct="0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fontAlgn="base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fontAlgn="base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fontAlgn="base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fontAlgn="base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31218" y="3588425"/>
            <a:ext cx="6800632" cy="1031875"/>
          </a:xfrm>
        </p:spPr>
        <p:txBody>
          <a:bodyPr/>
          <a:lstStyle/>
          <a:p>
            <a:pPr algn="ctr"/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Сортировка при больших объёмах данных на ограниченной модели памяти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type="body" sz="quarter" idx="10"/>
          </p:nvPr>
        </p:nvSpPr>
        <p:spPr>
          <a:xfrm>
            <a:off x="2512540" y="5065657"/>
            <a:ext cx="4281096" cy="1307710"/>
          </a:xfrm>
        </p:spPr>
        <p:txBody>
          <a:bodyPr/>
          <a:lstStyle/>
          <a:p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Авторы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:</a:t>
            </a:r>
          </a:p>
          <a:p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Череповский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Д.К.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и </a:t>
            </a:r>
            <a:r>
              <a:rPr lang="ru-RU" sz="1200" dirty="0" err="1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Эйзенах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Д.С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.</a:t>
            </a:r>
            <a:endParaRPr lang="en-US" sz="12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(3 курс, каф. ИУС, СПБГПУ),</a:t>
            </a:r>
          </a:p>
          <a:p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Руководитель</a:t>
            </a:r>
            <a:r>
              <a:rPr lang="en-US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:</a:t>
            </a:r>
          </a:p>
          <a:p>
            <a:r>
              <a:rPr lang="ru-RU" sz="12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Котляров В.П. к.т.н., проф.</a:t>
            </a:r>
          </a:p>
        </p:txBody>
      </p:sp>
    </p:spTree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41291"/>
            <a:ext cx="8229644" cy="789846"/>
          </a:xfrm>
        </p:spPr>
        <p:txBody>
          <a:bodyPr/>
          <a:lstStyle/>
          <a:p>
            <a:pPr marL="59999" indent="0">
              <a:buNone/>
            </a:pP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дальнейшем сортировка будет применена</a:t>
            </a:r>
            <a:r>
              <a:rPr lang="en-US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для выравнивания </a:t>
            </a:r>
            <a:r>
              <a:rPr lang="ru-RU" dirty="0" err="1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ридов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BAM файла по координате.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89686" y="171721"/>
            <a:ext cx="7796265" cy="668462"/>
          </a:xfrm>
        </p:spPr>
        <p:txBody>
          <a:bodyPr/>
          <a:lstStyle/>
          <a:p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Дальнейшее развитие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8" y="2346960"/>
            <a:ext cx="4701546" cy="3788779"/>
          </a:xfrm>
          <a:prstGeom prst="rect">
            <a:avLst/>
          </a:prstGeom>
        </p:spPr>
      </p:pic>
    </p:spTree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пасибо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520"/>
            <a:ext cx="9144000" cy="5969479"/>
          </a:xfrm>
          <a:prstGeom prst="rect">
            <a:avLst/>
          </a:prstGeom>
        </p:spPr>
      </p:pic>
    </p:spTree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85104" y="-9435"/>
            <a:ext cx="7018637" cy="674453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27804" y="1046205"/>
            <a:ext cx="8417185" cy="2773395"/>
          </a:xfrm>
        </p:spPr>
        <p:txBody>
          <a:bodyPr/>
          <a:lstStyle/>
          <a:p>
            <a:pPr marL="342900" indent="-342900"/>
            <a:r>
              <a:rPr lang="ru-RU" sz="2400" dirty="0"/>
              <a:t>	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Нужно реализовать наиболее быстрый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и производительный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алгоритм для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сортировки 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BAM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файла на ограниченной модели памяти с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использованием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суперкомпьютера.</a:t>
            </a:r>
            <a:endParaRPr lang="en-US" sz="2400" dirty="0" smtClean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pPr marL="342900" indent="-342900"/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	Для сравнения были выбраны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два алгоритма сортировки -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пирамидальная и сортировка слиянием. </a:t>
            </a:r>
          </a:p>
        </p:txBody>
      </p:sp>
    </p:spTree>
    <p:extLst>
      <p:ext uri="{BB962C8B-B14F-4D97-AF65-F5344CB8AC3E}">
        <p14:creationId xmlns:p14="http://schemas.microsoft.com/office/powerpoint/2010/main" val="4016647010"/>
      </p:ext>
    </p:extLst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1348" y="-9435"/>
            <a:ext cx="7744328" cy="874143"/>
          </a:xfrm>
        </p:spPr>
        <p:txBody>
          <a:bodyPr/>
          <a:lstStyle/>
          <a:p>
            <a:r>
              <a:rPr lang="ru-RU" dirty="0">
                <a:latin typeface="PT Sans" panose="020B0503020203020204"/>
                <a:ea typeface="PT Sans" panose="020B0503020203020204" pitchFamily="34" charset="-52"/>
                <a:cs typeface="Times New Roman" panose="02020603050405020304" pitchFamily="18" charset="0"/>
              </a:rPr>
              <a:t>Алгоритм</a:t>
            </a:r>
            <a:r>
              <a:rPr lang="ru-RU" dirty="0">
                <a:latin typeface="PT Sans" panose="020B0503020203020204"/>
                <a:cs typeface="Times New Roman" panose="02020603050405020304" pitchFamily="18" charset="0"/>
              </a:rPr>
              <a:t> сортировки на ограниченной модели памяти для большого объема данных</a:t>
            </a:r>
            <a:endParaRPr lang="ru-RU" dirty="0">
              <a:latin typeface="PT Sans" panose="020B0503020203020204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70936" y="864708"/>
            <a:ext cx="8484740" cy="53054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Делим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массив на заданное количество частей;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Сортируем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каждую часть отдельно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Проверяем набор данных попарно на пересечение</a:t>
            </a:r>
            <a:r>
              <a:rPr lang="en-US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пример пересечения</a:t>
            </a:r>
            <a:r>
              <a:rPr lang="en-US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: [1,2,3,6]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и</a:t>
            </a:r>
            <a:r>
              <a:rPr lang="en-US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[4,5,7,9]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наблюдается пересечения объединяем пару </a:t>
            </a: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в массив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и сортируем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Разбиваем 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отсортированный массив обратно на пары и возвращаем на места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9222218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8698" y="252054"/>
            <a:ext cx="8354313" cy="599639"/>
          </a:xfrm>
        </p:spPr>
        <p:txBody>
          <a:bodyPr/>
          <a:lstStyle/>
          <a:p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43599" y="3227727"/>
            <a:ext cx="256802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29160"/>
              </p:ext>
            </p:extLst>
          </p:nvPr>
        </p:nvGraphicFramePr>
        <p:xfrm>
          <a:off x="1207008" y="1397000"/>
          <a:ext cx="64129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4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(сек.)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/>
                      <a:r>
                        <a:rPr lang="ru-RU" dirty="0" smtClean="0"/>
                        <a:t>Сортировка слиянием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10.202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Пирамидальная</a:t>
                      </a:r>
                      <a:r>
                        <a:rPr lang="ru-RU" baseline="0" dirty="0" smtClean="0"/>
                        <a:t> 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12.086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Сортировка </a:t>
                      </a:r>
                      <a:r>
                        <a:rPr lang="en-US" dirty="0" smtClean="0"/>
                        <a:t>STL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5.4890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140931" y="3276652"/>
            <a:ext cx="6605336" cy="1383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Тест реализован при размере сортируемого массива 100000 и размере одной части при делении 100</a:t>
            </a:r>
            <a:r>
              <a:rPr lang="en-US" sz="2200" dirty="0" smtClean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67324" y="244292"/>
            <a:ext cx="8354313" cy="599639"/>
          </a:xfrm>
        </p:spPr>
        <p:txBody>
          <a:bodyPr/>
          <a:lstStyle/>
          <a:p>
            <a:r>
              <a:rPr lang="ru-RU" dirty="0" smtClean="0"/>
              <a:t>Переход к алгоритму </a:t>
            </a:r>
            <a:r>
              <a:rPr lang="en-US" dirty="0" smtClean="0"/>
              <a:t>TimSor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3599" y="3227727"/>
            <a:ext cx="256802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2" descr="https://lh5.googleusercontent.com/3oT6ccplJ_THF10Voc__Xs98zoBFXqbp3JG4nQTO0i4siNBCi5VhU6MGxWhfonVkrIx5IPVMkrEpnT9Je66eil-ZnVdmMPoj7wh7WwC81zLlH8jpIDj1iIozTfbqeCi83kCIq3mWUz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5" y="1456871"/>
            <a:ext cx="358580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443599" y="1410627"/>
            <a:ext cx="44326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PT Sans"/>
              </a:rPr>
              <a:t>Среди</a:t>
            </a:r>
            <a:r>
              <a:rPr lang="ru-RU" sz="1600" dirty="0">
                <a:latin typeface="PT Sans"/>
              </a:rPr>
              <a:t>, на первый взгляд, огромного выбора в таблице есть всего 7 адекватных алгоритмов (со сложностью </a:t>
            </a:r>
            <a:r>
              <a:rPr lang="ru-RU" sz="1600" i="1" dirty="0">
                <a:latin typeface="PT Sans"/>
              </a:rPr>
              <a:t>O(n </a:t>
            </a:r>
            <a:r>
              <a:rPr lang="ru-RU" sz="1600" i="1" dirty="0" err="1">
                <a:latin typeface="PT Sans"/>
              </a:rPr>
              <a:t>logn</a:t>
            </a:r>
            <a:r>
              <a:rPr lang="ru-RU" sz="1600" i="1" dirty="0">
                <a:latin typeface="PT Sans"/>
              </a:rPr>
              <a:t>)</a:t>
            </a:r>
            <a:r>
              <a:rPr lang="ru-RU" sz="1600" dirty="0">
                <a:latin typeface="PT Sans"/>
              </a:rPr>
              <a:t> в среднем и худшем случае), среди которых только </a:t>
            </a:r>
            <a:r>
              <a:rPr lang="ru-RU" sz="1600" dirty="0" smtClean="0">
                <a:latin typeface="PT Sans"/>
              </a:rPr>
              <a:t>две </a:t>
            </a:r>
            <a:r>
              <a:rPr lang="ru-RU" sz="1600" dirty="0">
                <a:latin typeface="PT Sans"/>
              </a:rPr>
              <a:t>могут похвастаться стабильностью и сложностью </a:t>
            </a:r>
            <a:r>
              <a:rPr lang="ru-RU" sz="1600" i="1" dirty="0">
                <a:latin typeface="PT Sans"/>
              </a:rPr>
              <a:t>O(n)</a:t>
            </a:r>
            <a:r>
              <a:rPr lang="ru-RU" sz="1600" dirty="0">
                <a:latin typeface="PT Sans"/>
              </a:rPr>
              <a:t> в лучшем случае. Один из этих двух — это давно и хорошо всем известная «Сортировка с помощью двоичного дерева». А вот второй как-раз таки </a:t>
            </a:r>
            <a:r>
              <a:rPr lang="ru-RU" sz="1600" dirty="0" err="1">
                <a:latin typeface="PT Sans"/>
              </a:rPr>
              <a:t>Timsort</a:t>
            </a:r>
            <a:r>
              <a:rPr lang="ru-RU" sz="1600" dirty="0">
                <a:latin typeface="PT Sans"/>
              </a:rPr>
              <a:t>.</a:t>
            </a:r>
            <a:br>
              <a:rPr lang="ru-RU" sz="1600" dirty="0">
                <a:latin typeface="PT Sans"/>
              </a:rPr>
            </a:br>
            <a:endParaRPr lang="ru-RU" sz="1600" dirty="0">
              <a:latin typeface="PT Sans"/>
            </a:endParaRPr>
          </a:p>
        </p:txBody>
      </p:sp>
    </p:spTree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89764" y="145841"/>
            <a:ext cx="7596187" cy="717889"/>
          </a:xfrm>
        </p:spPr>
        <p:txBody>
          <a:bodyPr/>
          <a:lstStyle/>
          <a:p>
            <a:r>
              <a:rPr lang="en-US" dirty="0" smtClean="0"/>
              <a:t>TimSort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042588"/>
            <a:ext cx="8229644" cy="516598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Алгоритм сортировки:</a:t>
            </a:r>
          </a:p>
          <a:p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По специальному алгоритму разделяем входной массив на подмассивы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 </a:t>
            </a:r>
            <a:endParaRPr lang="en-US" sz="24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Сортируем каждый подмассив с помощью сортировки 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STL;</a:t>
            </a:r>
            <a:endParaRPr lang="ru-RU" sz="2400" dirty="0">
              <a:latin typeface="PT Sans" panose="020B0503020203020204" pitchFamily="34" charset="-52"/>
              <a:ea typeface="PT Sans" panose="020B0503020203020204" pitchFamily="34" charset="-52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Собираем отсортированные подмассивы в единый массив с помощью модифицированной сортировки слиянием</a:t>
            </a:r>
            <a:r>
              <a:rPr lang="en-US" sz="2400" dirty="0"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PT Sans" panose="020B0503020203020204" pitchFamily="34" charset="-52"/>
              <a:ea typeface="PT Sans" panose="020B0503020203020204" pitchFamily="34" charset="-52"/>
            </a:endParaRPr>
          </a:p>
        </p:txBody>
      </p:sp>
    </p:spTree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3777240"/>
            <a:ext cx="8769281" cy="2606467"/>
          </a:xfrm>
        </p:spPr>
        <p:txBody>
          <a:bodyPr/>
          <a:lstStyle/>
          <a:p>
            <a:pPr marL="402899" indent="-342900">
              <a:buFont typeface="+mj-lt"/>
              <a:buAutoNum type="arabicPeriod"/>
            </a:pPr>
            <a:r>
              <a:rPr lang="ru-RU" sz="1400" dirty="0" smtClean="0"/>
              <a:t>Создается </a:t>
            </a:r>
            <a:r>
              <a:rPr lang="ru-RU" sz="1400" dirty="0"/>
              <a:t>пустой стек пар &lt;индекс начала </a:t>
            </a:r>
            <a:r>
              <a:rPr lang="ru-RU" sz="1400" dirty="0" err="1"/>
              <a:t>подмассива</a:t>
            </a:r>
            <a:r>
              <a:rPr lang="ru-RU" sz="1400" dirty="0"/>
              <a:t>&gt;-&lt;размер </a:t>
            </a:r>
            <a:r>
              <a:rPr lang="ru-RU" sz="1400" dirty="0" err="1"/>
              <a:t>подмассива</a:t>
            </a:r>
            <a:r>
              <a:rPr lang="ru-RU" sz="1400" dirty="0"/>
              <a:t>&gt;. Берётся первый упорядоченный </a:t>
            </a:r>
            <a:r>
              <a:rPr lang="ru-RU" sz="1400" dirty="0" smtClean="0"/>
              <a:t>подмассив</a:t>
            </a:r>
            <a:r>
              <a:rPr lang="en-US" sz="1400" dirty="0" smtClean="0"/>
              <a:t>;</a:t>
            </a:r>
            <a:endParaRPr lang="ru-RU" sz="1400" dirty="0"/>
          </a:p>
          <a:p>
            <a:pPr marL="402899" indent="-3429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ru-RU" sz="1400" dirty="0"/>
              <a:t>стек добавляется пара данных &lt;индекс начала&gt;-&lt;размер&gt; для текущего </a:t>
            </a:r>
            <a:r>
              <a:rPr lang="ru-RU" sz="1400" dirty="0" err="1" smtClean="0"/>
              <a:t>подмассива</a:t>
            </a:r>
            <a:r>
              <a:rPr lang="en-US" sz="1400" dirty="0"/>
              <a:t>;</a:t>
            </a:r>
            <a:endParaRPr lang="ru-RU" sz="1400" dirty="0" smtClean="0"/>
          </a:p>
          <a:p>
            <a:pPr marL="402899" indent="-342900">
              <a:buFont typeface="+mj-lt"/>
              <a:buAutoNum type="arabicPeriod"/>
            </a:pPr>
            <a:r>
              <a:rPr lang="ru-RU" sz="1400" dirty="0" smtClean="0"/>
              <a:t>Определяется, нужно ли выполнять процедуру слияния текущего </a:t>
            </a:r>
            <a:r>
              <a:rPr lang="ru-RU" sz="1400" dirty="0" err="1" smtClean="0"/>
              <a:t>подмассива</a:t>
            </a:r>
            <a:r>
              <a:rPr lang="ru-RU" sz="1400" dirty="0" smtClean="0"/>
              <a:t> с предыдущими. Для этого проверяется выполнение двух правил (пусть X, Y и Z — размеры трёх верхних в стеке </a:t>
            </a:r>
            <a:r>
              <a:rPr lang="ru-RU" sz="1400" dirty="0" err="1" smtClean="0"/>
              <a:t>подмассивов</a:t>
            </a:r>
            <a:r>
              <a:rPr lang="ru-RU" sz="1400" dirty="0" smtClean="0"/>
              <a:t>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X &gt; Y + Z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Y &gt; Z</a:t>
            </a:r>
          </a:p>
          <a:p>
            <a:pPr marL="402899" indent="-342900">
              <a:buFont typeface="+mj-lt"/>
              <a:buAutoNum type="arabicPeriod"/>
            </a:pPr>
            <a:r>
              <a:rPr lang="ru-RU" sz="1400" dirty="0" smtClean="0"/>
              <a:t>Если одно из правил нарушается — массив Y сливается с меньшим из массивов X и Z. Повторяется до выполнения обоих правил или полного упорядочивания данных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pPr marL="402899" indent="-342900">
              <a:buFont typeface="+mj-lt"/>
              <a:buAutoNum type="arabicPeriod"/>
            </a:pPr>
            <a:r>
              <a:rPr lang="ru-RU" sz="1400" dirty="0" smtClean="0"/>
              <a:t>Если </a:t>
            </a:r>
            <a:r>
              <a:rPr lang="ru-RU" sz="1400" dirty="0"/>
              <a:t>еще остались не рассмотренные </a:t>
            </a:r>
            <a:r>
              <a:rPr lang="ru-RU" sz="1400" dirty="0" err="1"/>
              <a:t>подмассивы</a:t>
            </a:r>
            <a:r>
              <a:rPr lang="ru-RU" sz="1400" dirty="0"/>
              <a:t> — берётся следующий и переходим к пункту 2. Иначе — </a:t>
            </a:r>
            <a:r>
              <a:rPr lang="ru-RU" sz="1400" dirty="0" smtClean="0"/>
              <a:t>конец</a:t>
            </a:r>
            <a:r>
              <a:rPr lang="en-US" sz="1400" dirty="0" smtClean="0"/>
              <a:t>;</a:t>
            </a:r>
            <a:endParaRPr lang="ru-RU" sz="1400" dirty="0"/>
          </a:p>
          <a:p>
            <a:pPr marL="402899" lvl="0" indent="-34290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80217" y="0"/>
            <a:ext cx="7825393" cy="874143"/>
          </a:xfrm>
        </p:spPr>
        <p:txBody>
          <a:bodyPr/>
          <a:lstStyle/>
          <a:p>
            <a:r>
              <a:rPr lang="ru-RU" dirty="0" smtClean="0"/>
              <a:t>Алгоритм выбора частей для слияния</a:t>
            </a:r>
            <a:endParaRPr lang="ru-RU" dirty="0"/>
          </a:p>
        </p:txBody>
      </p:sp>
      <p:pic>
        <p:nvPicPr>
          <p:cNvPr id="1026" name="Picture 2" descr="912028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16" y="1005454"/>
            <a:ext cx="5187771" cy="23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10541"/>
      </p:ext>
    </p:extLst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77098" y="1150733"/>
            <a:ext cx="4025113" cy="485696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ru-RU" sz="1400" dirty="0"/>
              <a:t>Начинается процедура слияния, как было показано выше.</a:t>
            </a:r>
          </a:p>
          <a:p>
            <a:pPr lvl="0">
              <a:buFont typeface="+mj-lt"/>
              <a:buAutoNum type="arabicPeriod"/>
            </a:pPr>
            <a:r>
              <a:rPr lang="ru-RU" sz="1400" dirty="0"/>
              <a:t>На каждой операции копирования элемента из временного или большего </a:t>
            </a:r>
            <a:r>
              <a:rPr lang="ru-RU" sz="1400" dirty="0" err="1"/>
              <a:t>подмассива</a:t>
            </a:r>
            <a:r>
              <a:rPr lang="ru-RU" sz="1400" dirty="0"/>
              <a:t> в результирующий запоминается, из какого именно </a:t>
            </a:r>
            <a:r>
              <a:rPr lang="ru-RU" sz="1400" dirty="0" err="1"/>
              <a:t>подмассива</a:t>
            </a:r>
            <a:r>
              <a:rPr lang="ru-RU" sz="1400" dirty="0"/>
              <a:t> был элемент.</a:t>
            </a:r>
          </a:p>
          <a:p>
            <a:pPr lvl="0">
              <a:buFont typeface="+mj-lt"/>
              <a:buAutoNum type="arabicPeriod"/>
            </a:pPr>
            <a:r>
              <a:rPr lang="ru-RU" sz="1400" dirty="0"/>
              <a:t>Если уже некоторое количество элементов (в данной реализации алгоритма это число равно 7) было взято из одного и того же массива — предполагается, что и дальше нам придётся брать данные из него. Чтобы подтвердить эту идею, алгоритм переходит в режим «галопа», то есть перемещается по массиву-претенденту на поставку следующей большой порции данных бинарным поиском (массив упорядочен) текущего элемента из второго соединяемого массива.</a:t>
            </a:r>
          </a:p>
          <a:p>
            <a:pPr lvl="0">
              <a:buFont typeface="+mj-lt"/>
              <a:buAutoNum type="arabicPeriod"/>
            </a:pPr>
            <a:r>
              <a:rPr lang="ru-RU" sz="1400" dirty="0"/>
              <a:t>В момент, когда данные из текущего массива-поставщика больше не подходят (или был достигнут конец массива), данные копируются целиком.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54580" y="-9435"/>
            <a:ext cx="7831372" cy="874143"/>
          </a:xfrm>
        </p:spPr>
        <p:txBody>
          <a:bodyPr/>
          <a:lstStyle/>
          <a:p>
            <a:r>
              <a:rPr lang="ru-RU" dirty="0" smtClean="0"/>
              <a:t>Алгоритм слияния частей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Galloping mode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5" y="1405785"/>
            <a:ext cx="4601133" cy="3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26097"/>
      </p:ext>
    </p:extLst>
  </p:cSld>
  <p:clrMapOvr>
    <a:masterClrMapping/>
  </p:clrMapOvr>
  <p:transition spd="med" advTm="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64973" y="145841"/>
            <a:ext cx="7820978" cy="726127"/>
          </a:xfrm>
        </p:spPr>
        <p:txBody>
          <a:bodyPr/>
          <a:lstStyle/>
          <a:p>
            <a:r>
              <a:rPr lang="ru-RU" dirty="0" smtClean="0"/>
              <a:t>Результаты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7936"/>
              </p:ext>
            </p:extLst>
          </p:nvPr>
        </p:nvGraphicFramePr>
        <p:xfrm>
          <a:off x="557951" y="1777048"/>
          <a:ext cx="8128000" cy="119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738528753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557783038"/>
                    </a:ext>
                  </a:extLst>
                </a:gridCol>
              </a:tblGrid>
              <a:tr h="46617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Сортировка</a:t>
                      </a:r>
                      <a:endParaRPr lang="ru-RU" dirty="0">
                        <a:latin typeface="PT Sans" panose="020B0503020203020204" pitchFamily="34" charset="-52"/>
                        <a:ea typeface="PT Sans" panose="020B0503020203020204" pitchFamily="34" charset="-5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 (.сек)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6308059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без</a:t>
                      </a:r>
                      <a:r>
                        <a:rPr lang="ru-RU" baseline="0" dirty="0" smtClean="0"/>
                        <a:t> распараллеливания</a:t>
                      </a:r>
                      <a:endParaRPr lang="ru-RU" dirty="0">
                        <a:latin typeface="PT Sans" panose="020B0503020203020204" pitchFamily="34" charset="-52"/>
                        <a:ea typeface="PT Sans" panose="020B0503020203020204" pitchFamily="34" charset="-5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0.056</a:t>
                      </a:r>
                      <a:endParaRPr lang="ru-RU" dirty="0">
                        <a:latin typeface="PT Sans" panose="020B0503020203020204" pitchFamily="34" charset="-52"/>
                        <a:ea typeface="PT Sans" panose="020B0503020203020204" pitchFamily="34" charset="-5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759425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 распараллеливанием</a:t>
                      </a:r>
                      <a:endParaRPr lang="ru-RU" dirty="0">
                        <a:latin typeface="PT Sans" panose="020B0503020203020204" pitchFamily="34" charset="-52"/>
                        <a:ea typeface="PT Sans" panose="020B0503020203020204" pitchFamily="34" charset="-5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0.035</a:t>
                      </a:r>
                      <a:endParaRPr lang="ru-RU" dirty="0">
                        <a:latin typeface="PT Sans" panose="020B0503020203020204" pitchFamily="34" charset="-52"/>
                        <a:ea typeface="PT Sans" panose="020B0503020203020204" pitchFamily="34" charset="-5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3221080"/>
                  </a:ext>
                </a:extLst>
              </a:tr>
            </a:tbl>
          </a:graphicData>
        </a:graphic>
      </p:graphicFrame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45411" y="3228046"/>
            <a:ext cx="6605336" cy="1383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Times New Roman" panose="02020603050405020304" pitchFamily="18" charset="0"/>
              </a:rPr>
              <a:t>Тест реализован при размере сортируемого массива 100000 и размере одной части при делении 100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resentation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polytech-43</Template>
  <TotalTime>6354</TotalTime>
  <Words>357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Frutiger Next LT W1G</vt:lpstr>
      <vt:lpstr>PT sans</vt:lpstr>
      <vt:lpstr>PT sans</vt:lpstr>
      <vt:lpstr>PT Sans Caption</vt:lpstr>
      <vt:lpstr>Times New Roman</vt:lpstr>
      <vt:lpstr>Wingdings</vt:lpstr>
      <vt:lpstr>presentation</vt:lpstr>
      <vt:lpstr>Custom Design</vt:lpstr>
      <vt:lpstr>Сортировка при больших объёмах данных на ограниченной модели памяти</vt:lpstr>
      <vt:lpstr>Цель работы</vt:lpstr>
      <vt:lpstr>Алгоритм сортировки на ограниченной модели памяти для большого объема данных</vt:lpstr>
      <vt:lpstr>Результаты</vt:lpstr>
      <vt:lpstr>Переход к алгоритму TimSort</vt:lpstr>
      <vt:lpstr>TimSort</vt:lpstr>
      <vt:lpstr>Алгоритм выбора частей для слияния</vt:lpstr>
      <vt:lpstr>Алгоритм слияния частей  Galloping mode</vt:lpstr>
      <vt:lpstr>Результаты </vt:lpstr>
      <vt:lpstr> Дальнейшее развитие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Ректорское совещание</dc:title>
  <dc:subject>П-5-100</dc:subject>
  <dc:creator>Салкуцан С.</dc:creator>
  <cp:keywords>САЕ</cp:keywords>
  <dc:description>Presentation is formatted to display Arial font</dc:description>
  <cp:lastModifiedBy>Пользователь Windows</cp:lastModifiedBy>
  <cp:revision>610</cp:revision>
  <cp:lastPrinted>2016-02-01T15:11:21Z</cp:lastPrinted>
  <dcterms:created xsi:type="dcterms:W3CDTF">2015-11-26T00:47:35Z</dcterms:created>
  <dcterms:modified xsi:type="dcterms:W3CDTF">2018-04-24T06:51:16Z</dcterms:modified>
</cp:coreProperties>
</file>