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>
      <p:cViewPr varScale="1">
        <p:scale>
          <a:sx n="68" d="100"/>
          <a:sy n="68" d="100"/>
        </p:scale>
        <p:origin x="-1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73C2F82-F767-4278-8990-AC9895A93FF9}" type="datetimeFigureOut">
              <a:rPr lang="ru-RU" smtClean="0"/>
              <a:pPr/>
              <a:t>10.04.2024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A2CE5AE-65C6-4787-A892-6C1413218B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82-F767-4278-8990-AC9895A93FF9}" type="datetimeFigureOut">
              <a:rPr lang="ru-RU" smtClean="0"/>
              <a:pPr/>
              <a:t>10.04.2024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E5AE-65C6-4787-A892-6C1413218B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82-F767-4278-8990-AC9895A93FF9}" type="datetimeFigureOut">
              <a:rPr lang="ru-RU" smtClean="0"/>
              <a:pPr/>
              <a:t>10.04.2024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E5AE-65C6-4787-A892-6C1413218B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82-F767-4278-8990-AC9895A93FF9}" type="datetimeFigureOut">
              <a:rPr lang="ru-RU" smtClean="0"/>
              <a:pPr/>
              <a:t>10.04.2024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E5AE-65C6-4787-A892-6C1413218B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82-F767-4278-8990-AC9895A93FF9}" type="datetimeFigureOut">
              <a:rPr lang="ru-RU" smtClean="0"/>
              <a:pPr/>
              <a:t>10.04.2024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E5AE-65C6-4787-A892-6C1413218B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82-F767-4278-8990-AC9895A93FF9}" type="datetimeFigureOut">
              <a:rPr lang="ru-RU" smtClean="0"/>
              <a:pPr/>
              <a:t>10.04.2024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E5AE-65C6-4787-A892-6C1413218B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3C2F82-F767-4278-8990-AC9895A93FF9}" type="datetimeFigureOut">
              <a:rPr lang="ru-RU" smtClean="0"/>
              <a:pPr/>
              <a:t>10.04.2024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2CE5AE-65C6-4787-A892-6C1413218B5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73C2F82-F767-4278-8990-AC9895A93FF9}" type="datetimeFigureOut">
              <a:rPr lang="ru-RU" smtClean="0"/>
              <a:pPr/>
              <a:t>10.04.2024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A2CE5AE-65C6-4787-A892-6C1413218B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82-F767-4278-8990-AC9895A93FF9}" type="datetimeFigureOut">
              <a:rPr lang="ru-RU" smtClean="0"/>
              <a:pPr/>
              <a:t>10.04.2024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E5AE-65C6-4787-A892-6C1413218B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82-F767-4278-8990-AC9895A93FF9}" type="datetimeFigureOut">
              <a:rPr lang="ru-RU" smtClean="0"/>
              <a:pPr/>
              <a:t>10.04.2024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E5AE-65C6-4787-A892-6C1413218B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2F82-F767-4278-8990-AC9895A93FF9}" type="datetimeFigureOut">
              <a:rPr lang="ru-RU" smtClean="0"/>
              <a:pPr/>
              <a:t>10.04.2024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E5AE-65C6-4787-A892-6C1413218B5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73C2F82-F767-4278-8990-AC9895A93FF9}" type="datetimeFigureOut">
              <a:rPr lang="ru-RU" smtClean="0"/>
              <a:pPr/>
              <a:t>10.04.2024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A2CE5AE-65C6-4787-A892-6C1413218B5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Мобильное приложение </a:t>
            </a:r>
            <a:r>
              <a:rPr lang="en-US" dirty="0" smtClean="0"/>
              <a:t>“</a:t>
            </a:r>
            <a:r>
              <a:rPr lang="ru-RU" dirty="0" smtClean="0"/>
              <a:t>Ежедневник для современного пользователя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933056"/>
            <a:ext cx="8604448" cy="252028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Слугин</a:t>
            </a:r>
            <a:r>
              <a:rPr lang="ru-RU" dirty="0" smtClean="0"/>
              <a:t> Дмитрий Ильич</a:t>
            </a:r>
            <a:endParaRPr lang="ru-RU" dirty="0" smtClean="0"/>
          </a:p>
          <a:p>
            <a:r>
              <a:rPr lang="ru-RU" dirty="0" smtClean="0"/>
              <a:t>с</a:t>
            </a:r>
            <a:r>
              <a:rPr lang="ru-RU" dirty="0" smtClean="0"/>
              <a:t>тудент </a:t>
            </a:r>
            <a:r>
              <a:rPr lang="ru-RU" dirty="0" smtClean="0"/>
              <a:t>Колледжа </a:t>
            </a:r>
            <a:r>
              <a:rPr lang="ru-RU" dirty="0" smtClean="0"/>
              <a:t>промышленных</a:t>
            </a:r>
            <a:r>
              <a:rPr lang="en-US" dirty="0" smtClean="0"/>
              <a:t>, </a:t>
            </a:r>
            <a:r>
              <a:rPr lang="ru-RU" dirty="0" smtClean="0"/>
              <a:t>информационных технологий и </a:t>
            </a:r>
            <a:r>
              <a:rPr lang="ru-RU" dirty="0" smtClean="0"/>
              <a:t>права </a:t>
            </a:r>
            <a:endParaRPr lang="en-US" dirty="0" smtClean="0"/>
          </a:p>
          <a:p>
            <a:r>
              <a:rPr lang="ru-RU" dirty="0" smtClean="0"/>
              <a:t>ФГБОУ ВО </a:t>
            </a:r>
            <a:r>
              <a:rPr lang="en-US" dirty="0" smtClean="0"/>
              <a:t>“</a:t>
            </a:r>
            <a:r>
              <a:rPr lang="ru-RU" dirty="0" smtClean="0"/>
              <a:t>Кемеровский государственный университет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Кемерово</a:t>
            </a:r>
            <a:r>
              <a:rPr lang="en-US" dirty="0" smtClean="0"/>
              <a:t>, 2024</a:t>
            </a:r>
            <a:r>
              <a:rPr lang="ru-RU" dirty="0" smtClean="0"/>
              <a:t>г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ru-RU" dirty="0" smtClean="0"/>
              <a:t>Ежедневник для современного пользователя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49424"/>
            <a:ext cx="4834880" cy="432511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Приложение </a:t>
            </a:r>
            <a:r>
              <a:rPr lang="en-US" dirty="0" smtClean="0"/>
              <a:t>“</a:t>
            </a:r>
            <a:r>
              <a:rPr lang="ru-RU" dirty="0" smtClean="0"/>
              <a:t>Ежедневник для современного пользователя</a:t>
            </a:r>
            <a:r>
              <a:rPr lang="en-US" dirty="0" smtClean="0"/>
              <a:t>” </a:t>
            </a:r>
            <a:r>
              <a:rPr lang="ru-RU" dirty="0" smtClean="0"/>
              <a:t>– это простое и удобное приложение для повседневных задач</a:t>
            </a:r>
            <a:r>
              <a:rPr lang="en-US" dirty="0" smtClean="0"/>
              <a:t>.</a:t>
            </a:r>
            <a:r>
              <a:rPr lang="ru-RU" dirty="0" smtClean="0"/>
              <a:t>С помощью нашего приложения вы можете отслеживать приём лекарств</a:t>
            </a:r>
            <a:r>
              <a:rPr lang="en-US" dirty="0" smtClean="0"/>
              <a:t>, </a:t>
            </a:r>
            <a:r>
              <a:rPr lang="ru-RU" dirty="0" smtClean="0"/>
              <a:t>записывать свои покупки а также следить за выполнением своих повседневных дел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026" name="Picture 2" descr="C:\Users\User\Desktop\Screenshot_20240409_111747_com.example.spisokdelap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2060848"/>
            <a:ext cx="2044853" cy="4430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Конкурентные преимущества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процессе анализа </a:t>
            </a:r>
            <a:r>
              <a:rPr lang="en-US" dirty="0" smtClean="0"/>
              <a:t>App Store ,  Google Play Market ,</a:t>
            </a:r>
            <a:r>
              <a:rPr lang="ru-RU" dirty="0" smtClean="0"/>
              <a:t> </a:t>
            </a:r>
            <a:r>
              <a:rPr lang="en-US" dirty="0" smtClean="0"/>
              <a:t>Huawei App Gallery</a:t>
            </a:r>
            <a:r>
              <a:rPr lang="ru-RU" dirty="0" smtClean="0"/>
              <a:t> </a:t>
            </a:r>
            <a:r>
              <a:rPr lang="en-US" dirty="0" smtClean="0"/>
              <a:t>, RU Store</a:t>
            </a:r>
            <a:r>
              <a:rPr lang="ru-RU" dirty="0" smtClean="0"/>
              <a:t> подобных и аналогичных приложений обнаружено не было</a:t>
            </a:r>
            <a:r>
              <a:rPr lang="en-US" dirty="0" smtClean="0"/>
              <a:t>.</a:t>
            </a:r>
            <a:r>
              <a:rPr lang="ru-RU" dirty="0" smtClean="0"/>
              <a:t> Для того</a:t>
            </a:r>
            <a:r>
              <a:rPr lang="en-US" dirty="0" smtClean="0"/>
              <a:t>, </a:t>
            </a:r>
            <a:r>
              <a:rPr lang="ru-RU" dirty="0" smtClean="0"/>
              <a:t>чтобы получить аналогичный функционал</a:t>
            </a:r>
            <a:r>
              <a:rPr lang="en-US" dirty="0" smtClean="0"/>
              <a:t>, </a:t>
            </a:r>
            <a:r>
              <a:rPr lang="ru-RU" dirty="0" smtClean="0"/>
              <a:t>необходимо будет установить</a:t>
            </a:r>
            <a:r>
              <a:rPr lang="en-US" dirty="0" smtClean="0"/>
              <a:t> </a:t>
            </a:r>
            <a:r>
              <a:rPr lang="ru-RU" dirty="0" smtClean="0"/>
              <a:t>как минимум три различных приложения от конкурентов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ru-RU" dirty="0" smtClean="0"/>
              <a:t>Преимущества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916832"/>
            <a:ext cx="5976664" cy="494116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1500" b="1" dirty="0" smtClean="0"/>
              <a:t>Простота - </a:t>
            </a:r>
            <a:r>
              <a:rPr lang="ru-RU" sz="1500" dirty="0" smtClean="0"/>
              <a:t>простой и наглядный интерфейс позволяет разобраться в функционале даже ребёнку</a:t>
            </a:r>
          </a:p>
          <a:p>
            <a:pPr>
              <a:spcBef>
                <a:spcPts val="600"/>
              </a:spcBef>
            </a:pPr>
            <a:r>
              <a:rPr lang="ru-RU" sz="1500" b="1" dirty="0" smtClean="0"/>
              <a:t>Наличие раздела </a:t>
            </a:r>
            <a:r>
              <a:rPr lang="en-US" sz="1500" b="1" dirty="0" smtClean="0"/>
              <a:t>“</a:t>
            </a:r>
            <a:r>
              <a:rPr lang="ru-RU" sz="1500" b="1" dirty="0" smtClean="0"/>
              <a:t>Справка</a:t>
            </a:r>
            <a:r>
              <a:rPr lang="en-US" sz="1500" b="1" dirty="0" smtClean="0"/>
              <a:t>”</a:t>
            </a:r>
            <a:r>
              <a:rPr lang="ru-RU" sz="1500" b="1" dirty="0" smtClean="0"/>
              <a:t> -</a:t>
            </a:r>
            <a:r>
              <a:rPr lang="en-US" sz="1500" b="1" dirty="0" smtClean="0"/>
              <a:t> </a:t>
            </a:r>
            <a:r>
              <a:rPr lang="ru-RU" sz="1500" dirty="0" smtClean="0"/>
              <a:t>не каждое приложение-ежедневник может похвастаться наличием </a:t>
            </a:r>
            <a:r>
              <a:rPr lang="en-US" sz="1500" dirty="0" smtClean="0"/>
              <a:t>“</a:t>
            </a:r>
            <a:r>
              <a:rPr lang="ru-RU" sz="1500" dirty="0" smtClean="0"/>
              <a:t>Справки</a:t>
            </a:r>
            <a:r>
              <a:rPr lang="en-US" sz="1500" dirty="0" smtClean="0"/>
              <a:t>” </a:t>
            </a:r>
            <a:r>
              <a:rPr lang="ru-RU" sz="1500" dirty="0" smtClean="0"/>
              <a:t>с подписями всех кнопок для удобства пользователей</a:t>
            </a:r>
            <a:endParaRPr lang="en-US" sz="1500" dirty="0" smtClean="0"/>
          </a:p>
          <a:p>
            <a:pPr>
              <a:spcBef>
                <a:spcPts val="600"/>
              </a:spcBef>
            </a:pPr>
            <a:r>
              <a:rPr lang="ru-RU" sz="1500" b="1" dirty="0" smtClean="0"/>
              <a:t>Уведомления - </a:t>
            </a:r>
            <a:r>
              <a:rPr lang="ru-RU" sz="1500" dirty="0" smtClean="0"/>
              <a:t>благодаря адаптивным уведомлениям</a:t>
            </a:r>
            <a:r>
              <a:rPr lang="en-US" sz="1500" dirty="0" smtClean="0"/>
              <a:t>,</a:t>
            </a:r>
            <a:r>
              <a:rPr lang="ru-RU" sz="1500" dirty="0" smtClean="0"/>
              <a:t>вы не пропустите приём лекарства и не забудете своё важное дело</a:t>
            </a:r>
            <a:endParaRPr lang="en-US" sz="1500" dirty="0" smtClean="0"/>
          </a:p>
          <a:p>
            <a:pPr>
              <a:spcBef>
                <a:spcPts val="600"/>
              </a:spcBef>
            </a:pPr>
            <a:r>
              <a:rPr lang="ru-RU" sz="1500" b="1" dirty="0" smtClean="0"/>
              <a:t>Сортировка - </a:t>
            </a:r>
            <a:r>
              <a:rPr lang="ru-RU" sz="1500" dirty="0" smtClean="0"/>
              <a:t>удобная </a:t>
            </a:r>
            <a:r>
              <a:rPr lang="en-US" sz="1500" dirty="0" smtClean="0"/>
              <a:t>smart</a:t>
            </a:r>
            <a:r>
              <a:rPr lang="ru-RU" sz="1500" dirty="0" smtClean="0"/>
              <a:t>-сортировка поможет вам отсортировать свои дела</a:t>
            </a:r>
            <a:r>
              <a:rPr lang="en-US" sz="1500" dirty="0" smtClean="0"/>
              <a:t>, </a:t>
            </a:r>
            <a:r>
              <a:rPr lang="ru-RU" sz="1500" dirty="0" smtClean="0"/>
              <a:t>график приема лекарств и свои покупки по определённым параметрам</a:t>
            </a:r>
          </a:p>
          <a:p>
            <a:pPr>
              <a:spcBef>
                <a:spcPts val="600"/>
              </a:spcBef>
            </a:pPr>
            <a:r>
              <a:rPr lang="ru-RU" sz="1500" b="1" dirty="0" smtClean="0"/>
              <a:t>Умный вход - </a:t>
            </a:r>
            <a:r>
              <a:rPr lang="ru-RU" sz="1500" dirty="0" smtClean="0"/>
              <a:t>приложение анализирует был ли ранее выполнен вход пользователем</a:t>
            </a:r>
            <a:r>
              <a:rPr lang="en-US" sz="1500" dirty="0" smtClean="0"/>
              <a:t>.</a:t>
            </a:r>
            <a:r>
              <a:rPr lang="ru-RU" sz="1500" dirty="0" smtClean="0"/>
              <a:t> Если вход был выполнен – то приложение автоматически пропускает его в главное меню</a:t>
            </a:r>
            <a:endParaRPr lang="en-US" sz="1500" dirty="0" smtClean="0"/>
          </a:p>
          <a:p>
            <a:pPr>
              <a:spcBef>
                <a:spcPts val="600"/>
              </a:spcBef>
            </a:pPr>
            <a:r>
              <a:rPr lang="ru-RU" sz="1500" b="1" dirty="0" smtClean="0"/>
              <a:t>Админ-вход </a:t>
            </a:r>
            <a:r>
              <a:rPr lang="ru-RU" sz="1500" dirty="0" smtClean="0"/>
              <a:t>в приложении создан специальный профиль администратора</a:t>
            </a:r>
            <a:r>
              <a:rPr lang="en-US" sz="1500" dirty="0" smtClean="0"/>
              <a:t>. </a:t>
            </a:r>
            <a:r>
              <a:rPr lang="ru-RU" sz="1500" dirty="0" smtClean="0"/>
              <a:t>Вход по данным формата </a:t>
            </a:r>
            <a:r>
              <a:rPr lang="en-US" sz="1500" dirty="0" smtClean="0"/>
              <a:t>admin –admin </a:t>
            </a:r>
            <a:r>
              <a:rPr lang="ru-RU" sz="1500" dirty="0" smtClean="0"/>
              <a:t>позволяет программисту оперативно авторизовываться в приложении и устранять неполадки</a:t>
            </a:r>
          </a:p>
        </p:txBody>
      </p:sp>
      <p:pic>
        <p:nvPicPr>
          <p:cNvPr id="2050" name="Picture 2" descr="C:\Users\User\Downloads\Screenshot_20240409_112120_com.example.spisokdelap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2420888"/>
            <a:ext cx="1845447" cy="3998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Предполагаемая себестоимость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1200" dirty="0" smtClean="0"/>
              <a:t>Для расчета предварительной себестоимости разработки приложения ежедневника, нам необходимо учесть несколько ключевых компонентов:</a:t>
            </a:r>
          </a:p>
          <a:p>
            <a:pPr>
              <a:buNone/>
            </a:pPr>
            <a:r>
              <a:rPr lang="ru-RU" sz="1200" b="1" dirty="0" smtClean="0"/>
              <a:t>1. Анализ требований и проектирование:</a:t>
            </a:r>
          </a:p>
          <a:p>
            <a:pPr>
              <a:buNone/>
            </a:pPr>
            <a:r>
              <a:rPr lang="ru-RU" sz="1200" dirty="0" smtClean="0"/>
              <a:t>   - Затраты на анализ требований: $500 - </a:t>
            </a:r>
            <a:r>
              <a:rPr lang="ru-RU" sz="1200" dirty="0" smtClean="0"/>
              <a:t>$1000</a:t>
            </a:r>
            <a:endParaRPr lang="ru-RU" sz="1200" dirty="0" smtClean="0"/>
          </a:p>
          <a:p>
            <a:pPr>
              <a:buNone/>
            </a:pPr>
            <a:r>
              <a:rPr lang="ru-RU" sz="1200" dirty="0" smtClean="0"/>
              <a:t>   - Стоимость дизайна пользовательского интерфейса: $500 - </a:t>
            </a:r>
            <a:r>
              <a:rPr lang="ru-RU" sz="1200" dirty="0" smtClean="0"/>
              <a:t>$</a:t>
            </a:r>
            <a:r>
              <a:rPr lang="ru-RU" sz="1200" dirty="0" smtClean="0"/>
              <a:t>10</a:t>
            </a:r>
            <a:r>
              <a:rPr lang="ru-RU" sz="1200" dirty="0" smtClean="0"/>
              <a:t>00</a:t>
            </a:r>
            <a:endParaRPr lang="ru-RU" sz="1200" dirty="0" smtClean="0"/>
          </a:p>
          <a:p>
            <a:pPr>
              <a:buNone/>
            </a:pPr>
            <a:r>
              <a:rPr lang="ru-RU" sz="1200" b="1" dirty="0" smtClean="0"/>
              <a:t>2. Разработка:</a:t>
            </a:r>
          </a:p>
          <a:p>
            <a:pPr>
              <a:buNone/>
            </a:pPr>
            <a:r>
              <a:rPr lang="ru-RU" sz="1200" dirty="0" smtClean="0"/>
              <a:t>   - Стоимость программирования: $2500 - </a:t>
            </a:r>
            <a:r>
              <a:rPr lang="ru-RU" sz="1200" dirty="0" smtClean="0"/>
              <a:t>$</a:t>
            </a:r>
            <a:r>
              <a:rPr lang="ru-RU" sz="1200" dirty="0" smtClean="0"/>
              <a:t>30</a:t>
            </a:r>
            <a:r>
              <a:rPr lang="ru-RU" sz="1200" dirty="0" smtClean="0"/>
              <a:t>00 </a:t>
            </a:r>
            <a:r>
              <a:rPr lang="ru-RU" sz="1200" dirty="0" smtClean="0"/>
              <a:t>(в зависимости от сложности)</a:t>
            </a:r>
          </a:p>
          <a:p>
            <a:pPr>
              <a:buNone/>
            </a:pPr>
            <a:r>
              <a:rPr lang="ru-RU" sz="1200" dirty="0" smtClean="0"/>
              <a:t>   - Создание серверной части (если необходимо): $1000 - </a:t>
            </a:r>
            <a:r>
              <a:rPr lang="ru-RU" sz="1200" dirty="0" smtClean="0"/>
              <a:t>$2000</a:t>
            </a:r>
            <a:endParaRPr lang="ru-RU" sz="1200" dirty="0" smtClean="0"/>
          </a:p>
          <a:p>
            <a:pPr>
              <a:buNone/>
            </a:pPr>
            <a:r>
              <a:rPr lang="ru-RU" sz="1200" dirty="0" smtClean="0"/>
              <a:t>   - Тестирование и отладка: $500 - </a:t>
            </a:r>
            <a:r>
              <a:rPr lang="ru-RU" sz="1200" dirty="0" smtClean="0"/>
              <a:t>$</a:t>
            </a:r>
            <a:r>
              <a:rPr lang="ru-RU" sz="1200" dirty="0" smtClean="0"/>
              <a:t>10</a:t>
            </a:r>
            <a:r>
              <a:rPr lang="ru-RU" sz="1200" dirty="0" smtClean="0"/>
              <a:t>00</a:t>
            </a:r>
            <a:endParaRPr lang="ru-RU" sz="1200" dirty="0" smtClean="0"/>
          </a:p>
          <a:p>
            <a:pPr>
              <a:buNone/>
            </a:pPr>
            <a:r>
              <a:rPr lang="ru-RU" sz="1200" b="1" dirty="0" smtClean="0"/>
              <a:t>3. Стратегия маркетинга:</a:t>
            </a:r>
          </a:p>
          <a:p>
            <a:pPr>
              <a:buNone/>
            </a:pPr>
            <a:r>
              <a:rPr lang="ru-RU" sz="1200" dirty="0" smtClean="0"/>
              <a:t>   - Разработка маркетингового плана: $1000 - </a:t>
            </a:r>
            <a:r>
              <a:rPr lang="ru-RU" sz="1200" dirty="0" smtClean="0"/>
              <a:t>$1500</a:t>
            </a:r>
            <a:endParaRPr lang="ru-RU" sz="1200" dirty="0" smtClean="0"/>
          </a:p>
          <a:p>
            <a:pPr>
              <a:buNone/>
            </a:pPr>
            <a:r>
              <a:rPr lang="ru-RU" sz="1200" dirty="0" smtClean="0"/>
              <a:t>   - Формирование бренда и позиционирование: $1000 - </a:t>
            </a:r>
            <a:r>
              <a:rPr lang="ru-RU" sz="1200" dirty="0" smtClean="0"/>
              <a:t>$2000</a:t>
            </a:r>
            <a:endParaRPr lang="ru-RU" sz="1200" dirty="0" smtClean="0"/>
          </a:p>
          <a:p>
            <a:pPr>
              <a:buNone/>
            </a:pPr>
            <a:r>
              <a:rPr lang="ru-RU" sz="1200" dirty="0" smtClean="0"/>
              <a:t>   - Создание </a:t>
            </a:r>
            <a:r>
              <a:rPr lang="ru-RU" sz="1200" dirty="0" err="1" smtClean="0"/>
              <a:t>промо-материалов</a:t>
            </a:r>
            <a:r>
              <a:rPr lang="ru-RU" sz="1200" dirty="0" smtClean="0"/>
              <a:t> (логотип, рекламные баннеры и т.д.): $500 - $</a:t>
            </a:r>
            <a:r>
              <a:rPr lang="ru-RU" sz="1200" dirty="0" smtClean="0"/>
              <a:t>1000</a:t>
            </a:r>
            <a:endParaRPr lang="ru-RU" sz="1200" dirty="0" smtClean="0"/>
          </a:p>
          <a:p>
            <a:pPr>
              <a:spcBef>
                <a:spcPts val="600"/>
              </a:spcBef>
              <a:buNone/>
            </a:pPr>
            <a:r>
              <a:rPr lang="ru-RU" sz="1200" b="1" dirty="0" smtClean="0"/>
              <a:t>4. Интеграция и запуск:</a:t>
            </a:r>
          </a:p>
          <a:p>
            <a:pPr>
              <a:spcBef>
                <a:spcPts val="600"/>
              </a:spcBef>
              <a:buNone/>
            </a:pPr>
            <a:r>
              <a:rPr lang="ru-RU" sz="1200" dirty="0" smtClean="0"/>
              <a:t>   - Затраты на интеграцию с платформами: $500 - $</a:t>
            </a:r>
            <a:r>
              <a:rPr lang="ru-RU" sz="1200" dirty="0" smtClean="0"/>
              <a:t>1000</a:t>
            </a:r>
            <a:endParaRPr lang="ru-RU" sz="1200" dirty="0" smtClean="0"/>
          </a:p>
          <a:p>
            <a:pPr>
              <a:spcBef>
                <a:spcPts val="600"/>
              </a:spcBef>
              <a:buNone/>
            </a:pPr>
            <a:r>
              <a:rPr lang="ru-RU" sz="1200" dirty="0" smtClean="0"/>
              <a:t>   - Затраты на запуск приложения: $500 - $1000</a:t>
            </a:r>
          </a:p>
          <a:p>
            <a:pPr>
              <a:spcBef>
                <a:spcPts val="600"/>
              </a:spcBef>
              <a:buNone/>
            </a:pPr>
            <a:r>
              <a:rPr lang="ru-RU" sz="1200" b="1" dirty="0" smtClean="0"/>
              <a:t>5. Обслуживание и поддержка:</a:t>
            </a:r>
          </a:p>
          <a:p>
            <a:pPr>
              <a:spcBef>
                <a:spcPts val="600"/>
              </a:spcBef>
              <a:buNone/>
            </a:pPr>
            <a:r>
              <a:rPr lang="ru-RU" sz="1200" dirty="0" smtClean="0"/>
              <a:t>   - Ежемесячные затраты на обновления и поддержку: $200 - $1000</a:t>
            </a:r>
          </a:p>
          <a:p>
            <a:pPr>
              <a:buNone/>
            </a:pPr>
            <a:endParaRPr lang="ru-RU" sz="1200" dirty="0" smtClean="0"/>
          </a:p>
          <a:p>
            <a:pPr>
              <a:buNone/>
            </a:pPr>
            <a:endParaRPr lang="ru-RU" sz="1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 себестоимости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Итого, примерная себестоимость разработки приложения ежедневника может колебаться в диапазоне от $8700 до </a:t>
            </a:r>
            <a:r>
              <a:rPr lang="ru-RU" sz="2000" dirty="0" smtClean="0"/>
              <a:t>$</a:t>
            </a:r>
            <a:r>
              <a:rPr lang="ru-RU" sz="2000" dirty="0" smtClean="0"/>
              <a:t>15</a:t>
            </a:r>
            <a:r>
              <a:rPr lang="ru-RU" sz="2000" dirty="0" smtClean="0"/>
              <a:t>500 </a:t>
            </a:r>
            <a:r>
              <a:rPr lang="ru-RU" sz="2000" dirty="0" smtClean="0"/>
              <a:t>и </a:t>
            </a:r>
            <a:r>
              <a:rPr lang="ru-RU" sz="2000" dirty="0" smtClean="0"/>
              <a:t>выше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</a:p>
          <a:p>
            <a:r>
              <a:rPr lang="ru-RU" sz="2000" dirty="0" smtClean="0"/>
              <a:t>В зависимости от специфики функционала, дизайна, интеграций и других особенностей проекта. Кроме того, стоимость разработки в разных странах также может варьироваться из-за различий в уровнях оплаты разработчиков.</a:t>
            </a:r>
            <a:endParaRPr lang="ru-RU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Команда состоит из 1го человека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ru-RU" dirty="0" err="1" smtClean="0"/>
              <a:t>Слугин</a:t>
            </a:r>
            <a:r>
              <a:rPr lang="ru-RU" dirty="0" smtClean="0"/>
              <a:t> Дмитрий</a:t>
            </a:r>
            <a:r>
              <a:rPr lang="en-US" dirty="0" smtClean="0"/>
              <a:t> </a:t>
            </a:r>
            <a:r>
              <a:rPr lang="ru-RU" dirty="0" smtClean="0"/>
              <a:t>Ильич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Он выполнял все функции по разработке приложения</a:t>
            </a:r>
            <a:r>
              <a:rPr lang="en-US" dirty="0" smtClean="0"/>
              <a:t>, </a:t>
            </a:r>
            <a:r>
              <a:rPr lang="ru-RU" dirty="0" smtClean="0"/>
              <a:t>начиная от дизайна</a:t>
            </a:r>
            <a:r>
              <a:rPr lang="en-US" dirty="0" smtClean="0"/>
              <a:t>, </a:t>
            </a:r>
            <a:r>
              <a:rPr lang="ru-RU" dirty="0" smtClean="0"/>
              <a:t>заканчивая отладкой и обработкой ошибок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Программы для 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49424"/>
            <a:ext cx="8003232" cy="43251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Элементы приложения были разработаны в следующих приложениях</a:t>
            </a:r>
            <a:r>
              <a:rPr lang="en-US" dirty="0" smtClean="0"/>
              <a:t>: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err="1" smtClean="0"/>
              <a:t>Canva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ru-RU" dirty="0" smtClean="0"/>
              <a:t>бесплатный </a:t>
            </a:r>
            <a:r>
              <a:rPr lang="ru-RU" dirty="0" err="1" smtClean="0"/>
              <a:t>онлайн-инструмент</a:t>
            </a:r>
            <a:r>
              <a:rPr lang="ru-RU" dirty="0" smtClean="0"/>
              <a:t> для графического дизайна.</a:t>
            </a:r>
          </a:p>
          <a:p>
            <a:endParaRPr lang="ru-RU" dirty="0" smtClean="0"/>
          </a:p>
          <a:p>
            <a:r>
              <a:rPr lang="en-US" dirty="0" smtClean="0"/>
              <a:t>Android Studio ( version Iguana )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ru-RU" dirty="0" smtClean="0"/>
              <a:t>интегрированная среда разработки для работы с платформой </a:t>
            </a:r>
            <a:r>
              <a:rPr lang="ru-RU" dirty="0" err="1" smtClean="0"/>
              <a:t>Android</a:t>
            </a: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227</TotalTime>
  <Words>553</Words>
  <Application>Microsoft Office PowerPoint</Application>
  <PresentationFormat>Экран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Городская</vt:lpstr>
      <vt:lpstr>Мобильное приложение “Ежедневник для современного пользователя”</vt:lpstr>
      <vt:lpstr> “Ежедневник для современного пользователя”</vt:lpstr>
      <vt:lpstr>Конкурентные преимущества</vt:lpstr>
      <vt:lpstr>Преимущества приложения</vt:lpstr>
      <vt:lpstr>Предполагаемая себестоимость </vt:lpstr>
      <vt:lpstr>Итог себестоимости</vt:lpstr>
      <vt:lpstr>Команда</vt:lpstr>
      <vt:lpstr>Программы для разработки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Ежедневник для современного пользователя</dc:title>
  <dc:creator>user</dc:creator>
  <cp:lastModifiedBy>user</cp:lastModifiedBy>
  <cp:revision>17</cp:revision>
  <dcterms:created xsi:type="dcterms:W3CDTF">2024-04-09T03:02:04Z</dcterms:created>
  <dcterms:modified xsi:type="dcterms:W3CDTF">2024-04-10T07:30:47Z</dcterms:modified>
</cp:coreProperties>
</file>