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6598CA-17F7-4963-9F47-7AA88D841BA5}">
  <a:tblStyle styleId="{E46598CA-17F7-4963-9F47-7AA88D841B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974" y="138"/>
      </p:cViewPr>
      <p:guideLst>
        <p:guide pos="5533"/>
        <p:guide pos="227"/>
        <p:guide orient="horz" pos="4082"/>
        <p:guide orient="horz" pos="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9129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7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22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02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30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0819ca32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0819ca32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606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0819ca32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0819ca32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377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0819ca327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0819ca327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50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0819ca327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0819ca327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7331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0819ca327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0819ca327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77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62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84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88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303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6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680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10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99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20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29b9fb2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29b9fb2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51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916" y="-13437"/>
            <a:ext cx="9179832" cy="68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92250" y="56989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792250" y="2562125"/>
            <a:ext cx="81831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None/>
              <a:defRPr sz="6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706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2485475"/>
            <a:ext cx="79353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ubTitle" idx="1"/>
          </p:nvPr>
        </p:nvSpPr>
        <p:spPr>
          <a:xfrm>
            <a:off x="8053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1"/>
          </p:nvPr>
        </p:nvSpPr>
        <p:spPr>
          <a:xfrm>
            <a:off x="729150" y="1763228"/>
            <a:ext cx="82263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ubTitle" idx="1"/>
          </p:nvPr>
        </p:nvSpPr>
        <p:spPr>
          <a:xfrm>
            <a:off x="530000" y="1747175"/>
            <a:ext cx="78624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ubTitle" idx="2"/>
          </p:nvPr>
        </p:nvSpPr>
        <p:spPr>
          <a:xfrm>
            <a:off x="795050" y="2960050"/>
            <a:ext cx="7568100" cy="31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" Type="http://schemas.openxmlformats.org/officeDocument/2006/relationships/image" Target="../media/image87.png"/><Relationship Id="rId21" Type="http://schemas.openxmlformats.org/officeDocument/2006/relationships/image" Target="../media/image104.png"/><Relationship Id="rId7" Type="http://schemas.openxmlformats.org/officeDocument/2006/relationships/image" Target="../media/image91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0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9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10" Type="http://schemas.openxmlformats.org/officeDocument/2006/relationships/image" Target="../media/image5.png"/><Relationship Id="rId19" Type="http://schemas.openxmlformats.org/officeDocument/2006/relationships/image" Target="../media/image102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subTitle" idx="1"/>
          </p:nvPr>
        </p:nvSpPr>
        <p:spPr>
          <a:xfrm>
            <a:off x="796925" y="5729475"/>
            <a:ext cx="50514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796925" y="2562125"/>
            <a:ext cx="8398800" cy="3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Онлайн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образование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планы по развитию</a:t>
            </a:r>
            <a:endParaRPr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399519720"/>
              </p:ext>
            </p:extLst>
          </p:nvPr>
        </p:nvGraphicFramePr>
        <p:xfrm>
          <a:off x="952500" y="1601725"/>
          <a:ext cx="7239000" cy="4062324"/>
        </p:xfrm>
        <a:graphic>
          <a:graphicData uri="http://schemas.openxmlformats.org/drawingml/2006/table">
            <a:tbl>
              <a:tblPr>
                <a:noFill/>
                <a:tableStyleId>{E46598CA-17F7-4963-9F47-7AA88D841BA5}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закрепления пройденного материала мне придется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прорешать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все ДЗ еще раз.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 уверен что хочу плотно заняться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MSSQL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т.к. его логика так и не стала мне родной, но сопровождать чужой проект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мне уже по силам с пониманием кода и процессов.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Множество рекомендаций, ценных советов преподавателей и коллег-студентов,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помогли мне по другому взглянуть на свою БД. Теперь я имею список изменений, которые нужно произвести в рабочей БД, чтобы улучшить производительность и </a:t>
                      </a:r>
                      <a:r>
                        <a:rPr lang="ru-RU" sz="17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сопровождаемость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(например, убрать логику из триггеров, убрать лишние индексы, есть идеи по выносу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другую БД…)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20" name="Google Shape;22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2"/>
          <p:cNvSpPr txBox="1"/>
          <p:nvPr/>
        </p:nvSpPr>
        <p:spPr>
          <a:xfrm>
            <a:off x="544450" y="1502225"/>
            <a:ext cx="25881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4407075" y="1502225"/>
            <a:ext cx="15798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492602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2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2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2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2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36527" y="2129600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2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613863" y="41507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636536" y="51359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514366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2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7545679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530013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/>
        </p:nvSpPr>
        <p:spPr>
          <a:xfrm>
            <a:off x="6202350" y="378000"/>
            <a:ext cx="2588100" cy="945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3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56" name="Google Shape;25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>
            <a:spLocks noGrp="1"/>
          </p:cNvSpPr>
          <p:nvPr>
            <p:ph type="subTitle" idx="4294967295"/>
          </p:nvPr>
        </p:nvSpPr>
        <p:spPr>
          <a:xfrm>
            <a:off x="544450" y="1502225"/>
            <a:ext cx="1579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Люди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195" y="5161374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2719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27195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7195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661802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618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40052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272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027414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027414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>
            <a:spLocks noGrp="1"/>
          </p:cNvSpPr>
          <p:nvPr>
            <p:ph type="subTitle" idx="4294967295"/>
          </p:nvPr>
        </p:nvSpPr>
        <p:spPr>
          <a:xfrm>
            <a:off x="5040050" y="1502225"/>
            <a:ext cx="25881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Обучение, исследование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973170" y="5161599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960345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960533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960533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918939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6918939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18742" y="41253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31571" y="51614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85" name="Google Shape;285;p44"/>
          <p:cNvSpPr txBox="1">
            <a:spLocks noGrp="1"/>
          </p:cNvSpPr>
          <p:nvPr>
            <p:ph type="subTitle" idx="4294967295"/>
          </p:nvPr>
        </p:nvSpPr>
        <p:spPr>
          <a:xfrm>
            <a:off x="4407075" y="1502225"/>
            <a:ext cx="1579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Технологии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86" name="Google Shape;28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5577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602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6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92602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045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1920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5019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01920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536089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5365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365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365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571127" y="4150791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5711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71127" y="3140208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571152" y="5087087"/>
            <a:ext cx="827628" cy="82762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4"/>
          <p:cNvSpPr txBox="1">
            <a:spLocks noGrp="1"/>
          </p:cNvSpPr>
          <p:nvPr>
            <p:ph type="subTitle" idx="4294967295"/>
          </p:nvPr>
        </p:nvSpPr>
        <p:spPr>
          <a:xfrm>
            <a:off x="500550" y="1565675"/>
            <a:ext cx="25881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Компьютерные игры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03" name="Google Shape;303;p44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568102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4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68102" y="2129624"/>
            <a:ext cx="827628" cy="82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4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68102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501220" y="41190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501220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1464570" y="31274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4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68089" y="511066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4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459627" y="2129625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464577" y="5110683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397709" y="31118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397711" y="4099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4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394239" y="5086900"/>
            <a:ext cx="828000" cy="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500550" y="440975"/>
            <a:ext cx="85206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subTitle" idx="4294967295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21" name="Google Shape;32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89" y="419261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702" y="2187624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4889" y="3180296"/>
            <a:ext cx="827628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721" y="52378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451" y="3162186"/>
            <a:ext cx="827625" cy="82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3263" y="218336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3087" y="41861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13079" y="5225363"/>
            <a:ext cx="828000" cy="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>
            <a:spLocks noGrp="1"/>
          </p:cNvSpPr>
          <p:nvPr>
            <p:ph type="subTitle" idx="4294967295"/>
          </p:nvPr>
        </p:nvSpPr>
        <p:spPr>
          <a:xfrm>
            <a:off x="463075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sp>
        <p:nvSpPr>
          <p:cNvPr id="330" name="Google Shape;330;p45"/>
          <p:cNvSpPr txBox="1">
            <a:spLocks noGrp="1"/>
          </p:cNvSpPr>
          <p:nvPr>
            <p:ph type="subTitle" idx="4294967295"/>
          </p:nvPr>
        </p:nvSpPr>
        <p:spPr>
          <a:xfrm>
            <a:off x="3111088" y="1556175"/>
            <a:ext cx="27240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Разное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38177" y="717697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180089" y="418400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158189" y="418059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092970" y="4180591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306358" y="7202475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129633" y="5213833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180108" y="5225537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5092783" y="5213829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129459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187084" y="218762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014206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071835" y="219463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935650" y="52134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956571" y="41802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014194" y="31469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6956584" y="219465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3179734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5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071821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050242" y="7255513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129460" y="3142100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956567" y="3146988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47902" y="41804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014395" y="5213638"/>
            <a:ext cx="827629" cy="8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>
            <a:spLocks noGrp="1"/>
          </p:cNvSpPr>
          <p:nvPr>
            <p:ph type="title"/>
          </p:nvPr>
        </p:nvSpPr>
        <p:spPr>
          <a:xfrm>
            <a:off x="500550" y="440976"/>
            <a:ext cx="8520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359" name="Google Shape;359;p46"/>
          <p:cNvSpPr txBox="1">
            <a:spLocks noGrp="1"/>
          </p:cNvSpPr>
          <p:nvPr>
            <p:ph type="subTitle" idx="4294967295"/>
          </p:nvPr>
        </p:nvSpPr>
        <p:spPr>
          <a:xfrm>
            <a:off x="544450" y="1502225"/>
            <a:ext cx="19743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Флажки/Метки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360" name="Google Shape;360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55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1616" y="5019297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8550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8550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01670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41632" y="4243650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43164" y="4243656"/>
            <a:ext cx="687041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43164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34802" y="3063999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34802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17788" y="4243656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117788" y="5019313"/>
            <a:ext cx="687042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4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8545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67920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892401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892401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501670" y="2129624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301045" y="2129616"/>
            <a:ext cx="827629" cy="82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6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667020" y="4243656"/>
            <a:ext cx="687043" cy="687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6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3667020" y="5019313"/>
            <a:ext cx="687043" cy="68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441850" y="1865125"/>
            <a:ext cx="5385126" cy="392070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6" name="Google Shape;386;p47"/>
          <p:cNvSpPr txBox="1">
            <a:spLocks noGrp="1"/>
          </p:cNvSpPr>
          <p:nvPr>
            <p:ph type="subTitle" idx="4294967295"/>
          </p:nvPr>
        </p:nvSpPr>
        <p:spPr>
          <a:xfrm>
            <a:off x="5890188" y="1786550"/>
            <a:ext cx="3122400" cy="3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Кликните правой кнопкой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мыши на изображение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Перейдите в пункт «заменить изображение», далее выберите нужный вариант загрузки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Двойным щелчком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по картинке вы можете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настроить нужный размер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 положение изображения</a:t>
            </a:r>
            <a:endParaRPr sz="1200"/>
          </a:p>
        </p:txBody>
      </p:sp>
      <p:pic>
        <p:nvPicPr>
          <p:cNvPr id="387" name="Google Shape;387;p47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6163575" y="4149775"/>
            <a:ext cx="2395050" cy="1636050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" y="2039226"/>
            <a:ext cx="7414802" cy="4301724"/>
          </a:xfrm>
          <a:prstGeom prst="rect">
            <a:avLst/>
          </a:prstGeom>
          <a:noFill/>
          <a:ln w="19050" cap="flat" cmpd="sng">
            <a:solidFill>
              <a:srgbClr val="BFC1F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4" name="Google Shape;394;p48"/>
          <p:cNvSpPr txBox="1">
            <a:spLocks noGrp="1"/>
          </p:cNvSpPr>
          <p:nvPr>
            <p:ph type="subTitle" idx="4294967295"/>
          </p:nvPr>
        </p:nvSpPr>
        <p:spPr>
          <a:xfrm>
            <a:off x="571025" y="1276625"/>
            <a:ext cx="7414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Чтобы использовать готовые решения слайдов, нужно перейти в пункт меню «Слайд»,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далее в выпадающем списке найти подпункт «Выбрать макет». 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766725" y="2728150"/>
            <a:ext cx="79353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&amp;&amp; слышно?</a:t>
            </a:r>
            <a:endParaRPr sz="5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7256" y="4383575"/>
            <a:ext cx="702395" cy="7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50" y="4071251"/>
            <a:ext cx="1844100" cy="166219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Тема: </a:t>
            </a:r>
            <a:r>
              <a:rPr lang="ru-RU" dirty="0" smtClean="0"/>
              <a:t>Построение БД для обмена УС и КПК </a:t>
            </a:r>
            <a:r>
              <a:rPr lang="ru-RU" smtClean="0"/>
              <a:t>торговых агентов.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02418B"/>
                </a:solidFill>
              </a:rPr>
              <a:t>Филиппов Дмитрий</a:t>
            </a:r>
            <a:r>
              <a:rPr lang="ru" dirty="0" smtClean="0">
                <a:solidFill>
                  <a:srgbClr val="02418B"/>
                </a:solidFill>
              </a:rPr>
              <a:t>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69" name="Google Shape;169;p34"/>
          <p:cNvGraphicFramePr/>
          <p:nvPr>
            <p:extLst>
              <p:ext uri="{D42A27DB-BD31-4B8C-83A1-F6EECF244321}">
                <p14:modId xmlns:p14="http://schemas.microsoft.com/office/powerpoint/2010/main" val="1068481129"/>
              </p:ext>
            </p:extLst>
          </p:nvPr>
        </p:nvGraphicFramePr>
        <p:xfrm>
          <a:off x="952500" y="2058925"/>
          <a:ext cx="7239000" cy="1861638"/>
        </p:xfrm>
        <a:graphic>
          <a:graphicData uri="http://schemas.openxmlformats.org/drawingml/2006/table">
            <a:tbl>
              <a:tblPr>
                <a:noFill/>
                <a:tableStyleId>{E46598CA-17F7-4963-9F47-7AA88D841BA5}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Продемонстрировать,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приобретенные в процессе занятия, 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навыки работы с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СУБД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MSSQL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 примере транспортной БД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обмена между учетной системой и КПК торговых агентов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34"/>
          <p:cNvSpPr/>
          <p:nvPr/>
        </p:nvSpPr>
        <p:spPr>
          <a:xfrm>
            <a:off x="5339350" y="378000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цели вы поставили и какие задачи решили своим проектом 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3653983960"/>
              </p:ext>
            </p:extLst>
          </p:nvPr>
        </p:nvGraphicFramePr>
        <p:xfrm>
          <a:off x="1008105" y="1577011"/>
          <a:ext cx="7239000" cy="4820548"/>
        </p:xfrm>
        <a:graphic>
          <a:graphicData uri="http://schemas.openxmlformats.org/drawingml/2006/table">
            <a:tbl>
              <a:tblPr>
                <a:noFill/>
                <a:tableStyleId>{E46598CA-17F7-4963-9F47-7AA88D841BA5}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 этого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курса представлял СУБД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MSSQL 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как аналогичную другим БД, например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Firebird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процессе обучения выяснил что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MSSQL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сильно отличается от классического стандарта, чаще в лучшую сторону, однако, в некоторых местах принципы работы настолько кардинально отличаются, что для проектирования БД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MSSQL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мой старый опыт оказался мало полезен.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Приятно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удивило множество встроенных инструментов: обслуживание БД,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OLAP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репликация, обмен сообщениями, тесная интеграция с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VS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SQL-UDF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редактируемое </a:t>
                      </a:r>
                      <a:r>
                        <a:rPr lang="en-US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CTE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 многое другое.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Получил удовольствие от общения с преподавателями и коллегами,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которые делились опытом, что считаю очень ценным.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7" name="Google Shape;177;p35"/>
          <p:cNvSpPr/>
          <p:nvPr/>
        </p:nvSpPr>
        <p:spPr>
          <a:xfrm>
            <a:off x="5339350" y="229719"/>
            <a:ext cx="3423000" cy="10920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Что было в начале, что знали до курса, сколько времени заняло выполнение проекта</a:t>
            </a:r>
            <a:endParaRPr sz="1500" dirty="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graphicFrame>
        <p:nvGraphicFramePr>
          <p:cNvPr id="183" name="Google Shape;183;p36"/>
          <p:cNvGraphicFramePr/>
          <p:nvPr>
            <p:extLst>
              <p:ext uri="{D42A27DB-BD31-4B8C-83A1-F6EECF244321}">
                <p14:modId xmlns:p14="http://schemas.microsoft.com/office/powerpoint/2010/main" val="1881035135"/>
              </p:ext>
            </p:extLst>
          </p:nvPr>
        </p:nvGraphicFramePr>
        <p:xfrm>
          <a:off x="903073" y="1255736"/>
          <a:ext cx="7239000" cy="2870556"/>
        </p:xfrm>
        <a:graphic>
          <a:graphicData uri="http://schemas.openxmlformats.org/drawingml/2006/table">
            <a:tbl>
              <a:tblPr>
                <a:noFill/>
                <a:tableStyleId>{E46598CA-17F7-4963-9F47-7AA88D841BA5}</a:tableStyleId>
              </a:tblPr>
              <a:tblGrid>
                <a:gridCol w="489425"/>
                <a:gridCol w="67495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Правила построения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таблиц и связей между ними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FK-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без индекса, это интересно, построение индексов, анализ плана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7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Формирование и </a:t>
                      </a:r>
                      <a:r>
                        <a:rPr lang="ru-RU" sz="17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парсинг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XML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обмен сообщениями между БД,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использование встроенных функций, написание триггеров и процедур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7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7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Написание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SQL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-запросов отличных от стандарта </a:t>
                      </a:r>
                      <a:r>
                        <a:rPr lang="en-US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SQL</a:t>
                      </a:r>
                      <a:r>
                        <a:rPr lang="ru-RU" sz="17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-98:</a:t>
                      </a:r>
                      <a:r>
                        <a:rPr lang="ru-RU" sz="17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создание и заполнение копии таблицы, исполняемые предложения, секционирование таблицы, уже работающей БД</a:t>
                      </a:r>
                      <a:endParaRPr lang="ru-RU" sz="17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36"/>
          <p:cNvSpPr/>
          <p:nvPr/>
        </p:nvSpPr>
        <p:spPr>
          <a:xfrm>
            <a:off x="4760850" y="4904195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 и какое у вас мнение о новых технологиях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00550" y="1825750"/>
            <a:ext cx="3921600" cy="3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Скрины основных экранов приложения и действий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или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Демонстрация приложения и исходных кодов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или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/>
              <a:t>Ссылка на репозиторий с исходными кодами или просто удачные кусочки</a:t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Схемы (архитектура, БД)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8"/>
          <p:cNvSpPr/>
          <p:nvPr/>
        </p:nvSpPr>
        <p:spPr>
          <a:xfrm>
            <a:off x="4768500" y="4502600"/>
            <a:ext cx="3423000" cy="1092000"/>
          </a:xfrm>
          <a:prstGeom prst="wedgeRectCallout">
            <a:avLst>
              <a:gd name="adj1" fmla="val -44483"/>
              <a:gd name="adj2" fmla="val -89998"/>
            </a:avLst>
          </a:prstGeom>
          <a:solidFill>
            <a:srgbClr val="F3F3F3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2418B"/>
                </a:solidFill>
                <a:latin typeface="Roboto"/>
                <a:ea typeface="Roboto"/>
                <a:cs typeface="Roboto"/>
                <a:sym typeface="Roboto"/>
              </a:rPr>
              <a:t>Опционально, если ваш проект позволяет это сделать</a:t>
            </a:r>
            <a:endParaRPr sz="1500">
              <a:solidFill>
                <a:srgbClr val="02418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76212"/>
            <a:ext cx="8449806" cy="6521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540</Words>
  <Application>Microsoft Office PowerPoint</Application>
  <PresentationFormat>Экран (4:3)</PresentationFormat>
  <Paragraphs>89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Roboto</vt:lpstr>
      <vt:lpstr>Courier New</vt:lpstr>
      <vt:lpstr>Светлая тема</vt:lpstr>
      <vt:lpstr>Светлая тема</vt:lpstr>
      <vt:lpstr>Онлайн образование</vt:lpstr>
      <vt:lpstr>Презентация PowerPoint</vt:lpstr>
      <vt:lpstr>Защита проекта Тема: Построение БД для обмена УС и КПК торговых агентов. </vt:lpstr>
      <vt:lpstr>План защиты</vt:lpstr>
      <vt:lpstr>Цели проекта</vt:lpstr>
      <vt:lpstr>Что планировалось</vt:lpstr>
      <vt:lpstr>Используемые технологии</vt:lpstr>
      <vt:lpstr>Что получилось</vt:lpstr>
      <vt:lpstr>Схемы (архитектура, БД)  </vt:lpstr>
      <vt:lpstr>Выводы и планы по развитию</vt:lpstr>
      <vt:lpstr>Спасибо за внимание! 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Слайд с иллюстрациями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Учетная запись Майкрософт</cp:lastModifiedBy>
  <cp:revision>15</cp:revision>
  <dcterms:modified xsi:type="dcterms:W3CDTF">2022-07-16T12:45:03Z</dcterms:modified>
</cp:coreProperties>
</file>