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257" r:id="rId4"/>
    <p:sldId id="299" r:id="rId5"/>
    <p:sldId id="300" r:id="rId6"/>
    <p:sldId id="301" r:id="rId7"/>
    <p:sldId id="303" r:id="rId8"/>
    <p:sldId id="304" r:id="rId9"/>
    <p:sldId id="262" r:id="rId10"/>
    <p:sldId id="305" r:id="rId11"/>
    <p:sldId id="306" r:id="rId12"/>
    <p:sldId id="29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6"/>
    <a:srgbClr val="F0F0F0"/>
    <a:srgbClr val="7A808C"/>
    <a:srgbClr val="FFC5C5"/>
    <a:srgbClr val="FF9B9B"/>
    <a:srgbClr val="CC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99BA9-2EC9-4EE1-97A2-A2461F73F447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52FD-E3F3-45B1-A361-D866728AB0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D5222-C53A-9B0C-3BC2-65CAEC59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B0465F0-6338-9D0E-AD86-DD3E94026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FE189C3-F197-DC7A-CDE0-1C931CC8A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74317D-5838-105A-27F5-C03F19E1B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5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6EBA9-1433-AF2E-9AF2-6296390A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26E8387-B608-2B7C-E5D9-6FE9AC123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80E958C-FA51-131B-15A4-301A9B89D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1. Кадр –</a:t>
            </a:r>
            <a:r>
              <a:rPr lang="ru-RU" dirty="0" err="1"/>
              <a:t>энк</a:t>
            </a:r>
            <a:r>
              <a:rPr lang="ru-RU" dirty="0"/>
              <a:t> – </a:t>
            </a:r>
            <a:r>
              <a:rPr lang="ru-RU" dirty="0" err="1"/>
              <a:t>эмб</a:t>
            </a:r>
            <a:r>
              <a:rPr lang="ru-RU" dirty="0"/>
              <a:t> (стрелка)</a:t>
            </a:r>
          </a:p>
          <a:p>
            <a:r>
              <a:rPr lang="ru-RU" dirty="0"/>
              <a:t>2. Текст – </a:t>
            </a:r>
            <a:r>
              <a:rPr lang="ru-RU" dirty="0" err="1"/>
              <a:t>энк</a:t>
            </a:r>
            <a:r>
              <a:rPr lang="ru-RU" dirty="0"/>
              <a:t> – </a:t>
            </a:r>
            <a:r>
              <a:rPr lang="ru-RU" dirty="0" err="1"/>
              <a:t>эмб</a:t>
            </a:r>
            <a:r>
              <a:rPr lang="ru-RU" dirty="0"/>
              <a:t> (стрелки только 3 кружка)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3. кос. Сходство Ф. потерь (см.  фото)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КОШКА И СОБАКА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B43A0C-99D2-5B41-BB99-95139E1C9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1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6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616CF-D168-EB54-5770-D65929E7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9B4803F-31A6-CF1F-E04A-3D9ADAE49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A0754BE-2AD0-7E90-69D6-5180171F4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317811-C147-8F3A-4D64-52C49D3AB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41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C06C2-7536-69A2-0985-D657F1FC4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9FB331B-1F1D-DEDC-B9A0-2EBBB2F5F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9BA19CD-D36E-7163-800F-457D33751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0A6E8-518D-32CE-BDC5-DFC11117D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71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4C0E-3A20-D27D-5818-075E2C067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1574F8-4C8F-C469-77CA-CEF950470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9659B69-441F-3146-D311-1E7AAB4A4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D38C06-DA7A-5311-741D-ED3101D2A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64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B8904-F387-78FB-263F-9BDD11658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160073-4DEC-10E1-34D0-FF27A35E3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0BEF9C4-E9F0-2422-7276-93C996C6C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EFE1DF-F72F-CEC4-2DB4-4776FF448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66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E98A5-3165-E834-015E-DAFB80FDF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8B4B133-24DA-1B5C-9885-0C8091D58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74FD69F-8DA3-1BE3-1BD9-084FE127E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Сложность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0A588-659A-5228-C006-D5FF0201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3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1. Кадр –</a:t>
            </a:r>
            <a:r>
              <a:rPr lang="ru-RU" dirty="0" err="1"/>
              <a:t>энк</a:t>
            </a:r>
            <a:r>
              <a:rPr lang="ru-RU" dirty="0"/>
              <a:t> – </a:t>
            </a:r>
            <a:r>
              <a:rPr lang="ru-RU" dirty="0" err="1"/>
              <a:t>эмб</a:t>
            </a:r>
            <a:r>
              <a:rPr lang="ru-RU" dirty="0"/>
              <a:t> (стрелка)</a:t>
            </a:r>
          </a:p>
          <a:p>
            <a:r>
              <a:rPr lang="ru-RU" dirty="0"/>
              <a:t>2. Текст – </a:t>
            </a:r>
            <a:r>
              <a:rPr lang="ru-RU" dirty="0" err="1"/>
              <a:t>энк</a:t>
            </a:r>
            <a:r>
              <a:rPr lang="ru-RU" dirty="0"/>
              <a:t> – </a:t>
            </a:r>
            <a:r>
              <a:rPr lang="ru-RU" dirty="0" err="1"/>
              <a:t>эмб</a:t>
            </a:r>
            <a:r>
              <a:rPr lang="ru-RU" dirty="0"/>
              <a:t> (стрелки только 3 кружка)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3. кос. Сходство Ф. потерь (см.  фото)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КОШКА И СОБАКА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7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A0D1-62BF-BDDC-1059-1CB2F04B3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9BE240B-A85C-234D-6A00-6000075F7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2B58D1-F4FB-6FD7-E699-8972840D5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1. Кадр –</a:t>
            </a:r>
            <a:r>
              <a:rPr lang="ru-RU" dirty="0" err="1"/>
              <a:t>энк</a:t>
            </a:r>
            <a:r>
              <a:rPr lang="ru-RU" dirty="0"/>
              <a:t> – </a:t>
            </a:r>
            <a:r>
              <a:rPr lang="ru-RU" dirty="0" err="1"/>
              <a:t>эмб</a:t>
            </a:r>
            <a:r>
              <a:rPr lang="ru-RU" dirty="0"/>
              <a:t> (стрелка)</a:t>
            </a:r>
          </a:p>
          <a:p>
            <a:r>
              <a:rPr lang="ru-RU" dirty="0"/>
              <a:t>2. Текст – </a:t>
            </a:r>
            <a:r>
              <a:rPr lang="ru-RU" dirty="0" err="1"/>
              <a:t>энк</a:t>
            </a:r>
            <a:r>
              <a:rPr lang="ru-RU" dirty="0"/>
              <a:t> – </a:t>
            </a:r>
            <a:r>
              <a:rPr lang="ru-RU" dirty="0" err="1"/>
              <a:t>эмб</a:t>
            </a:r>
            <a:r>
              <a:rPr lang="ru-RU" dirty="0"/>
              <a:t> (стрелки только 3 кружка)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3. кос. Сходство Ф. потерь (см.  фото)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КОШКА И СОБАКА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89673-8F52-5F11-8ACE-55A1964ED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352FD-E3F3-45B1-A361-D866728AB0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2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CCD43-523A-6131-5336-47F5E3D0C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B0B6AF-A062-F4D1-D0F3-14136A7C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10E98-51F9-F0BD-5A77-0176BD08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857-0B77-4FC0-9E61-B5728739DEBD}" type="datetime1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A86EA-8D0B-B3E7-DAFF-0E27E39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66C48-1545-2D99-AB0C-8B5B7DB4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3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0C089-0027-8621-0EC0-F29A296C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F41C89-5172-3497-52BB-9E92C934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050A4-FE90-B1A9-EB39-3DB99666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D46F-7786-42E2-9916-C709B7810507}" type="datetime1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9AD57-D983-72A1-83B1-8874C7C4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ABC38-CD33-A5E5-ED73-84D2F777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9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70E80A-F9C0-CA8D-2E7B-2BBD6C9AE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9DF5-0A04-420B-AF39-9D29CEA92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63A67-EFC5-BDB4-8D8D-AD9F5F51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906C-0546-4FFC-909B-212EB3F95A94}" type="datetime1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ED5E2-E3D8-7426-9009-46AB741F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A71D0-77EB-CC96-C9D2-CAA7448A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910BC-D8D9-6E6D-BE5C-F27DEB99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CC1BD-71A3-3418-50A8-4A1E02D8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15548-0E71-FB91-DA9C-DD0E508E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DED1-9ED0-4469-AD02-22FE9E0CB716}" type="datetime1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A0920-2344-6C32-8412-DEB6530E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CA736-A8B8-320E-411C-DE9A3777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28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7C00C-F247-930D-DAF9-2516986B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9F621-1827-04D2-6BE1-6CD036F2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380AB-5C32-357A-EA2F-3206B3C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FB17-0D0D-4CB7-8359-E39DDEFA1C60}" type="datetime1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FABF2-308B-6EB5-5612-321A7D4C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ACA35-7248-9F72-09F6-4562E92E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6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C50A4-C46C-137A-A847-9BE55EC9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C09C4-3435-B2C8-49D0-2F9E7F7E4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5C3264-31C1-1216-2C24-6B0E9FBD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CBECB7-A3D6-4736-C1C0-8C0B1917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5C01-D495-4669-A5A9-E89694B9E7FB}" type="datetime1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C59F1-ADAA-9D8C-318D-89C82E50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39645-177A-EAEB-1304-6F7E1306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68C-07C5-3EA2-7548-61951E1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4C79-D733-56FA-51B7-0D49E4F0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C83E3-EEAC-5290-FC52-EF61272B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4A8638-7BC0-5794-8D19-9F26A6B1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1DBED2-A96F-A2F9-8237-980212689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27B3B8-CE35-B305-01BE-56C87D1C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4A8B-C064-45CC-92D7-FFAD2E349F29}" type="datetime1">
              <a:rPr lang="ru-RU" smtClean="0"/>
              <a:t>16.01.2025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3A7172-F6DB-4F18-9105-C1E7DFC6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3A47A9-EF4B-5B60-4AE1-7B5234EF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DD42-14E5-759D-784A-F56ABE56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5AB277-0782-0AA2-56CA-E6E745DE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2935-3AAF-4CBC-BEEB-0F700ACC5A78}" type="datetime1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ED45DF-4123-EB8E-42D2-9D492A32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9E3FBA-C805-812D-B712-DD2965A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80FE8F-B161-66B9-B138-87A04144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20F0-8881-41F7-AA2A-3EA81C055094}" type="datetime1">
              <a:rPr lang="ru-RU" smtClean="0"/>
              <a:t>16.01.2025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D9E387-AB44-B145-A264-E770B3A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EEA459-DDE3-C504-30D9-A03C7FF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4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F9299-DC7E-5992-E02D-9488A14D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9E84B-9087-9201-06A2-69BFBBEF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E4DF31-711E-EA26-D5C0-A963A503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9A535C-EE62-46B7-920C-8072957C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19E9-E952-43EB-9132-59277F05F0F8}" type="datetime1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B22CE-E099-3286-4BCC-83F0C7FC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218B2A-AA08-D1CB-A801-6A918A1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AA14C-3609-4368-297B-1F4080A8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BBBA38-E978-665B-0FF5-235CFC1C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3D643-81F0-9B8F-A6DE-790DE981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BBC9C-53F3-3659-C3AC-6A388AC1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DACA-A79D-415C-97C8-23DD7B0F9C90}" type="datetime1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6DC51-2C7C-FB54-6180-A358D7C1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F7AB6E-350C-4C86-5756-15C1CFA4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7B135-D99A-C671-36FC-6F1F86D7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8BB625-A316-5FBE-6D54-D963F15B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FD7DB-3F3C-0C49-6D9B-D58A56220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33B9-1AB7-4AF9-92B3-C675C956421A}" type="datetime1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2C45F-E8AB-4896-0778-DBC47AF9A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CA8C5-6CE5-8585-66B0-26277D489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9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76EFF-BB18-BCBE-3C27-DB51C4C5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055" y="1254866"/>
            <a:ext cx="7957226" cy="2373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  <a:t>Определение настроений </a:t>
            </a:r>
            <a:b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  <a:t>на фондовом рынке </a:t>
            </a:r>
            <a:b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  <a:t>по постам в Twitter</a:t>
            </a:r>
            <a:endParaRPr lang="ru-RU" sz="3600" b="1" dirty="0">
              <a:solidFill>
                <a:schemeClr val="bg1"/>
              </a:solidFill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86084-A6B7-BEF4-F14B-D95DAB8C4236}"/>
              </a:ext>
            </a:extLst>
          </p:cNvPr>
          <p:cNvSpPr txBox="1"/>
          <p:nvPr/>
        </p:nvSpPr>
        <p:spPr>
          <a:xfrm>
            <a:off x="3677055" y="5152498"/>
            <a:ext cx="795722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  <a:ea typeface="PT Sans" panose="020B0503020203020204" pitchFamily="34" charset="-52"/>
              </a:rPr>
              <a:t>Докладчик: студент гр. 3341506/40401		              Чанчиков Д.В.</a:t>
            </a:r>
          </a:p>
        </p:txBody>
      </p:sp>
    </p:spTree>
    <p:extLst>
      <p:ext uri="{BB962C8B-B14F-4D97-AF65-F5344CB8AC3E}">
        <p14:creationId xmlns:p14="http://schemas.microsoft.com/office/powerpoint/2010/main" val="981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B67BE-231B-0124-DC2E-B3250015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CC6BB4-66BD-E615-5B64-1B92581B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66" y="0"/>
            <a:ext cx="4202734" cy="6858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79F8B53-579C-E5C1-F171-F1694EB0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9164F7-2D4E-4BE2-0C40-141D486F323D}"/>
              </a:ext>
            </a:extLst>
          </p:cNvPr>
          <p:cNvSpPr txBox="1">
            <a:spLocks/>
          </p:cNvSpPr>
          <p:nvPr/>
        </p:nvSpPr>
        <p:spPr>
          <a:xfrm>
            <a:off x="643646" y="149785"/>
            <a:ext cx="10562617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Результаты тестирования (5000 признаков)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80E6347-C42F-756E-75FC-F16A7941A19E}"/>
              </a:ext>
            </a:extLst>
          </p:cNvPr>
          <p:cNvGrpSpPr/>
          <p:nvPr/>
        </p:nvGrpSpPr>
        <p:grpSpPr>
          <a:xfrm>
            <a:off x="643647" y="1041252"/>
            <a:ext cx="10904706" cy="2475091"/>
            <a:chOff x="643647" y="962644"/>
            <a:chExt cx="10904706" cy="247509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8F22C55-FA76-99A3-5684-1E9B12C4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719" r="1518" b="53188"/>
            <a:stretch/>
          </p:blipFill>
          <p:spPr>
            <a:xfrm>
              <a:off x="643647" y="962645"/>
              <a:ext cx="3597410" cy="247508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C408E58-3207-B9E8-CCC1-81A7CB6CE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490" r="1565" b="53231"/>
            <a:stretch/>
          </p:blipFill>
          <p:spPr>
            <a:xfrm>
              <a:off x="7950944" y="962644"/>
              <a:ext cx="3597409" cy="247508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B0C3588-62FB-43AF-DA29-F7953B48C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288" t="51975" r="1525" b="1368"/>
            <a:stretch/>
          </p:blipFill>
          <p:spPr>
            <a:xfrm>
              <a:off x="4292538" y="962645"/>
              <a:ext cx="3597409" cy="247509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763DCAC-FD83-7886-C2D5-805CA12C2E9E}"/>
              </a:ext>
            </a:extLst>
          </p:cNvPr>
          <p:cNvGrpSpPr/>
          <p:nvPr/>
        </p:nvGrpSpPr>
        <p:grpSpPr>
          <a:xfrm>
            <a:off x="638889" y="3652869"/>
            <a:ext cx="10904705" cy="2475090"/>
            <a:chOff x="643648" y="3744735"/>
            <a:chExt cx="10904705" cy="2475090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13CA4738-9170-C0C8-111E-010AD87F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288" t="-1" r="1525" b="53343"/>
            <a:stretch/>
          </p:blipFill>
          <p:spPr>
            <a:xfrm>
              <a:off x="643648" y="3744735"/>
              <a:ext cx="3597409" cy="2475090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EC13AE11-600D-3974-615A-3EC6A5C12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719" t="52147" r="1518" b="1040"/>
            <a:stretch/>
          </p:blipFill>
          <p:spPr>
            <a:xfrm>
              <a:off x="4292537" y="3744735"/>
              <a:ext cx="3597410" cy="247509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D2D03BBC-FEFB-7E66-B212-B448BB9D5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490" t="52100" r="1565" b="1131"/>
            <a:stretch/>
          </p:blipFill>
          <p:spPr>
            <a:xfrm>
              <a:off x="7950944" y="3744735"/>
              <a:ext cx="3597409" cy="2475090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7242F9-1061-CD8A-A0D6-87675110ABD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400" b="53440"/>
          <a:stretch/>
        </p:blipFill>
        <p:spPr>
          <a:xfrm>
            <a:off x="638889" y="1041253"/>
            <a:ext cx="3592652" cy="2475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6A24E-7D4E-EB37-5C15-D4B15A757C1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1658" r="3400" b="1783"/>
          <a:stretch/>
        </p:blipFill>
        <p:spPr>
          <a:xfrm>
            <a:off x="4292536" y="3652869"/>
            <a:ext cx="3592652" cy="24750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A17609-68C1-A317-B753-29C674BB8A5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267" r="5897" b="52045"/>
          <a:stretch/>
        </p:blipFill>
        <p:spPr>
          <a:xfrm>
            <a:off x="643087" y="3652870"/>
            <a:ext cx="3597409" cy="24750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289448-AF57-40A5-A679-A44C9A78425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" t="52761" r="6021" b="1552"/>
          <a:stretch/>
        </p:blipFill>
        <p:spPr>
          <a:xfrm>
            <a:off x="4287778" y="1041252"/>
            <a:ext cx="3592653" cy="24750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CD0C607-0AF6-4249-E84B-EE0054118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" t="1883" r="13410" b="52894"/>
          <a:stretch/>
        </p:blipFill>
        <p:spPr>
          <a:xfrm>
            <a:off x="7936667" y="1041252"/>
            <a:ext cx="3592653" cy="24750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F447AB0-D944-0135-D837-CE4145EA720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" t="52332" r="13410" b="2445"/>
          <a:stretch/>
        </p:blipFill>
        <p:spPr>
          <a:xfrm>
            <a:off x="7946185" y="3652869"/>
            <a:ext cx="3592653" cy="24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7B57D-1414-7632-81B1-79C656D7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328F5C-9F5C-D5A8-C4BD-815435018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66" y="0"/>
            <a:ext cx="4202734" cy="6858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2BD246D-FA84-AB53-2E5D-CC057DB2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11</a:t>
            </a:fld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1277AC-923C-936B-F00E-F8FF9D4706B6}"/>
              </a:ext>
            </a:extLst>
          </p:cNvPr>
          <p:cNvSpPr txBox="1">
            <a:spLocks/>
          </p:cNvSpPr>
          <p:nvPr/>
        </p:nvSpPr>
        <p:spPr>
          <a:xfrm>
            <a:off x="643646" y="149785"/>
            <a:ext cx="10562617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Результаты тестирования (5000 признаков)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9F79DE3-1A30-2F72-6502-1B34A6EE6ECA}"/>
              </a:ext>
            </a:extLst>
          </p:cNvPr>
          <p:cNvGrpSpPr/>
          <p:nvPr/>
        </p:nvGrpSpPr>
        <p:grpSpPr>
          <a:xfrm>
            <a:off x="643647" y="1041252"/>
            <a:ext cx="10904706" cy="2475091"/>
            <a:chOff x="643647" y="962644"/>
            <a:chExt cx="10904706" cy="247509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A462E9A-4A76-DA6D-1C2F-62E5CD89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719" r="1518" b="53188"/>
            <a:stretch/>
          </p:blipFill>
          <p:spPr>
            <a:xfrm>
              <a:off x="643647" y="962645"/>
              <a:ext cx="3597410" cy="247508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C435859-8DCD-6DE5-36D2-BE7449E9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490" r="1565" b="53231"/>
            <a:stretch/>
          </p:blipFill>
          <p:spPr>
            <a:xfrm>
              <a:off x="7950944" y="962644"/>
              <a:ext cx="3597409" cy="247508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34DC717-398B-4798-3891-EAD82B39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288" t="51975" r="1525" b="1368"/>
            <a:stretch/>
          </p:blipFill>
          <p:spPr>
            <a:xfrm>
              <a:off x="4292538" y="962645"/>
              <a:ext cx="3597409" cy="247509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12B7417-1D29-575A-0FF1-CA1DE4B6F486}"/>
              </a:ext>
            </a:extLst>
          </p:cNvPr>
          <p:cNvGrpSpPr/>
          <p:nvPr/>
        </p:nvGrpSpPr>
        <p:grpSpPr>
          <a:xfrm>
            <a:off x="638889" y="3652869"/>
            <a:ext cx="10904705" cy="2475090"/>
            <a:chOff x="643648" y="3744735"/>
            <a:chExt cx="10904705" cy="2475090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3C0823E-E2DF-024F-274F-BDBDDAD17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288" t="-1" r="1525" b="53343"/>
            <a:stretch/>
          </p:blipFill>
          <p:spPr>
            <a:xfrm>
              <a:off x="643648" y="3744735"/>
              <a:ext cx="3597409" cy="2475090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51690D2-8D5A-DB7B-97ED-2A24112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719" t="52147" r="1518" b="1040"/>
            <a:stretch/>
          </p:blipFill>
          <p:spPr>
            <a:xfrm>
              <a:off x="4292537" y="3744735"/>
              <a:ext cx="3597410" cy="247509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CA649AC5-EC3F-C93E-7C3A-77E14F9BF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490" t="52100" r="1565" b="1131"/>
            <a:stretch/>
          </p:blipFill>
          <p:spPr>
            <a:xfrm>
              <a:off x="7950944" y="3744735"/>
              <a:ext cx="3597409" cy="2475090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3D0B3B-2048-4876-0CDB-9380C0CE73F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400" b="53440"/>
          <a:stretch/>
        </p:blipFill>
        <p:spPr>
          <a:xfrm>
            <a:off x="638889" y="1041253"/>
            <a:ext cx="3592652" cy="24750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C08BE-7F61-5743-BD26-F57655154CD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1658" r="3400" b="1783"/>
          <a:stretch/>
        </p:blipFill>
        <p:spPr>
          <a:xfrm>
            <a:off x="4292536" y="3652869"/>
            <a:ext cx="3592652" cy="24750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0B2B81-0AED-288B-1EF7-F934B308039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267" r="5897" b="52045"/>
          <a:stretch/>
        </p:blipFill>
        <p:spPr>
          <a:xfrm>
            <a:off x="643087" y="3652870"/>
            <a:ext cx="3597409" cy="24750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20583AD-E866-5C6D-3F24-BE0D8EDCF5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" t="52761" r="6021" b="1552"/>
          <a:stretch/>
        </p:blipFill>
        <p:spPr>
          <a:xfrm>
            <a:off x="4287778" y="1041252"/>
            <a:ext cx="3592653" cy="24750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E40347-FF06-E2E8-8A67-DB9B1CF5D23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" t="1883" r="13410" b="52894"/>
          <a:stretch/>
        </p:blipFill>
        <p:spPr>
          <a:xfrm>
            <a:off x="7936667" y="1041252"/>
            <a:ext cx="3592653" cy="247508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64DA1E-6D22-10B9-E971-F52FF20470E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" t="52332" r="13410" b="2445"/>
          <a:stretch/>
        </p:blipFill>
        <p:spPr>
          <a:xfrm>
            <a:off x="7946185" y="3652869"/>
            <a:ext cx="3592653" cy="24750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E7BB9-1D14-0395-BF0F-5D19A132D07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26" r="10227" b="6837"/>
          <a:stretch/>
        </p:blipFill>
        <p:spPr>
          <a:xfrm>
            <a:off x="7948094" y="1041251"/>
            <a:ext cx="3597410" cy="2475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9D2963-5AB0-D6B9-531C-B2896417FB32}"/>
              </a:ext>
            </a:extLst>
          </p:cNvPr>
          <p:cNvSpPr txBox="1"/>
          <p:nvPr/>
        </p:nvSpPr>
        <p:spPr>
          <a:xfrm>
            <a:off x="9553408" y="158156"/>
            <a:ext cx="1992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latin typeface="Ubuntu" panose="020B0504030602030204" pitchFamily="34" charset="0"/>
                <a:ea typeface="PT Sans" panose="020B0503020203020204" pitchFamily="34" charset="-52"/>
              </a:rPr>
              <a:t>При 1</a:t>
            </a:r>
            <a:r>
              <a:rPr lang="ru-RU" sz="1800" b="1" dirty="0">
                <a:latin typeface="Ubuntu" panose="020B0504030602030204" pitchFamily="34" charset="0"/>
                <a:ea typeface="PT Sans" panose="020B0503020203020204" pitchFamily="34" charset="-52"/>
              </a:rPr>
              <a:t>000 признаков</a:t>
            </a:r>
            <a:endParaRPr lang="ru-RU" dirty="0"/>
          </a:p>
        </p:txBody>
      </p:sp>
      <p:sp>
        <p:nvSpPr>
          <p:cNvPr id="24" name="Стрелка: изогнутая 23">
            <a:extLst>
              <a:ext uri="{FF2B5EF4-FFF2-40B4-BE49-F238E27FC236}">
                <a16:creationId xmlns:a16="http://schemas.microsoft.com/office/drawing/2014/main" id="{DC8FA56A-83C8-4A86-84A1-323CD2377509}"/>
              </a:ext>
            </a:extLst>
          </p:cNvPr>
          <p:cNvSpPr/>
          <p:nvPr/>
        </p:nvSpPr>
        <p:spPr>
          <a:xfrm rot="5400000" flipV="1">
            <a:off x="9697728" y="313212"/>
            <a:ext cx="663071" cy="631452"/>
          </a:xfrm>
          <a:prstGeom prst="bentArrow">
            <a:avLst>
              <a:gd name="adj1" fmla="val 15706"/>
              <a:gd name="adj2" fmla="val 17580"/>
              <a:gd name="adj3" fmla="val 25000"/>
              <a:gd name="adj4" fmla="val 608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6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E9740-9DE4-2BBE-FF1D-B246CB26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189FE-A33D-B0BE-6FBF-03D8E2464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055" y="1254866"/>
            <a:ext cx="7957226" cy="2373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  <a:t>Определение настроений </a:t>
            </a:r>
            <a:b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  <a:t>на фондовом рынке </a:t>
            </a:r>
            <a:b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</a:br>
            <a:r>
              <a:rPr lang="ru-RU" sz="3600" b="1" dirty="0">
                <a:solidFill>
                  <a:schemeClr val="bg1"/>
                </a:solidFill>
                <a:latin typeface="Ubuntu" panose="020B0504030602030204" pitchFamily="34" charset="0"/>
              </a:rPr>
              <a:t>по постам в Twitter</a:t>
            </a:r>
            <a:endParaRPr lang="ru-RU" sz="3600" b="1" dirty="0">
              <a:solidFill>
                <a:schemeClr val="bg1"/>
              </a:solidFill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E868A6-0BF8-71EA-AA47-3E16F671920E}"/>
              </a:ext>
            </a:extLst>
          </p:cNvPr>
          <p:cNvSpPr txBox="1"/>
          <p:nvPr/>
        </p:nvSpPr>
        <p:spPr>
          <a:xfrm>
            <a:off x="3677055" y="5152498"/>
            <a:ext cx="7957226" cy="4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  <a:latin typeface="Ubuntu" panose="020B0504030602030204" pitchFamily="34" charset="0"/>
                <a:ea typeface="PT Sans" panose="020B0503020203020204" pitchFamily="34" charset="-52"/>
              </a:rPr>
              <a:t>Докладчик: студент гр. 3341506/40401		              Чанчиков Д.В.</a:t>
            </a:r>
          </a:p>
        </p:txBody>
      </p:sp>
    </p:spTree>
    <p:extLst>
      <p:ext uri="{BB962C8B-B14F-4D97-AF65-F5344CB8AC3E}">
        <p14:creationId xmlns:p14="http://schemas.microsoft.com/office/powerpoint/2010/main" val="365234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AEEC5-8C4E-6220-48AA-4684801A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24DA09-9D24-EA39-09B3-4006DFA5F142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Используемые библиотеки</a:t>
            </a:r>
            <a:endParaRPr lang="ru-RU" b="1" dirty="0"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FC5C48C-8DA7-BD7B-5FE1-5CD4D3DA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2</a:t>
            </a:fld>
            <a:endParaRPr lang="ru-RU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82754D4-F40B-33F2-684C-81C634A4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" y="1650972"/>
            <a:ext cx="95930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F3403F-83BC-81A4-63AB-9B9ED1E7AA14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Исходные данные</a:t>
            </a:r>
            <a:endParaRPr lang="ru-RU" b="1" dirty="0"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5B41B77-A6B0-8C9A-FF38-D02C438B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3</a:t>
            </a:fld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71B5B0-92B8-2302-3D6D-6B79D592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" y="1657103"/>
            <a:ext cx="9050013" cy="1771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FD9D1-B3A8-2192-8FBF-E7DDE9AE9D09}"/>
              </a:ext>
            </a:extLst>
          </p:cNvPr>
          <p:cNvSpPr txBox="1"/>
          <p:nvPr/>
        </p:nvSpPr>
        <p:spPr>
          <a:xfrm>
            <a:off x="643647" y="4273243"/>
            <a:ext cx="4588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Label: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buntu" panose="020B0504030602030204" pitchFamily="34" charset="0"/>
              </a:rPr>
              <a:t>0 – </a:t>
            </a:r>
            <a:r>
              <a:rPr lang="ru-RU" dirty="0">
                <a:latin typeface="Ubuntu" panose="020B0504030602030204" pitchFamily="34" charset="0"/>
              </a:rPr>
              <a:t>«Медвежий» настрой (падение)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Ubuntu" panose="020B0504030602030204" pitchFamily="34" charset="0"/>
              </a:rPr>
              <a:t>1 – «Бычий» настрой (рост)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Ubuntu" panose="020B0504030602030204" pitchFamily="34" charset="0"/>
              </a:rPr>
              <a:t>2 – Нейтральный настрой</a:t>
            </a:r>
          </a:p>
        </p:txBody>
      </p:sp>
    </p:spTree>
    <p:extLst>
      <p:ext uri="{BB962C8B-B14F-4D97-AF65-F5344CB8AC3E}">
        <p14:creationId xmlns:p14="http://schemas.microsoft.com/office/powerpoint/2010/main" val="98265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734D1-CE69-2374-2D13-08A4ABF0D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7A46C38-29E2-E3C6-A5C8-9361F15D3D29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Предобработка данных</a:t>
            </a:r>
            <a:endParaRPr lang="ru-RU" b="1" dirty="0"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36C4673-8AD0-69CC-839F-9D609567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4</a:t>
            </a:fld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8E8443-9739-8BD5-2B30-E2121FE5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2" y="2129716"/>
            <a:ext cx="9678751" cy="22196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C0142C6-7B2D-1EFF-526A-68376EB847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468"/>
          <a:stretch/>
        </p:blipFill>
        <p:spPr>
          <a:xfrm>
            <a:off x="643643" y="4647757"/>
            <a:ext cx="9678751" cy="12955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7BE5F50-9704-7E0C-1481-EE70E71BC6B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304"/>
          <a:stretch/>
        </p:blipFill>
        <p:spPr>
          <a:xfrm>
            <a:off x="643641" y="1212099"/>
            <a:ext cx="967875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2C17E-5B02-CC77-6F36-75870FA85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14F7EE-BD14-F0FE-8A4D-39EBDAA64F18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Предобработанные данные</a:t>
            </a:r>
            <a:endParaRPr lang="ru-RU" b="1" dirty="0"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A02071-A176-D257-B351-74B5B984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5</a:t>
            </a:fld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6EFDD-130A-213D-0C8C-1A509A5D26A9}"/>
              </a:ext>
            </a:extLst>
          </p:cNvPr>
          <p:cNvSpPr txBox="1"/>
          <p:nvPr/>
        </p:nvSpPr>
        <p:spPr>
          <a:xfrm>
            <a:off x="643647" y="4273243"/>
            <a:ext cx="4588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Label: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Ubuntu" panose="020B0504030602030204" pitchFamily="34" charset="0"/>
              </a:rPr>
              <a:t>-1</a:t>
            </a:r>
            <a:r>
              <a:rPr lang="en-US" dirty="0">
                <a:latin typeface="Ubuntu" panose="020B0504030602030204" pitchFamily="34" charset="0"/>
              </a:rPr>
              <a:t> – </a:t>
            </a:r>
            <a:r>
              <a:rPr lang="ru-RU" dirty="0">
                <a:latin typeface="Ubuntu" panose="020B0504030602030204" pitchFamily="34" charset="0"/>
              </a:rPr>
              <a:t>«Медвежий» настрой (падение)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Ubuntu" panose="020B0504030602030204" pitchFamily="34" charset="0"/>
              </a:rPr>
              <a:t> 1 – «Бычий» настрой (рост)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Ubuntu" panose="020B0504030602030204" pitchFamily="34" charset="0"/>
              </a:rPr>
              <a:t> 0 – Нейтральный настрой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D528E1-BACB-26CB-8CD4-FFA5C40B9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" y="1657103"/>
            <a:ext cx="622069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563EB-75D9-69B7-DAC6-DB6BACE1C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D48B327-690B-115E-AA50-34D4B9891633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Балансировка данных</a:t>
            </a:r>
            <a:endParaRPr lang="ru-RU" b="1" dirty="0"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D454EB2-50D3-A159-0E3C-EAE2EEC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6</a:t>
            </a:fld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071A69-D90A-E97A-DD25-76DCE0BE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1781"/>
          <a:stretch/>
        </p:blipFill>
        <p:spPr>
          <a:xfrm>
            <a:off x="649017" y="812860"/>
            <a:ext cx="6905017" cy="26578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ACDA92-62D0-77E2-6D60-E28B2F77E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47" y="3616265"/>
            <a:ext cx="2905125" cy="24288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EB7015-301D-E6D2-05CF-6C3B2E575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871" y="3611502"/>
            <a:ext cx="3638550" cy="2438400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241F45F6-87E8-4761-EBB2-DFFCA62C99C1}"/>
              </a:ext>
            </a:extLst>
          </p:cNvPr>
          <p:cNvSpPr/>
          <p:nvPr/>
        </p:nvSpPr>
        <p:spPr>
          <a:xfrm>
            <a:off x="3599538" y="4712568"/>
            <a:ext cx="614666" cy="2362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92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2493B-ACE2-726E-987D-7BD54B7D4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F082244-E014-882E-8039-2AD277550F9B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Векторизация текстовых данных</a:t>
            </a:r>
            <a:endParaRPr lang="ru-RU" b="1" dirty="0">
              <a:latin typeface="Ubuntu" panose="020B0504030602030204" pitchFamily="34" charset="0"/>
              <a:ea typeface="PT Sans" panose="020B0503020203020204" pitchFamily="34" charset="-52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982CE20-716E-7436-698C-5B6D935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7</a:t>
            </a:fld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F094E-1FB0-C0BE-A7D9-F460CA04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72"/>
          <a:stretch/>
        </p:blipFill>
        <p:spPr>
          <a:xfrm>
            <a:off x="643647" y="812860"/>
            <a:ext cx="8967280" cy="1514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AA5C0C-7F49-8F24-6951-7B809A12E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47" y="2555345"/>
            <a:ext cx="7659169" cy="3801005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30737C6-9A52-6D7D-88C5-5309088924F0}"/>
              </a:ext>
            </a:extLst>
          </p:cNvPr>
          <p:cNvGrpSpPr/>
          <p:nvPr/>
        </p:nvGrpSpPr>
        <p:grpSpPr>
          <a:xfrm>
            <a:off x="8522296" y="2555344"/>
            <a:ext cx="1088631" cy="3801006"/>
            <a:chOff x="8522296" y="2737906"/>
            <a:chExt cx="1088631" cy="3801006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8C6711A-A12D-66D4-8B77-5F8A84BD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87935" b="5673"/>
            <a:stretch/>
          </p:blipFill>
          <p:spPr>
            <a:xfrm>
              <a:off x="8522296" y="2737907"/>
              <a:ext cx="602249" cy="3801005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50692F7D-1AAA-F962-B4C4-81DE4AD16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90087" r="-26" b="5673"/>
            <a:stretch/>
          </p:blipFill>
          <p:spPr>
            <a:xfrm>
              <a:off x="9114817" y="2737906"/>
              <a:ext cx="496110" cy="3801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963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87A97-091B-2F16-0ECE-D0C7BDAD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C1889B-D33C-97E2-F58A-93F264DAF050}"/>
              </a:ext>
            </a:extLst>
          </p:cNvPr>
          <p:cNvSpPr txBox="1">
            <a:spLocks/>
          </p:cNvSpPr>
          <p:nvPr/>
        </p:nvSpPr>
        <p:spPr>
          <a:xfrm>
            <a:off x="643647" y="149785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Инициализация моделей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1E1F141-8FB4-D710-FDA8-5A3FA8A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8</a:t>
            </a:fld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3102A8-F89E-F13D-F709-CACABAB2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8" y="812860"/>
            <a:ext cx="7344800" cy="2419688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27C93F4-42A8-970C-1E60-D022FFBDF044}"/>
              </a:ext>
            </a:extLst>
          </p:cNvPr>
          <p:cNvSpPr txBox="1">
            <a:spLocks/>
          </p:cNvSpPr>
          <p:nvPr/>
        </p:nvSpPr>
        <p:spPr>
          <a:xfrm>
            <a:off x="639598" y="3429000"/>
            <a:ext cx="8763000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Обучение и тестирование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8F25E7-F0C4-2A84-FFD2-39A6F90B96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996"/>
          <a:stretch/>
        </p:blipFill>
        <p:spPr>
          <a:xfrm>
            <a:off x="639599" y="4092075"/>
            <a:ext cx="73448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6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82D7A3-E6C0-A82D-9820-DFF5E1ED0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266" y="0"/>
            <a:ext cx="4202734" cy="6858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5B41B77-A6B0-8C9A-FF38-D02C438B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887494" cy="365125"/>
          </a:xfrm>
        </p:spPr>
        <p:txBody>
          <a:bodyPr/>
          <a:lstStyle/>
          <a:p>
            <a:fld id="{7B178161-6DCB-415B-B15B-8912E1311EB5}" type="slidenum">
              <a:rPr lang="ru-RU" sz="2400" smtClean="0"/>
              <a:t>9</a:t>
            </a:fld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27B512-6159-4FAC-F630-C750301ACCBD}"/>
              </a:ext>
            </a:extLst>
          </p:cNvPr>
          <p:cNvSpPr txBox="1">
            <a:spLocks/>
          </p:cNvSpPr>
          <p:nvPr/>
        </p:nvSpPr>
        <p:spPr>
          <a:xfrm>
            <a:off x="643646" y="149785"/>
            <a:ext cx="10562617" cy="66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Ubuntu" panose="020B0504030602030204" pitchFamily="34" charset="0"/>
                <a:ea typeface="PT Sans" panose="020B0503020203020204" pitchFamily="34" charset="-52"/>
              </a:rPr>
              <a:t>Результаты тестирования (20 признаков)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DAA38F8D-DE48-995B-86C8-87708D9A25D7}"/>
              </a:ext>
            </a:extLst>
          </p:cNvPr>
          <p:cNvGrpSpPr/>
          <p:nvPr/>
        </p:nvGrpSpPr>
        <p:grpSpPr>
          <a:xfrm>
            <a:off x="643647" y="1041252"/>
            <a:ext cx="10904706" cy="2475091"/>
            <a:chOff x="643647" y="962644"/>
            <a:chExt cx="10904706" cy="247509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390C641-B9AA-A6E0-EB69-DC401FB0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719" r="1518" b="53188"/>
            <a:stretch/>
          </p:blipFill>
          <p:spPr>
            <a:xfrm>
              <a:off x="643647" y="962645"/>
              <a:ext cx="3597410" cy="2475089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18B6EF8-D50D-F590-4E49-FA26B616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490" r="1565" b="53231"/>
            <a:stretch/>
          </p:blipFill>
          <p:spPr>
            <a:xfrm>
              <a:off x="7950944" y="962644"/>
              <a:ext cx="3597409" cy="247508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724352-ED1A-8869-DCCE-21C94FFE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288" t="51975" r="1525" b="1368"/>
            <a:stretch/>
          </p:blipFill>
          <p:spPr>
            <a:xfrm>
              <a:off x="4292538" y="962645"/>
              <a:ext cx="3597409" cy="247509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DFAC93D-542B-725A-C735-33F1C26DA333}"/>
              </a:ext>
            </a:extLst>
          </p:cNvPr>
          <p:cNvGrpSpPr/>
          <p:nvPr/>
        </p:nvGrpSpPr>
        <p:grpSpPr>
          <a:xfrm>
            <a:off x="638889" y="3652869"/>
            <a:ext cx="10904705" cy="2475090"/>
            <a:chOff x="643648" y="3744735"/>
            <a:chExt cx="10904705" cy="2475090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6D55F18-A8CB-4ECD-03C8-4DFC991F4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288" t="-1" r="1525" b="53343"/>
            <a:stretch/>
          </p:blipFill>
          <p:spPr>
            <a:xfrm>
              <a:off x="643648" y="3744735"/>
              <a:ext cx="3597409" cy="2475090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A30C929-8B2E-C2C2-5FAE-AFCE52B21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719" t="52147" r="1518" b="1040"/>
            <a:stretch/>
          </p:blipFill>
          <p:spPr>
            <a:xfrm>
              <a:off x="4292537" y="3744735"/>
              <a:ext cx="3597410" cy="247509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EBA1061B-F570-C468-D07A-2A09B3570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490" t="52100" r="1565" b="1131"/>
            <a:stretch/>
          </p:blipFill>
          <p:spPr>
            <a:xfrm>
              <a:off x="7950944" y="3744735"/>
              <a:ext cx="3597409" cy="2475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137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291</Words>
  <Application>Microsoft Office PowerPoint</Application>
  <PresentationFormat>Широкоэкранный</PresentationFormat>
  <Paragraphs>63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Ubuntu</vt:lpstr>
      <vt:lpstr>Тема Office</vt:lpstr>
      <vt:lpstr>Определение настроений  на фондовом рынке  по постам в Twitter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Определение настроений  на фондовом рынке  по постам в Twitter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Крохмаль Владислав Владимирович</dc:creator>
  <cp:lastModifiedBy>Дмитрий Чанчиков</cp:lastModifiedBy>
  <cp:revision>41</cp:revision>
  <dcterms:created xsi:type="dcterms:W3CDTF">2022-11-16T12:37:18Z</dcterms:created>
  <dcterms:modified xsi:type="dcterms:W3CDTF">2025-01-16T04:10:32Z</dcterms:modified>
</cp:coreProperties>
</file>