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Гриднев" initials="ДГ" lastIdx="1" clrIdx="0">
    <p:extLst>
      <p:ext uri="{19B8F6BF-5375-455C-9EA6-DF929625EA0E}">
        <p15:presenceInfo xmlns:p15="http://schemas.microsoft.com/office/powerpoint/2012/main" userId="1151d8634d2b4d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8T21:56:24.194" idx="1">
    <p:pos x="10" y="10"/>
    <p:text/>
    <p:extLst>
      <p:ext uri="{C676402C-5697-4E1C-873F-D02D1690AC5C}">
        <p15:threadingInfo xmlns:p15="http://schemas.microsoft.com/office/powerpoint/2012/main" timeZoneBias="-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835E3-7966-403A-9865-3BA6E010131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1DEFD-7835-4591-8E5B-CA46699848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1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B9C2-FC92-482B-9DBD-F253AE38683D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EDA3-904E-4B21-9290-C09018747A2E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E257-D8B4-494E-AE02-C894B0C59C70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9DE1-EFBD-4CE7-82BD-D628DFA6F739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21D5-ACCB-42B7-9458-412DF47701E2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BC6C-DED9-4B5D-B658-01469ABD1A7B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D526-8F21-49FC-B7AE-02B82B99205F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95CE-83E7-4B92-98FC-BB45AC5A978E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589D-6E3D-4220-86CF-BEB03C55B8B7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0F71-17CC-4F50-91FE-162D33D0C5FC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879D-E058-4962-8548-C02902473B32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636C-942E-40F0-973C-7FD179A398E0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8460-F413-48DB-9576-08FDDF937816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B8A6-EA27-4EA4-B570-727563951D8D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362C-5818-41AA-8CAC-019E8D358160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8D33-73CA-4C44-93F9-423A5022751D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58149-89BF-4F3A-9D8A-1C728AE38AB9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48CAA-14A6-42AB-BEF4-FF690BB4B8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Исследование рынка общественного питания Москвы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EFF446-F026-43F7-9DD6-BD00C0B64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Исследование провел Гриднев Д.С.</a:t>
            </a:r>
          </a:p>
          <a:p>
            <a:r>
              <a:rPr lang="ru-RU" dirty="0"/>
              <a:t>Дата выполнения исследования: 18.04.2022 г.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7FEB4C-0296-415D-920A-74B3FA3F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60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57ED1-39A9-4F61-B97F-9DA61366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Распределение заведений с большим количеством посадочных мест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363A50D-7CD6-4C2B-8861-158439AB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A375C32-BBC1-4A3B-91CB-7C187933F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92" y="2159925"/>
            <a:ext cx="7267528" cy="388143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011E16-18B6-47A5-B478-1F7E2ABD656F}"/>
              </a:ext>
            </a:extLst>
          </p:cNvPr>
          <p:cNvSpPr txBox="1"/>
          <p:nvPr/>
        </p:nvSpPr>
        <p:spPr>
          <a:xfrm>
            <a:off x="7080585" y="2453406"/>
            <a:ext cx="2758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точки зрения вместимости потенциальных заведений-конкурентов отличается Кутузовский проспект – там количество посадочных мест выше средних по городу</a:t>
            </a:r>
          </a:p>
        </p:txBody>
      </p:sp>
    </p:spTree>
    <p:extLst>
      <p:ext uri="{BB962C8B-B14F-4D97-AF65-F5344CB8AC3E}">
        <p14:creationId xmlns:p14="http://schemas.microsoft.com/office/powerpoint/2010/main" val="289082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4E3EB-DAA5-44F8-A116-43DF52FC6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032"/>
          </a:xfrm>
        </p:spPr>
        <p:txBody>
          <a:bodyPr/>
          <a:lstStyle/>
          <a:p>
            <a:r>
              <a:rPr lang="ru-RU" dirty="0"/>
              <a:t>Итоговые 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8B3154-A3AA-4661-AA90-CBBAA608D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38794"/>
            <a:ext cx="8596668" cy="1563185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ru-RU" dirty="0"/>
              <a:t>Тип заведения: несетевое кафе (с одним филиалом на момент запуска)</a:t>
            </a:r>
          </a:p>
          <a:p>
            <a:pPr>
              <a:buBlip>
                <a:blip r:embed="rId2"/>
              </a:buBlip>
            </a:pPr>
            <a:r>
              <a:rPr lang="ru-RU" dirty="0"/>
              <a:t>Количество посадочных мест - в диапазоне от 40 до 60</a:t>
            </a:r>
          </a:p>
          <a:p>
            <a:pPr>
              <a:buBlip>
                <a:blip r:embed="rId2"/>
              </a:buBlip>
            </a:pPr>
            <a:r>
              <a:rPr lang="ru-RU" dirty="0"/>
              <a:t>Район: один из трех с наибольшим количеством общепита (Таганский, Басманный и Хамовники)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CF7378-6A4D-4BFA-A00B-B68BD7AFEFD7}"/>
              </a:ext>
            </a:extLst>
          </p:cNvPr>
          <p:cNvSpPr txBox="1">
            <a:spLocks/>
          </p:cNvSpPr>
          <p:nvPr/>
        </p:nvSpPr>
        <p:spPr>
          <a:xfrm>
            <a:off x="677334" y="1383632"/>
            <a:ext cx="8596668" cy="5915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/>
              <a:t>Рекомендация №1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1927E9C-4F82-4037-91E5-A1E49C38B7E9}"/>
              </a:ext>
            </a:extLst>
          </p:cNvPr>
          <p:cNvSpPr txBox="1">
            <a:spLocks/>
          </p:cNvSpPr>
          <p:nvPr/>
        </p:nvSpPr>
        <p:spPr>
          <a:xfrm>
            <a:off x="745513" y="4065590"/>
            <a:ext cx="8596668" cy="1270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Риски:</a:t>
            </a:r>
            <a:endParaRPr lang="ru-RU" dirty="0"/>
          </a:p>
          <a:p>
            <a:pPr>
              <a:buBlip>
                <a:blip r:embed="rId3"/>
              </a:buBlip>
            </a:pPr>
            <a:r>
              <a:rPr lang="ru-RU" dirty="0"/>
              <a:t>Высокая конкуренция (вне зависимости от типа заведения)</a:t>
            </a:r>
          </a:p>
          <a:p>
            <a:pPr>
              <a:buBlip>
                <a:blip r:embed="rId3"/>
              </a:buBlip>
            </a:pPr>
            <a:r>
              <a:rPr lang="ru-RU" dirty="0"/>
              <a:t>Высокая стоимость квадратного метра/аренды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9F5FE8-48BB-46C4-8CC3-7820EB75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0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4E3EB-DAA5-44F8-A116-43DF52FC6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032"/>
          </a:xfrm>
        </p:spPr>
        <p:txBody>
          <a:bodyPr/>
          <a:lstStyle/>
          <a:p>
            <a:r>
              <a:rPr lang="ru-RU" dirty="0"/>
              <a:t>Итоговые 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8B3154-A3AA-4661-AA90-CBBAA608D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38794"/>
            <a:ext cx="8596668" cy="1563185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ru-RU" dirty="0"/>
              <a:t>Тип заведения: ресторан с большим количеством посадочных мест</a:t>
            </a:r>
          </a:p>
          <a:p>
            <a:pPr>
              <a:buBlip>
                <a:blip r:embed="rId2"/>
              </a:buBlip>
            </a:pPr>
            <a:r>
              <a:rPr lang="ru-RU" dirty="0"/>
              <a:t>Количество посадочных мест 60+</a:t>
            </a:r>
          </a:p>
          <a:p>
            <a:pPr>
              <a:buBlip>
                <a:blip r:embed="rId2"/>
              </a:buBlip>
            </a:pPr>
            <a:r>
              <a:rPr lang="ru-RU" dirty="0"/>
              <a:t>Тверской район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CF7378-6A4D-4BFA-A00B-B68BD7AFEFD7}"/>
              </a:ext>
            </a:extLst>
          </p:cNvPr>
          <p:cNvSpPr txBox="1">
            <a:spLocks/>
          </p:cNvSpPr>
          <p:nvPr/>
        </p:nvSpPr>
        <p:spPr>
          <a:xfrm>
            <a:off x="677334" y="1383632"/>
            <a:ext cx="8596668" cy="5915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/>
              <a:t>Рекомендация №2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1927E9C-4F82-4037-91E5-A1E49C38B7E9}"/>
              </a:ext>
            </a:extLst>
          </p:cNvPr>
          <p:cNvSpPr txBox="1">
            <a:spLocks/>
          </p:cNvSpPr>
          <p:nvPr/>
        </p:nvSpPr>
        <p:spPr>
          <a:xfrm>
            <a:off x="733482" y="3728705"/>
            <a:ext cx="8596668" cy="2365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Риски:</a:t>
            </a:r>
            <a:endParaRPr lang="ru-RU" dirty="0"/>
          </a:p>
          <a:p>
            <a:pPr>
              <a:buBlip>
                <a:blip r:embed="rId3"/>
              </a:buBlip>
            </a:pPr>
            <a:r>
              <a:rPr lang="ru-RU" dirty="0"/>
              <a:t>Могут быть сложности с подбором места с точки зрения баланса по проходимости и приятному окружению</a:t>
            </a:r>
          </a:p>
          <a:p>
            <a:pPr>
              <a:buBlip>
                <a:blip r:embed="rId3"/>
              </a:buBlip>
            </a:pPr>
            <a:r>
              <a:rPr lang="ru-RU" dirty="0"/>
              <a:t>Большие затраты на маркетинг/рекламу, чтобы привлечь клиента</a:t>
            </a:r>
          </a:p>
          <a:p>
            <a:pPr>
              <a:buBlip>
                <a:blip r:embed="rId3"/>
              </a:buBlip>
            </a:pPr>
            <a:r>
              <a:rPr lang="ru-RU" dirty="0"/>
              <a:t>Увеличение затрат на роботов, т.к. выбран тип заведения с увеличенным количеством посадочных мест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F5D353-1B2B-4400-8D01-E5435994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3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4E3EB-DAA5-44F8-A116-43DF52FC6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032"/>
          </a:xfrm>
        </p:spPr>
        <p:txBody>
          <a:bodyPr/>
          <a:lstStyle/>
          <a:p>
            <a:r>
              <a:rPr lang="ru-RU" dirty="0"/>
              <a:t>Итоговые 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8B3154-A3AA-4661-AA90-CBBAA608D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24363"/>
            <a:ext cx="8596668" cy="350119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000" dirty="0"/>
              <a:t>Разработать отдельный блок меню для любителей фастфуда (фастфуд чаще всего вырастает в сеть)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/>
              <a:t>Провести опрос/анализ, на тему внешнего вида или поведения роботов. Вдруг, робот в кепке (к примеру) или некие фирменные движения способны привлечь клиентов?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/>
              <a:t>Не стоит забывать о доставке, это сейчас важный аспект деятельности общепита. Например, сделать некий аналог </a:t>
            </a:r>
            <a:r>
              <a:rPr lang="ru-RU" sz="2000" dirty="0" err="1"/>
              <a:t>МакАвто</a:t>
            </a:r>
            <a:r>
              <a:rPr lang="ru-RU" sz="2000" dirty="0"/>
              <a:t>, где робот передаст заказ в машину)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/>
              <a:t>Провести дополнительное маркетинговое исследование, на предмет трат на рекламную компанию и потенциальную прибыль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CF7378-6A4D-4BFA-A00B-B68BD7AFEFD7}"/>
              </a:ext>
            </a:extLst>
          </p:cNvPr>
          <p:cNvSpPr txBox="1">
            <a:spLocks/>
          </p:cNvSpPr>
          <p:nvPr/>
        </p:nvSpPr>
        <p:spPr>
          <a:xfrm>
            <a:off x="677334" y="1383632"/>
            <a:ext cx="8596668" cy="591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dirty="0"/>
              <a:t>Общие рекомендации (вне зависимости от предложенных ранее бизнес-планов)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7BEEE6-6AD5-46E1-91B8-02CB6D6F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60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48CAA-14A6-42AB-BEF4-FF690BB4B8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EFF446-F026-43F7-9DD6-BD00C0B64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B101CE-85C4-49EF-9143-EC0AD435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2B3B9-3FF8-40B6-BEB4-8078CE21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8CD8CE-B28D-490E-B7BF-84900C3C4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Цель исследования:</a:t>
            </a:r>
            <a:r>
              <a:rPr lang="ru-RU" dirty="0"/>
              <a:t> с помощью имеющихся данных, а также, с помощью данных в открытом доступе предоставить рекомендацию инвесторам, желающим открыть уникальное небольшое кафе в городе Москва.</a:t>
            </a:r>
          </a:p>
          <a:p>
            <a:r>
              <a:rPr lang="ru-RU" b="1" dirty="0"/>
              <a:t>Задачи исследования:</a:t>
            </a:r>
            <a:r>
              <a:rPr lang="ru-RU" dirty="0"/>
              <a:t> проанализировать потенциальные риски и ниши для открытия кафе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7FBEDD-0F09-4239-96D9-B68BC639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4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D65BF-229D-4672-9357-33F75D6D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302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/>
              <a:t>Cоотношение</a:t>
            </a:r>
            <a:r>
              <a:rPr lang="ru-RU" dirty="0"/>
              <a:t> видов объектов общественного питания по их количеству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E258C9-1C07-4570-A709-3601AEBD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1FA28DAB-CAA4-4111-A031-641D11144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167" y="2021314"/>
            <a:ext cx="5147343" cy="3333417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908DF9-24FB-4DE0-9D95-9B6D29277E94}"/>
              </a:ext>
            </a:extLst>
          </p:cNvPr>
          <p:cNvSpPr txBox="1"/>
          <p:nvPr/>
        </p:nvSpPr>
        <p:spPr>
          <a:xfrm>
            <a:off x="6095544" y="3087859"/>
            <a:ext cx="3697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</a:t>
            </a:r>
            <a:r>
              <a:rPr lang="en-US" dirty="0"/>
              <a:t>~40</a:t>
            </a:r>
            <a:r>
              <a:rPr lang="ru-RU" dirty="0"/>
              <a:t>% случаев – точка общепита относится к «типу» кафе. Также, распространены столовые и рестораны</a:t>
            </a:r>
          </a:p>
        </p:txBody>
      </p:sp>
    </p:spTree>
    <p:extLst>
      <p:ext uri="{BB962C8B-B14F-4D97-AF65-F5344CB8AC3E}">
        <p14:creationId xmlns:p14="http://schemas.microsoft.com/office/powerpoint/2010/main" val="113914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D65BF-229D-4672-9357-33F75D6D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302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Соотношение сетевых и несетевых заведений по количеству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1473EA0-C4A5-436A-8295-2B297CC8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2EA22D5-BAC9-4339-8CAD-D73F0D892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466" y="1961275"/>
            <a:ext cx="3406822" cy="388143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33644A-75FF-4E48-A0F2-5DB22B9C9120}"/>
              </a:ext>
            </a:extLst>
          </p:cNvPr>
          <p:cNvSpPr txBox="1"/>
          <p:nvPr/>
        </p:nvSpPr>
        <p:spPr>
          <a:xfrm>
            <a:off x="4794585" y="3301828"/>
            <a:ext cx="4746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80% заведений общественного питания г. Москвы не имеют филиальной сети, следовательно, представлены одной точкой</a:t>
            </a:r>
          </a:p>
        </p:txBody>
      </p:sp>
    </p:spTree>
    <p:extLst>
      <p:ext uri="{BB962C8B-B14F-4D97-AF65-F5344CB8AC3E}">
        <p14:creationId xmlns:p14="http://schemas.microsoft.com/office/powerpoint/2010/main" val="310253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57ED1-39A9-4F61-B97F-9DA61366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Распределение рынка общепита, для которого характерно объединение в сети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1FADC13-6BA8-448E-9510-3C50ACD8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452FCEE-1036-48A9-BD15-C2E9A4B4D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45162"/>
            <a:ext cx="6099401" cy="388143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8B955B-8577-465A-BB50-52C20463C692}"/>
              </a:ext>
            </a:extLst>
          </p:cNvPr>
          <p:cNvSpPr txBox="1"/>
          <p:nvPr/>
        </p:nvSpPr>
        <p:spPr>
          <a:xfrm>
            <a:off x="6418963" y="2809167"/>
            <a:ext cx="35973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точки зрения вида заведений общественного питания, которые чаще всего представлены филиальной сетью наиболее распространен «фастфуд», также пекарни, рестораны и кафе</a:t>
            </a:r>
          </a:p>
        </p:txBody>
      </p:sp>
    </p:spTree>
    <p:extLst>
      <p:ext uri="{BB962C8B-B14F-4D97-AF65-F5344CB8AC3E}">
        <p14:creationId xmlns:p14="http://schemas.microsoft.com/office/powerpoint/2010/main" val="266134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57ED1-39A9-4F61-B97F-9DA61366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Соотношение сетевых и несетевых заведений </a:t>
            </a:r>
            <a:r>
              <a:rPr lang="ru-RU" dirty="0" err="1"/>
              <a:t>общестенного</a:t>
            </a:r>
            <a:r>
              <a:rPr lang="ru-RU" dirty="0"/>
              <a:t> питания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262493D-3837-44EE-8DEF-6286790B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DBC769E-F9F7-4CEF-8BF1-EE25F4047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6099401" cy="388143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3DFF80-D2F8-40E5-8CB9-44F60DADBEE0}"/>
              </a:ext>
            </a:extLst>
          </p:cNvPr>
          <p:cNvSpPr txBox="1"/>
          <p:nvPr/>
        </p:nvSpPr>
        <p:spPr>
          <a:xfrm>
            <a:off x="6776735" y="2416220"/>
            <a:ext cx="29929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учетом того, что в рамках исследования рассматривается целесообразность инвестиций именно в открытие кафе необходимо подчеркнуть: кафе представлены сетью примерно в 20% случаев. Остальное – «одиночные» заведения</a:t>
            </a:r>
          </a:p>
        </p:txBody>
      </p:sp>
    </p:spTree>
    <p:extLst>
      <p:ext uri="{BB962C8B-B14F-4D97-AF65-F5344CB8AC3E}">
        <p14:creationId xmlns:p14="http://schemas.microsoft.com/office/powerpoint/2010/main" val="421042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57ED1-39A9-4F61-B97F-9DA61366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Зависимость типа сетевых заведений и посадочных мест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D46EDA4-17A1-406D-AB11-14432F4C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0280A0F-9780-4D13-A634-F68AC2C3B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300" y="1930400"/>
            <a:ext cx="5443700" cy="388143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900B35-B73D-4096-8588-A9D4F170E3A9}"/>
              </a:ext>
            </a:extLst>
          </p:cNvPr>
          <p:cNvSpPr txBox="1"/>
          <p:nvPr/>
        </p:nvSpPr>
        <p:spPr>
          <a:xfrm>
            <a:off x="6232358" y="2855455"/>
            <a:ext cx="3681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точки зрения количества посадочных мест в сетевых заведениях большое преимущество у столовых и ресторанов. Кафе «занимает» по этому показателю лишь 4-е место.</a:t>
            </a:r>
          </a:p>
        </p:txBody>
      </p:sp>
    </p:spTree>
    <p:extLst>
      <p:ext uri="{BB962C8B-B14F-4D97-AF65-F5344CB8AC3E}">
        <p14:creationId xmlns:p14="http://schemas.microsoft.com/office/powerpoint/2010/main" val="178746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57ED1-39A9-4F61-B97F-9DA61366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10 улиц Москвы с наибольшим количеством учреждений питания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7DE98C-5CF2-4A90-A90F-B889EFF2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489056C-F42D-44DE-9EE6-B661C6F04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576" y="2159925"/>
            <a:ext cx="6099401" cy="388143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E81D2A-12E0-4F30-9418-9D8297EA5FC1}"/>
              </a:ext>
            </a:extLst>
          </p:cNvPr>
          <p:cNvSpPr txBox="1"/>
          <p:nvPr/>
        </p:nvSpPr>
        <p:spPr>
          <a:xfrm>
            <a:off x="6262436" y="3108718"/>
            <a:ext cx="4012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графике представлены улицы, где распространены большинство заведений-конкурентов – топ-10 наиболее «загруженных» заведениями общественного питания</a:t>
            </a:r>
          </a:p>
        </p:txBody>
      </p:sp>
    </p:spTree>
    <p:extLst>
      <p:ext uri="{BB962C8B-B14F-4D97-AF65-F5344CB8AC3E}">
        <p14:creationId xmlns:p14="http://schemas.microsoft.com/office/powerpoint/2010/main" val="35383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57ED1-39A9-4F61-B97F-9DA61366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Распределение количества объектов общественного питания по районам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13A87C8-590B-46F9-B9EF-70E5D35DF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92146"/>
            <a:ext cx="4956355" cy="4602330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D921CF-7C6E-4A71-8F08-8B6E5D18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355A5-0B2B-475F-BE00-D8321A953822}"/>
              </a:ext>
            </a:extLst>
          </p:cNvPr>
          <p:cNvSpPr txBox="1"/>
          <p:nvPr/>
        </p:nvSpPr>
        <p:spPr>
          <a:xfrm>
            <a:off x="5501342" y="3524216"/>
            <a:ext cx="4493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График позволяет выделить 3 района с наиболее высокой конкуренцией: Таганский, Басманный и Хамовники</a:t>
            </a:r>
          </a:p>
        </p:txBody>
      </p:sp>
    </p:spTree>
    <p:extLst>
      <p:ext uri="{BB962C8B-B14F-4D97-AF65-F5344CB8AC3E}">
        <p14:creationId xmlns:p14="http://schemas.microsoft.com/office/powerpoint/2010/main" val="354703258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504</Words>
  <Application>Microsoft Office PowerPoint</Application>
  <PresentationFormat>Широкоэкранный</PresentationFormat>
  <Paragraphs>60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Wingdings 3</vt:lpstr>
      <vt:lpstr>Аспект</vt:lpstr>
      <vt:lpstr>Исследование рынка общественного питания Москвы</vt:lpstr>
      <vt:lpstr>Основные цели и задачи</vt:lpstr>
      <vt:lpstr>Cоотношение видов объектов общественного питания по их количеству</vt:lpstr>
      <vt:lpstr>Соотношение сетевых и несетевых заведений по количеству</vt:lpstr>
      <vt:lpstr>Распределение рынка общепита, для которого характерно объединение в сети</vt:lpstr>
      <vt:lpstr>Соотношение сетевых и несетевых заведений общестенного питания</vt:lpstr>
      <vt:lpstr>Зависимость типа сетевых заведений и посадочных мест</vt:lpstr>
      <vt:lpstr>10 улиц Москвы с наибольшим количеством учреждений питания</vt:lpstr>
      <vt:lpstr>Распределение количества объектов общественного питания по районам</vt:lpstr>
      <vt:lpstr>Распределение заведений с большим количеством посадочных мест</vt:lpstr>
      <vt:lpstr>Итоговые рекомендации</vt:lpstr>
      <vt:lpstr>Итоговые рекомендации</vt:lpstr>
      <vt:lpstr>Итоговые рекомендации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рынка общественного питания Москвы</dc:title>
  <dc:creator>Дмитрий Гриднев</dc:creator>
  <cp:lastModifiedBy>Дмитрий Гриднев</cp:lastModifiedBy>
  <cp:revision>9</cp:revision>
  <dcterms:created xsi:type="dcterms:W3CDTF">2022-04-16T12:05:59Z</dcterms:created>
  <dcterms:modified xsi:type="dcterms:W3CDTF">2022-04-18T17:59:37Z</dcterms:modified>
</cp:coreProperties>
</file>